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256" r:id="rId2"/>
    <p:sldId id="279" r:id="rId3"/>
    <p:sldId id="285" r:id="rId4"/>
    <p:sldId id="257" r:id="rId5"/>
    <p:sldId id="258" r:id="rId6"/>
    <p:sldId id="259" r:id="rId7"/>
    <p:sldId id="260" r:id="rId8"/>
    <p:sldId id="271" r:id="rId9"/>
    <p:sldId id="272" r:id="rId10"/>
    <p:sldId id="270" r:id="rId11"/>
    <p:sldId id="261" r:id="rId12"/>
    <p:sldId id="313" r:id="rId13"/>
    <p:sldId id="262" r:id="rId14"/>
    <p:sldId id="269" r:id="rId15"/>
    <p:sldId id="264" r:id="rId16"/>
    <p:sldId id="314" r:id="rId17"/>
    <p:sldId id="289" r:id="rId18"/>
    <p:sldId id="290" r:id="rId19"/>
    <p:sldId id="263" r:id="rId20"/>
    <p:sldId id="265" r:id="rId21"/>
    <p:sldId id="266" r:id="rId22"/>
    <p:sldId id="275" r:id="rId23"/>
    <p:sldId id="267" r:id="rId24"/>
    <p:sldId id="274" r:id="rId25"/>
    <p:sldId id="268" r:id="rId26"/>
    <p:sldId id="273" r:id="rId27"/>
    <p:sldId id="278" r:id="rId28"/>
    <p:sldId id="301" r:id="rId29"/>
    <p:sldId id="302" r:id="rId30"/>
    <p:sldId id="303" r:id="rId31"/>
    <p:sldId id="304" r:id="rId32"/>
    <p:sldId id="305" r:id="rId33"/>
    <p:sldId id="306" r:id="rId34"/>
    <p:sldId id="280" r:id="rId35"/>
    <p:sldId id="291" r:id="rId36"/>
    <p:sldId id="283" r:id="rId37"/>
    <p:sldId id="276" r:id="rId38"/>
    <p:sldId id="277" r:id="rId39"/>
    <p:sldId id="281" r:id="rId40"/>
    <p:sldId id="282" r:id="rId41"/>
    <p:sldId id="292" r:id="rId42"/>
    <p:sldId id="307" r:id="rId43"/>
    <p:sldId id="308" r:id="rId44"/>
    <p:sldId id="309" r:id="rId45"/>
    <p:sldId id="315" r:id="rId46"/>
    <p:sldId id="284" r:id="rId47"/>
    <p:sldId id="287" r:id="rId48"/>
    <p:sldId id="293" r:id="rId49"/>
    <p:sldId id="310" r:id="rId50"/>
    <p:sldId id="286" r:id="rId51"/>
    <p:sldId id="288" r:id="rId52"/>
    <p:sldId id="295" r:id="rId53"/>
    <p:sldId id="311" r:id="rId54"/>
    <p:sldId id="296" r:id="rId55"/>
    <p:sldId id="294" r:id="rId56"/>
    <p:sldId id="297" r:id="rId57"/>
    <p:sldId id="298" r:id="rId58"/>
    <p:sldId id="312" r:id="rId59"/>
    <p:sldId id="300" r:id="rId60"/>
    <p:sldId id="299" r:id="rId61"/>
    <p:sldId id="317" r:id="rId62"/>
    <p:sldId id="316" r:id="rId63"/>
    <p:sldId id="318" r:id="rId64"/>
    <p:sldId id="320" r:id="rId65"/>
    <p:sldId id="319" r:id="rId66"/>
    <p:sldId id="321" r:id="rId67"/>
    <p:sldId id="322" r:id="rId68"/>
    <p:sldId id="324" r:id="rId69"/>
    <p:sldId id="325" r:id="rId70"/>
    <p:sldId id="323" r:id="rId71"/>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115" d="100"/>
          <a:sy n="115" d="100"/>
        </p:scale>
        <p:origin x="1476" y="108"/>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dirty="0" smtClean="0">
                <a:solidFill>
                  <a:schemeClr val="bg1"/>
                </a:solidFill>
              </a:rPr>
              <a:t>80,000</a:t>
            </a:r>
            <a:r>
              <a:rPr lang="en-US" sz="2400" b="1" baseline="0" dirty="0" smtClean="0">
                <a:solidFill>
                  <a:schemeClr val="bg1"/>
                </a:solidFill>
              </a:rPr>
              <a:t> Injuries annually</a:t>
            </a:r>
            <a:endParaRPr lang="en-US" sz="2400" b="1" dirty="0">
              <a:solidFill>
                <a:schemeClr val="bg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539195874851926"/>
          <c:y val="0.10006713103169794"/>
          <c:w val="0.62119259981882791"/>
          <c:h val="0.89993286896830205"/>
        </c:manualLayout>
      </c:layout>
      <c:pieChart>
        <c:varyColors val="1"/>
        <c:ser>
          <c:idx val="0"/>
          <c:order val="0"/>
          <c:tx>
            <c:strRef>
              <c:f>Sheet1!$B$1</c:f>
              <c:strCache>
                <c:ptCount val="1"/>
                <c:pt idx="0">
                  <c:v>Sales</c:v>
                </c:pt>
              </c:strCache>
            </c:strRef>
          </c:tx>
          <c:explosion val="22"/>
          <c:dPt>
            <c:idx val="0"/>
            <c:bubble3D val="0"/>
            <c:explosion val="9"/>
            <c:spPr>
              <a:solidFill>
                <a:srgbClr val="FF0000"/>
              </a:solidFill>
              <a:ln w="19050">
                <a:solidFill>
                  <a:srgbClr val="FF0000"/>
                </a:solidFill>
              </a:ln>
              <a:effectLst/>
            </c:spPr>
            <c:extLst>
              <c:ext xmlns:c16="http://schemas.microsoft.com/office/drawing/2014/chart" uri="{C3380CC4-5D6E-409C-BE32-E72D297353CC}">
                <c16:uniqueId val="{00000001-79B8-4040-8919-39CF90E4543A}"/>
              </c:ext>
            </c:extLst>
          </c:dPt>
          <c:dPt>
            <c:idx val="1"/>
            <c:bubble3D val="0"/>
            <c:explosion val="11"/>
            <c:spPr>
              <a:solidFill>
                <a:srgbClr val="00B0F0"/>
              </a:solidFill>
              <a:ln w="19050">
                <a:solidFill>
                  <a:schemeClr val="lt1"/>
                </a:solidFill>
              </a:ln>
              <a:effectLst/>
            </c:spPr>
            <c:extLst>
              <c:ext xmlns:c16="http://schemas.microsoft.com/office/drawing/2014/chart" uri="{C3380CC4-5D6E-409C-BE32-E72D297353CC}">
                <c16:uniqueId val="{00000003-79B8-4040-8919-39CF90E4543A}"/>
              </c:ext>
            </c:extLst>
          </c:dPt>
          <c:dPt>
            <c:idx val="2"/>
            <c:bubble3D val="0"/>
            <c:explosion val="10"/>
            <c:spPr>
              <a:solidFill>
                <a:srgbClr val="00B050"/>
              </a:solidFill>
              <a:ln w="19050">
                <a:solidFill>
                  <a:schemeClr val="lt1"/>
                </a:solidFill>
              </a:ln>
              <a:effectLst/>
            </c:spPr>
            <c:extLst>
              <c:ext xmlns:c16="http://schemas.microsoft.com/office/drawing/2014/chart" uri="{C3380CC4-5D6E-409C-BE32-E72D297353CC}">
                <c16:uniqueId val="{00000002-79B8-4040-8919-39CF90E4543A}"/>
              </c:ext>
            </c:extLst>
          </c:dPt>
          <c:dPt>
            <c:idx val="3"/>
            <c:bubble3D val="0"/>
            <c:explosion val="8"/>
            <c:spPr>
              <a:solidFill>
                <a:srgbClr val="FFFF00"/>
              </a:solidFill>
              <a:ln w="19050">
                <a:solidFill>
                  <a:schemeClr val="lt1"/>
                </a:solidFill>
              </a:ln>
              <a:effectLst/>
            </c:spPr>
            <c:extLst>
              <c:ext xmlns:c16="http://schemas.microsoft.com/office/drawing/2014/chart" uri="{C3380CC4-5D6E-409C-BE32-E72D297353CC}">
                <c16:uniqueId val="{00000004-79B8-4040-8919-39CF90E4543A}"/>
              </c:ext>
            </c:extLst>
          </c:dPt>
          <c:dPt>
            <c:idx val="4"/>
            <c:bubble3D val="0"/>
            <c:explosion val="11"/>
            <c:spPr>
              <a:solidFill>
                <a:srgbClr val="7030A0"/>
              </a:solidFill>
              <a:ln w="19050">
                <a:solidFill>
                  <a:schemeClr val="lt1"/>
                </a:solidFill>
              </a:ln>
              <a:effectLst/>
            </c:spPr>
            <c:extLst>
              <c:ext xmlns:c16="http://schemas.microsoft.com/office/drawing/2014/chart" uri="{C3380CC4-5D6E-409C-BE32-E72D297353CC}">
                <c16:uniqueId val="{00000005-79B8-4040-8919-39CF90E4543A}"/>
              </c:ext>
            </c:extLst>
          </c:dPt>
          <c:cat>
            <c:strRef>
              <c:f>Sheet1!$A$2:$A$6</c:f>
              <c:strCache>
                <c:ptCount val="5"/>
                <c:pt idx="0">
                  <c:v>Overexertion</c:v>
                </c:pt>
                <c:pt idx="1">
                  <c:v>Slip, Trip, or Fall</c:v>
                </c:pt>
                <c:pt idx="2">
                  <c:v>Struck</c:v>
                </c:pt>
                <c:pt idx="3">
                  <c:v>Exposure (Burn, Smoke, Haz mat)</c:v>
                </c:pt>
                <c:pt idx="4">
                  <c:v>Other (MI, Illness)</c:v>
                </c:pt>
              </c:strCache>
            </c:strRef>
          </c:cat>
          <c:val>
            <c:numRef>
              <c:f>Sheet1!$B$2:$B$6</c:f>
              <c:numCache>
                <c:formatCode>General</c:formatCode>
                <c:ptCount val="5"/>
                <c:pt idx="0">
                  <c:v>29</c:v>
                </c:pt>
                <c:pt idx="1">
                  <c:v>25</c:v>
                </c:pt>
                <c:pt idx="2">
                  <c:v>17</c:v>
                </c:pt>
                <c:pt idx="3">
                  <c:v>15</c:v>
                </c:pt>
                <c:pt idx="4">
                  <c:v>14</c:v>
                </c:pt>
              </c:numCache>
            </c:numRef>
          </c:val>
          <c:extLst>
            <c:ext xmlns:c16="http://schemas.microsoft.com/office/drawing/2014/chart" uri="{C3380CC4-5D6E-409C-BE32-E72D297353CC}">
              <c16:uniqueId val="{00000000-79B8-4040-8919-39CF90E4543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0.55752</cdr:x>
      <cdr:y>0.27231</cdr:y>
    </cdr:from>
    <cdr:to>
      <cdr:x>0.68142</cdr:x>
      <cdr:y>0.38667</cdr:y>
    </cdr:to>
    <cdr:sp macro="" textlink="">
      <cdr:nvSpPr>
        <cdr:cNvPr id="2" name="TextBox 1"/>
        <cdr:cNvSpPr txBox="1"/>
      </cdr:nvSpPr>
      <cdr:spPr>
        <a:xfrm xmlns:a="http://schemas.openxmlformats.org/drawingml/2006/main">
          <a:off x="4800600" y="1556266"/>
          <a:ext cx="1066800" cy="6535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smtClean="0"/>
            <a:t>29%</a:t>
          </a:r>
          <a:endParaRPr lang="en-US" sz="2400" dirty="0"/>
        </a:p>
      </cdr:txBody>
    </cdr:sp>
  </cdr:relSizeAnchor>
  <cdr:relSizeAnchor xmlns:cdr="http://schemas.openxmlformats.org/drawingml/2006/chartDrawing">
    <cdr:from>
      <cdr:x>0.27434</cdr:x>
      <cdr:y>0.41333</cdr:y>
    </cdr:from>
    <cdr:to>
      <cdr:x>0.37168</cdr:x>
      <cdr:y>0.49333</cdr:y>
    </cdr:to>
    <cdr:sp macro="" textlink="">
      <cdr:nvSpPr>
        <cdr:cNvPr id="3" name="TextBox 2"/>
        <cdr:cNvSpPr txBox="1"/>
      </cdr:nvSpPr>
      <cdr:spPr>
        <a:xfrm xmlns:a="http://schemas.openxmlformats.org/drawingml/2006/main">
          <a:off x="2362200" y="2362200"/>
          <a:ext cx="8382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smtClean="0"/>
            <a:t>15%</a:t>
          </a:r>
          <a:endParaRPr lang="en-US" sz="2400" dirty="0"/>
        </a:p>
      </cdr:txBody>
    </cdr:sp>
  </cdr:relSizeAnchor>
  <cdr:relSizeAnchor xmlns:cdr="http://schemas.openxmlformats.org/drawingml/2006/chartDrawing">
    <cdr:from>
      <cdr:x>0.32743</cdr:x>
      <cdr:y>0.64</cdr:y>
    </cdr:from>
    <cdr:to>
      <cdr:x>0.44248</cdr:x>
      <cdr:y>0.73333</cdr:y>
    </cdr:to>
    <cdr:sp macro="" textlink="">
      <cdr:nvSpPr>
        <cdr:cNvPr id="4" name="TextBox 3"/>
        <cdr:cNvSpPr txBox="1"/>
      </cdr:nvSpPr>
      <cdr:spPr>
        <a:xfrm xmlns:a="http://schemas.openxmlformats.org/drawingml/2006/main">
          <a:off x="2819400" y="3657600"/>
          <a:ext cx="990600" cy="533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smtClean="0"/>
            <a:t>17%</a:t>
          </a:r>
          <a:endParaRPr lang="en-US" sz="2400" dirty="0"/>
        </a:p>
      </cdr:txBody>
    </cdr:sp>
  </cdr:relSizeAnchor>
  <cdr:relSizeAnchor xmlns:cdr="http://schemas.openxmlformats.org/drawingml/2006/chartDrawing">
    <cdr:from>
      <cdr:x>0.53982</cdr:x>
      <cdr:y>0.66667</cdr:y>
    </cdr:from>
    <cdr:to>
      <cdr:x>0.72124</cdr:x>
      <cdr:y>0.77333</cdr:y>
    </cdr:to>
    <cdr:sp macro="" textlink="">
      <cdr:nvSpPr>
        <cdr:cNvPr id="5" name="TextBox 4"/>
        <cdr:cNvSpPr txBox="1"/>
      </cdr:nvSpPr>
      <cdr:spPr>
        <a:xfrm xmlns:a="http://schemas.openxmlformats.org/drawingml/2006/main">
          <a:off x="4648200" y="3810000"/>
          <a:ext cx="1562100" cy="609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smtClean="0"/>
            <a:t>25%</a:t>
          </a:r>
          <a:endParaRPr lang="en-US" sz="2400" dirty="0"/>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ru-RU" altLang="en-US"/>
          </a:p>
        </p:txBody>
      </p:sp>
      <p:sp>
        <p:nvSpPr>
          <p:cNvPr id="696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ru-RU" altLang="en-US"/>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ru-RU" altLang="en-US"/>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3ACF863-1D9C-43E4-9D02-882D325BC55A}" type="slidenum">
              <a:rPr lang="ru-RU" altLang="en-US"/>
              <a:pPr/>
              <a:t>‹#›</a:t>
            </a:fld>
            <a:endParaRPr lang="ru-RU"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9" name="Rectangle 9"/>
          <p:cNvSpPr>
            <a:spLocks noChangeArrowheads="1"/>
          </p:cNvSpPr>
          <p:nvPr/>
        </p:nvSpPr>
        <p:spPr bwMode="auto">
          <a:xfrm>
            <a:off x="3492500" y="1031875"/>
            <a:ext cx="5689600" cy="115093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2" name="Rectangle 2"/>
          <p:cNvSpPr>
            <a:spLocks noGrp="1" noChangeArrowheads="1"/>
          </p:cNvSpPr>
          <p:nvPr>
            <p:ph type="ctrTitle"/>
          </p:nvPr>
        </p:nvSpPr>
        <p:spPr>
          <a:xfrm>
            <a:off x="3779838" y="765175"/>
            <a:ext cx="7162800" cy="1109663"/>
          </a:xfrm>
        </p:spPr>
        <p:txBody>
          <a:bodyPr/>
          <a:lstStyle>
            <a:lvl1pPr>
              <a:defRPr sz="3200" b="1">
                <a:solidFill>
                  <a:schemeClr val="bg1"/>
                </a:solidFill>
              </a:defRPr>
            </a:lvl1pPr>
          </a:lstStyle>
          <a:p>
            <a:pPr lvl="0"/>
            <a:r>
              <a:rPr lang="en-US" altLang="en-US" noProof="0" smtClean="0"/>
              <a:t>Click to edit Master title style</a:t>
            </a:r>
            <a:endParaRPr lang="ru-RU" altLang="en-US" noProof="0" smtClean="0"/>
          </a:p>
        </p:txBody>
      </p:sp>
      <p:sp>
        <p:nvSpPr>
          <p:cNvPr id="5123" name="Rectangle 3"/>
          <p:cNvSpPr>
            <a:spLocks noGrp="1" noChangeArrowheads="1"/>
          </p:cNvSpPr>
          <p:nvPr>
            <p:ph type="subTitle" idx="1"/>
          </p:nvPr>
        </p:nvSpPr>
        <p:spPr>
          <a:xfrm>
            <a:off x="3779838" y="1651000"/>
            <a:ext cx="7162800" cy="696913"/>
          </a:xfrm>
        </p:spPr>
        <p:txBody>
          <a:bodyPr/>
          <a:lstStyle>
            <a:lvl1pPr marL="0" indent="0">
              <a:buFontTx/>
              <a:buNone/>
              <a:defRPr sz="2400" b="1">
                <a:solidFill>
                  <a:schemeClr val="bg1"/>
                </a:solidFill>
              </a:defRPr>
            </a:lvl1pPr>
          </a:lstStyle>
          <a:p>
            <a:pPr lvl="0"/>
            <a:r>
              <a:rPr lang="en-US" altLang="en-US" noProof="0" smtClean="0"/>
              <a:t>Click to edit Master subtitle style</a:t>
            </a:r>
            <a:endParaRPr lang="ru-RU" altLang="en-US"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6298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420938"/>
            <a:ext cx="1909762" cy="4105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6338" y="2420938"/>
            <a:ext cx="5581650" cy="41052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339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0552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Tree>
    <p:extLst>
      <p:ext uri="{BB962C8B-B14F-4D97-AF65-F5344CB8AC3E}">
        <p14:creationId xmlns:p14="http://schemas.microsoft.com/office/powerpoint/2010/main" val="1650498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6338" y="3068638"/>
            <a:ext cx="3744912" cy="345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73650" y="3068638"/>
            <a:ext cx="3746500" cy="345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2102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9897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70286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590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3174649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16304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63713" y="2420938"/>
            <a:ext cx="65532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ru-RU" altLang="en-US" smtClean="0"/>
          </a:p>
        </p:txBody>
      </p:sp>
      <p:sp>
        <p:nvSpPr>
          <p:cNvPr id="1027" name="Rectangle 3"/>
          <p:cNvSpPr>
            <a:spLocks noGrp="1" noChangeArrowheads="1"/>
          </p:cNvSpPr>
          <p:nvPr>
            <p:ph type="body" idx="1"/>
          </p:nvPr>
        </p:nvSpPr>
        <p:spPr bwMode="auto">
          <a:xfrm>
            <a:off x="1176338" y="3068638"/>
            <a:ext cx="7643812"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ru-RU" altLang="en-US"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3600" kern="1200">
          <a:solidFill>
            <a:schemeClr val="bg2"/>
          </a:solidFill>
          <a:latin typeface="+mj-lt"/>
          <a:ea typeface="+mj-ea"/>
          <a:cs typeface="+mj-cs"/>
        </a:defRPr>
      </a:lvl1pPr>
      <a:lvl2pPr algn="l" rtl="0" eaLnBrk="1" fontAlgn="base" hangingPunct="1">
        <a:spcBef>
          <a:spcPct val="0"/>
        </a:spcBef>
        <a:spcAft>
          <a:spcPct val="0"/>
        </a:spcAft>
        <a:defRPr sz="3600">
          <a:solidFill>
            <a:schemeClr val="bg2"/>
          </a:solidFill>
          <a:latin typeface="Arial" panose="020B0604020202020204" pitchFamily="34" charset="0"/>
        </a:defRPr>
      </a:lvl2pPr>
      <a:lvl3pPr algn="l" rtl="0" eaLnBrk="1" fontAlgn="base" hangingPunct="1">
        <a:spcBef>
          <a:spcPct val="0"/>
        </a:spcBef>
        <a:spcAft>
          <a:spcPct val="0"/>
        </a:spcAft>
        <a:defRPr sz="3600">
          <a:solidFill>
            <a:schemeClr val="bg2"/>
          </a:solidFill>
          <a:latin typeface="Arial" panose="020B0604020202020204" pitchFamily="34" charset="0"/>
        </a:defRPr>
      </a:lvl3pPr>
      <a:lvl4pPr algn="l" rtl="0" eaLnBrk="1" fontAlgn="base" hangingPunct="1">
        <a:spcBef>
          <a:spcPct val="0"/>
        </a:spcBef>
        <a:spcAft>
          <a:spcPct val="0"/>
        </a:spcAft>
        <a:defRPr sz="3600">
          <a:solidFill>
            <a:schemeClr val="bg2"/>
          </a:solidFill>
          <a:latin typeface="Arial" panose="020B0604020202020204" pitchFamily="34" charset="0"/>
        </a:defRPr>
      </a:lvl4pPr>
      <a:lvl5pPr algn="l" rtl="0" eaLnBrk="1" fontAlgn="base" hangingPunct="1">
        <a:spcBef>
          <a:spcPct val="0"/>
        </a:spcBef>
        <a:spcAft>
          <a:spcPct val="0"/>
        </a:spcAft>
        <a:defRPr sz="3600">
          <a:solidFill>
            <a:schemeClr val="bg2"/>
          </a:solidFill>
          <a:latin typeface="Arial" panose="020B0604020202020204" pitchFamily="34" charset="0"/>
        </a:defRPr>
      </a:lvl5pPr>
      <a:lvl6pPr marL="457200" algn="l" rtl="0" eaLnBrk="1" fontAlgn="base" hangingPunct="1">
        <a:spcBef>
          <a:spcPct val="0"/>
        </a:spcBef>
        <a:spcAft>
          <a:spcPct val="0"/>
        </a:spcAft>
        <a:defRPr sz="3600">
          <a:solidFill>
            <a:schemeClr val="bg2"/>
          </a:solidFill>
          <a:latin typeface="Arial" panose="020B0604020202020204" pitchFamily="34" charset="0"/>
        </a:defRPr>
      </a:lvl6pPr>
      <a:lvl7pPr marL="914400" algn="l" rtl="0" eaLnBrk="1" fontAlgn="base" hangingPunct="1">
        <a:spcBef>
          <a:spcPct val="0"/>
        </a:spcBef>
        <a:spcAft>
          <a:spcPct val="0"/>
        </a:spcAft>
        <a:defRPr sz="3600">
          <a:solidFill>
            <a:schemeClr val="bg2"/>
          </a:solidFill>
          <a:latin typeface="Arial" panose="020B0604020202020204" pitchFamily="34" charset="0"/>
        </a:defRPr>
      </a:lvl7pPr>
      <a:lvl8pPr marL="1371600" algn="l" rtl="0" eaLnBrk="1" fontAlgn="base" hangingPunct="1">
        <a:spcBef>
          <a:spcPct val="0"/>
        </a:spcBef>
        <a:spcAft>
          <a:spcPct val="0"/>
        </a:spcAft>
        <a:defRPr sz="3600">
          <a:solidFill>
            <a:schemeClr val="bg2"/>
          </a:solidFill>
          <a:latin typeface="Arial" panose="020B0604020202020204" pitchFamily="34" charset="0"/>
        </a:defRPr>
      </a:lvl8pPr>
      <a:lvl9pPr marL="1828800" algn="l" rtl="0" eaLnBrk="1" fontAlgn="base" hangingPunct="1">
        <a:spcBef>
          <a:spcPct val="0"/>
        </a:spcBef>
        <a:spcAft>
          <a:spcPct val="0"/>
        </a:spcAft>
        <a:defRPr sz="3600">
          <a:solidFill>
            <a:schemeClr val="bg2"/>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b="1"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3924300" y="879475"/>
            <a:ext cx="4659313" cy="1109663"/>
          </a:xfrm>
          <a:noFill/>
        </p:spPr>
        <p:txBody>
          <a:bodyPr/>
          <a:lstStyle/>
          <a:p>
            <a:r>
              <a:rPr lang="en-US" altLang="en-US" dirty="0" smtClean="0">
                <a:latin typeface="Tahoma" panose="020B0604030504040204" pitchFamily="34" charset="0"/>
              </a:rPr>
              <a:t>Firefighter Rehab</a:t>
            </a:r>
            <a:endParaRPr lang="uk-UA" altLang="en-US" dirty="0">
              <a:latin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990599"/>
            <a:ext cx="1223833" cy="148907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2590800"/>
            <a:ext cx="8229600" cy="4093428"/>
          </a:xfrm>
          <a:prstGeom prst="rect">
            <a:avLst/>
          </a:prstGeom>
          <a:noFill/>
        </p:spPr>
        <p:txBody>
          <a:bodyPr wrap="square" rtlCol="0">
            <a:spAutoFit/>
          </a:bodyPr>
          <a:lstStyle/>
          <a:p>
            <a:r>
              <a:rPr lang="en-US" sz="3200" dirty="0" smtClean="0">
                <a:latin typeface="Berlin Sans FB Demi" panose="020E0802020502020306" pitchFamily="34" charset="0"/>
              </a:rPr>
              <a:t>Decreases the likelihood of illness or injury </a:t>
            </a:r>
          </a:p>
          <a:p>
            <a:endParaRPr lang="en-US" sz="3200" dirty="0">
              <a:latin typeface="Berlin Sans FB Demi" panose="020E0802020502020306" pitchFamily="34" charset="0"/>
            </a:endParaRPr>
          </a:p>
          <a:p>
            <a:r>
              <a:rPr lang="en-US" sz="3200" dirty="0" smtClean="0">
                <a:latin typeface="Berlin Sans FB Demi" panose="020E0802020502020306" pitchFamily="34" charset="0"/>
              </a:rPr>
              <a:t>Ensures that physical and mental capacity of the Firefighters is maintained </a:t>
            </a:r>
          </a:p>
          <a:p>
            <a:endParaRPr lang="en-US" sz="3200" dirty="0">
              <a:latin typeface="Berlin Sans FB Demi" panose="020E0802020502020306" pitchFamily="34" charset="0"/>
            </a:endParaRPr>
          </a:p>
          <a:p>
            <a:r>
              <a:rPr lang="en-US" sz="3200" dirty="0" smtClean="0">
                <a:latin typeface="Berlin Sans FB Demi" panose="020E0802020502020306" pitchFamily="34" charset="0"/>
              </a:rPr>
              <a:t>Creates an atmosphere of accountability to each Firefighter &amp; Medic on scene</a:t>
            </a:r>
          </a:p>
          <a:p>
            <a:endParaRPr lang="en-US" dirty="0"/>
          </a:p>
          <a:p>
            <a:endParaRPr lang="en-US" dirty="0" smtClean="0"/>
          </a:p>
        </p:txBody>
      </p:sp>
      <p:sp>
        <p:nvSpPr>
          <p:cNvPr id="4" name="TextBox 3"/>
          <p:cNvSpPr txBox="1"/>
          <p:nvPr/>
        </p:nvSpPr>
        <p:spPr>
          <a:xfrm>
            <a:off x="4648200" y="381000"/>
            <a:ext cx="3810000" cy="769441"/>
          </a:xfrm>
          <a:prstGeom prst="rect">
            <a:avLst/>
          </a:prstGeom>
          <a:noFill/>
        </p:spPr>
        <p:txBody>
          <a:bodyPr wrap="square" rtlCol="0">
            <a:spAutoFit/>
          </a:bodyPr>
          <a:lstStyle/>
          <a:p>
            <a:r>
              <a:rPr lang="en-US" sz="4400" dirty="0" smtClean="0">
                <a:solidFill>
                  <a:schemeClr val="bg1"/>
                </a:solidFill>
                <a:latin typeface="Berlin Sans FB Demi" panose="020E0802020502020306" pitchFamily="34" charset="0"/>
              </a:rPr>
              <a:t>Why Rehab?</a:t>
            </a:r>
            <a:endParaRPr lang="en-US" sz="44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10166024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429" y="2286000"/>
            <a:ext cx="8991600" cy="3816429"/>
          </a:xfrm>
          <a:prstGeom prst="rect">
            <a:avLst/>
          </a:prstGeom>
          <a:noFill/>
        </p:spPr>
        <p:txBody>
          <a:bodyPr wrap="square" rtlCol="0">
            <a:spAutoFit/>
          </a:bodyPr>
          <a:lstStyle/>
          <a:p>
            <a:r>
              <a:rPr lang="en-US" sz="2800" dirty="0" smtClean="0">
                <a:latin typeface="Berlin Sans FB Demi" panose="020E0802020502020306" pitchFamily="34" charset="0"/>
              </a:rPr>
              <a:t>           Fatigue				Dehydration</a:t>
            </a:r>
            <a:endParaRPr lang="en-US" sz="2800" dirty="0">
              <a:latin typeface="Berlin Sans FB Demi" panose="020E0802020502020306" pitchFamily="34" charset="0"/>
            </a:endParaRPr>
          </a:p>
          <a:p>
            <a:r>
              <a:rPr lang="en-US" sz="2800" dirty="0" smtClean="0">
                <a:latin typeface="Berlin Sans FB Demi" panose="020E0802020502020306" pitchFamily="34" charset="0"/>
              </a:rPr>
              <a:t>             Strains and Sprains of muscles and joints	</a:t>
            </a:r>
          </a:p>
          <a:p>
            <a:r>
              <a:rPr lang="en-US" sz="2800" dirty="0" smtClean="0">
                <a:latin typeface="Berlin Sans FB Demi" panose="020E0802020502020306" pitchFamily="34" charset="0"/>
              </a:rPr>
              <a:t>		          Nausea/ Vomiting</a:t>
            </a:r>
            <a:endParaRPr lang="en-US" sz="2800" dirty="0">
              <a:latin typeface="Berlin Sans FB Demi" panose="020E0802020502020306" pitchFamily="34" charset="0"/>
            </a:endParaRPr>
          </a:p>
          <a:p>
            <a:r>
              <a:rPr lang="en-US" sz="2800" dirty="0" smtClean="0">
                <a:latin typeface="Berlin Sans FB Demi" panose="020E0802020502020306" pitchFamily="34" charset="0"/>
              </a:rPr>
              <a:t>Carelessness from mental strain	Tunnel vision</a:t>
            </a:r>
            <a:endParaRPr lang="en-US" sz="2800" dirty="0">
              <a:latin typeface="Berlin Sans FB Demi" panose="020E0802020502020306" pitchFamily="34" charset="0"/>
            </a:endParaRPr>
          </a:p>
          <a:p>
            <a:r>
              <a:rPr lang="en-US" sz="2800" dirty="0" smtClean="0">
                <a:latin typeface="Berlin Sans FB Demi" panose="020E0802020502020306" pitchFamily="34" charset="0"/>
              </a:rPr>
              <a:t>Slips, Trips, &amp; Falls		Poor decision making</a:t>
            </a:r>
            <a:endParaRPr lang="en-US" sz="2800" dirty="0">
              <a:latin typeface="Berlin Sans FB Demi" panose="020E0802020502020306" pitchFamily="34" charset="0"/>
            </a:endParaRPr>
          </a:p>
          <a:p>
            <a:r>
              <a:rPr lang="en-US" sz="2800" dirty="0" smtClean="0">
                <a:latin typeface="Berlin Sans FB Demi" panose="020E0802020502020306" pitchFamily="34" charset="0"/>
              </a:rPr>
              <a:t>         Cardiac stresses			Respiratory illness</a:t>
            </a:r>
            <a:endParaRPr lang="en-US" sz="2800" dirty="0"/>
          </a:p>
          <a:p>
            <a:r>
              <a:rPr lang="en-US" sz="2800" dirty="0" smtClean="0">
                <a:latin typeface="Berlin Sans FB Demi" panose="020E0802020502020306" pitchFamily="34" charset="0"/>
              </a:rPr>
              <a:t>		Hypertension</a:t>
            </a:r>
            <a:r>
              <a:rPr lang="en-US" sz="2800" dirty="0" smtClean="0"/>
              <a:t>	</a:t>
            </a:r>
            <a:r>
              <a:rPr lang="en-US" sz="2800" dirty="0" smtClean="0">
                <a:latin typeface="Berlin Sans FB Demi" panose="020E0802020502020306" pitchFamily="34" charset="0"/>
              </a:rPr>
              <a:t>Muscle Cramps</a:t>
            </a:r>
            <a:r>
              <a:rPr lang="en-US" sz="2800" dirty="0" smtClean="0"/>
              <a:t>	</a:t>
            </a:r>
          </a:p>
          <a:p>
            <a:r>
              <a:rPr lang="en-US" sz="2800" dirty="0" smtClean="0">
                <a:latin typeface="Berlin Sans FB Demi" panose="020E0802020502020306" pitchFamily="34" charset="0"/>
              </a:rPr>
              <a:t>                              INJURY AND DEATH</a:t>
            </a:r>
            <a:endParaRPr lang="en-US" sz="2800" dirty="0">
              <a:latin typeface="Berlin Sans FB Demi" panose="020E0802020502020306" pitchFamily="34" charset="0"/>
            </a:endParaRPr>
          </a:p>
          <a:p>
            <a:endParaRPr lang="en-US" dirty="0"/>
          </a:p>
        </p:txBody>
      </p:sp>
      <p:sp>
        <p:nvSpPr>
          <p:cNvPr id="3" name="TextBox 2"/>
          <p:cNvSpPr txBox="1"/>
          <p:nvPr/>
        </p:nvSpPr>
        <p:spPr>
          <a:xfrm>
            <a:off x="4495800" y="457200"/>
            <a:ext cx="3886200" cy="830997"/>
          </a:xfrm>
          <a:prstGeom prst="rect">
            <a:avLst/>
          </a:prstGeom>
          <a:noFill/>
        </p:spPr>
        <p:txBody>
          <a:bodyPr wrap="square" rtlCol="0">
            <a:spAutoFit/>
          </a:bodyPr>
          <a:lstStyle/>
          <a:p>
            <a:r>
              <a:rPr lang="en-US" sz="4800" dirty="0" smtClean="0">
                <a:solidFill>
                  <a:schemeClr val="bg1">
                    <a:lumMod val="95000"/>
                  </a:schemeClr>
                </a:solidFill>
                <a:latin typeface="Berlin Sans FB Demi" panose="020E0802020502020306" pitchFamily="34" charset="0"/>
              </a:rPr>
              <a:t>DANGERS</a:t>
            </a:r>
            <a:endParaRPr lang="en-US" sz="4800" dirty="0">
              <a:solidFill>
                <a:schemeClr val="bg1">
                  <a:lumMod val="95000"/>
                </a:schemeClr>
              </a:solidFill>
              <a:latin typeface="Berlin Sans FB Demi" panose="020E0802020502020306" pitchFamily="34" charset="0"/>
            </a:endParaRPr>
          </a:p>
        </p:txBody>
      </p:sp>
    </p:spTree>
    <p:extLst>
      <p:ext uri="{BB962C8B-B14F-4D97-AF65-F5344CB8AC3E}">
        <p14:creationId xmlns:p14="http://schemas.microsoft.com/office/powerpoint/2010/main" val="18946918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971800"/>
            <a:ext cx="8763000" cy="1384995"/>
          </a:xfrm>
          <a:prstGeom prst="rect">
            <a:avLst/>
          </a:prstGeom>
          <a:noFill/>
        </p:spPr>
        <p:txBody>
          <a:bodyPr wrap="square" rtlCol="0">
            <a:spAutoFit/>
          </a:bodyPr>
          <a:lstStyle/>
          <a:p>
            <a:pPr algn="ctr"/>
            <a:r>
              <a:rPr lang="en-US" sz="2800" dirty="0" smtClean="0">
                <a:latin typeface="Berlin Sans FB Demi" panose="020E0802020502020306" pitchFamily="34" charset="0"/>
              </a:rPr>
              <a:t>Poor decision making may result from exhaustion and stresses of the fire scene.  A rehab plan is a must for all fire scenes.</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2163608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819400"/>
            <a:ext cx="7772400" cy="1569660"/>
          </a:xfrm>
          <a:prstGeom prst="rect">
            <a:avLst/>
          </a:prstGeom>
          <a:noFill/>
        </p:spPr>
        <p:txBody>
          <a:bodyPr wrap="square" rtlCol="0">
            <a:spAutoFit/>
          </a:bodyPr>
          <a:lstStyle/>
          <a:p>
            <a:pPr algn="ctr"/>
            <a:r>
              <a:rPr lang="en-US" sz="3200" dirty="0" smtClean="0">
                <a:latin typeface="Berlin Sans FB Demi" panose="020E0802020502020306" pitchFamily="34" charset="0"/>
              </a:rPr>
              <a:t>Professional Firefighters are required to be physically fit and ready for action every shift.</a:t>
            </a:r>
            <a:endParaRPr lang="en-US" sz="3200" dirty="0">
              <a:latin typeface="Berlin Sans FB Demi" panose="020E0802020502020306" pitchFamily="34" charset="0"/>
            </a:endParaRPr>
          </a:p>
        </p:txBody>
      </p:sp>
    </p:spTree>
    <p:extLst>
      <p:ext uri="{BB962C8B-B14F-4D97-AF65-F5344CB8AC3E}">
        <p14:creationId xmlns:p14="http://schemas.microsoft.com/office/powerpoint/2010/main" val="94536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819400"/>
            <a:ext cx="7772400" cy="35394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111111"/>
                </a:solidFill>
                <a:effectLst/>
                <a:uLnTx/>
                <a:uFillTx/>
                <a:latin typeface="Berlin Sans FB Demi" panose="020E0802020502020306" pitchFamily="34" charset="0"/>
                <a:ea typeface="+mn-ea"/>
                <a:cs typeface="+mn-cs"/>
              </a:rPr>
              <a:t>Professional Firefighters are required to be physically fit and ready for action every shift.</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3200" dirty="0">
              <a:solidFill>
                <a:srgbClr val="111111"/>
              </a:solidFill>
              <a:latin typeface="Berlin Sans FB Demi" panose="020E0802020502020306"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111111"/>
                </a:solidFill>
                <a:effectLst/>
                <a:uLnTx/>
                <a:uFillTx/>
                <a:latin typeface="Berlin Sans FB Demi" panose="020E0802020502020306" pitchFamily="34" charset="0"/>
                <a:ea typeface="+mn-ea"/>
                <a:cs typeface="+mn-cs"/>
              </a:rPr>
              <a:t>Volunteer</a:t>
            </a:r>
            <a:r>
              <a:rPr kumimoji="0" lang="en-US" sz="3200" b="0" i="0" u="none" strike="noStrike" kern="1200" cap="none" spc="0" normalizeH="0" noProof="0" dirty="0" smtClean="0">
                <a:ln>
                  <a:noFill/>
                </a:ln>
                <a:solidFill>
                  <a:srgbClr val="111111"/>
                </a:solidFill>
                <a:effectLst/>
                <a:uLnTx/>
                <a:uFillTx/>
                <a:latin typeface="Berlin Sans FB Demi" panose="020E0802020502020306" pitchFamily="34" charset="0"/>
                <a:ea typeface="+mn-ea"/>
                <a:cs typeface="+mn-cs"/>
              </a:rPr>
              <a:t> Firefighters typically do not have such requirements nor rigorous training.</a:t>
            </a:r>
            <a:endParaRPr kumimoji="0" lang="en-US" sz="3200" b="0" i="0" u="none" strike="noStrike" kern="1200" cap="none" spc="0" normalizeH="0" baseline="0" noProof="0" dirty="0" smtClean="0">
              <a:ln>
                <a:noFill/>
              </a:ln>
              <a:solidFill>
                <a:srgbClr val="111111"/>
              </a:solidFill>
              <a:effectLst/>
              <a:uLnTx/>
              <a:uFillTx/>
              <a:latin typeface="Berlin Sans FB Demi" panose="020E0802020502020306" pitchFamily="34" charset="0"/>
              <a:ea typeface="+mn-ea"/>
              <a:cs typeface="+mn-cs"/>
            </a:endParaRPr>
          </a:p>
        </p:txBody>
      </p:sp>
    </p:spTree>
    <p:extLst>
      <p:ext uri="{BB962C8B-B14F-4D97-AF65-F5344CB8AC3E}">
        <p14:creationId xmlns:p14="http://schemas.microsoft.com/office/powerpoint/2010/main" val="1838101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667000"/>
            <a:ext cx="8077200" cy="4585871"/>
          </a:xfrm>
          <a:prstGeom prst="rect">
            <a:avLst/>
          </a:prstGeom>
          <a:noFill/>
        </p:spPr>
        <p:txBody>
          <a:bodyPr wrap="square" rtlCol="0">
            <a:spAutoFit/>
          </a:bodyPr>
          <a:lstStyle/>
          <a:p>
            <a:r>
              <a:rPr lang="en-US" sz="3200" dirty="0" smtClean="0">
                <a:latin typeface="Berlin Sans FB Demi" panose="020E0802020502020306" pitchFamily="34" charset="0"/>
              </a:rPr>
              <a:t>Overweight/ Obesity</a:t>
            </a:r>
          </a:p>
          <a:p>
            <a:r>
              <a:rPr lang="en-US" sz="3200" dirty="0" smtClean="0">
                <a:latin typeface="Berlin Sans FB Demi" panose="020E0802020502020306" pitchFamily="34" charset="0"/>
              </a:rPr>
              <a:t>Diabetes</a:t>
            </a:r>
          </a:p>
          <a:p>
            <a:r>
              <a:rPr lang="en-US" sz="3200" dirty="0" smtClean="0">
                <a:latin typeface="Berlin Sans FB Demi" panose="020E0802020502020306" pitchFamily="34" charset="0"/>
              </a:rPr>
              <a:t>Hypertension</a:t>
            </a:r>
          </a:p>
          <a:p>
            <a:r>
              <a:rPr lang="en-US" sz="3200" dirty="0" smtClean="0">
                <a:latin typeface="Berlin Sans FB Demi" panose="020E0802020502020306" pitchFamily="34" charset="0"/>
              </a:rPr>
              <a:t>Poorer physical condition</a:t>
            </a:r>
          </a:p>
          <a:p>
            <a:r>
              <a:rPr lang="en-US" sz="3200" dirty="0" smtClean="0">
                <a:latin typeface="Berlin Sans FB Demi" panose="020E0802020502020306" pitchFamily="34" charset="0"/>
              </a:rPr>
              <a:t>Aged</a:t>
            </a:r>
          </a:p>
          <a:p>
            <a:r>
              <a:rPr lang="en-US" sz="3200" dirty="0" smtClean="0">
                <a:latin typeface="Berlin Sans FB Demi" panose="020E0802020502020306" pitchFamily="34" charset="0"/>
              </a:rPr>
              <a:t>Smoking</a:t>
            </a:r>
          </a:p>
          <a:p>
            <a:r>
              <a:rPr lang="en-US" sz="3200" dirty="0" smtClean="0">
                <a:latin typeface="Berlin Sans FB Demi" panose="020E0802020502020306" pitchFamily="34" charset="0"/>
              </a:rPr>
              <a:t>Lack of continuous training</a:t>
            </a:r>
          </a:p>
          <a:p>
            <a:r>
              <a:rPr lang="en-US" sz="3200" dirty="0" smtClean="0">
                <a:latin typeface="Berlin Sans FB Demi" panose="020E0802020502020306" pitchFamily="34" charset="0"/>
              </a:rPr>
              <a:t>Lack of knowledge of trends in techniques</a:t>
            </a:r>
          </a:p>
          <a:p>
            <a:endParaRPr lang="en-US" dirty="0" smtClean="0"/>
          </a:p>
          <a:p>
            <a:endParaRPr lang="en-US" dirty="0" smtClean="0"/>
          </a:p>
        </p:txBody>
      </p:sp>
      <p:sp>
        <p:nvSpPr>
          <p:cNvPr id="3" name="TextBox 2"/>
          <p:cNvSpPr txBox="1"/>
          <p:nvPr/>
        </p:nvSpPr>
        <p:spPr>
          <a:xfrm>
            <a:off x="4114800" y="304800"/>
            <a:ext cx="4724400" cy="707886"/>
          </a:xfrm>
          <a:prstGeom prst="rect">
            <a:avLst/>
          </a:prstGeom>
          <a:noFill/>
        </p:spPr>
        <p:txBody>
          <a:bodyPr wrap="square" rtlCol="0">
            <a:spAutoFit/>
          </a:bodyPr>
          <a:lstStyle/>
          <a:p>
            <a:r>
              <a:rPr lang="en-US" sz="4000" dirty="0" smtClean="0">
                <a:solidFill>
                  <a:schemeClr val="bg1">
                    <a:lumMod val="95000"/>
                  </a:schemeClr>
                </a:solidFill>
                <a:latin typeface="Berlin Sans FB Demi" panose="020E0802020502020306" pitchFamily="34" charset="0"/>
              </a:rPr>
              <a:t>Personal Dangers</a:t>
            </a:r>
            <a:endParaRPr lang="en-US" sz="4000" dirty="0">
              <a:solidFill>
                <a:schemeClr val="bg1">
                  <a:lumMod val="95000"/>
                </a:schemeClr>
              </a:solidFill>
              <a:latin typeface="Berlin Sans FB Demi" panose="020E0802020502020306" pitchFamily="34" charset="0"/>
            </a:endParaRPr>
          </a:p>
        </p:txBody>
      </p:sp>
    </p:spTree>
    <p:extLst>
      <p:ext uri="{BB962C8B-B14F-4D97-AF65-F5344CB8AC3E}">
        <p14:creationId xmlns:p14="http://schemas.microsoft.com/office/powerpoint/2010/main" val="2897796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819400"/>
            <a:ext cx="8153400" cy="1815882"/>
          </a:xfrm>
          <a:prstGeom prst="rect">
            <a:avLst/>
          </a:prstGeom>
          <a:noFill/>
        </p:spPr>
        <p:txBody>
          <a:bodyPr wrap="square" rtlCol="0">
            <a:spAutoFit/>
          </a:bodyPr>
          <a:lstStyle/>
          <a:p>
            <a:pPr algn="ctr"/>
            <a:r>
              <a:rPr lang="en-US" sz="2800" dirty="0" smtClean="0">
                <a:latin typeface="Berlin Sans FB Demi" panose="020E0802020502020306" pitchFamily="34" charset="0"/>
              </a:rPr>
              <a:t>The added weight of gear can be upwards of 75+ pounds added to the bodies weight = added physical stresses even before the firefighter enters the fire scene.</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3649347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0" y="609600"/>
            <a:ext cx="4114800" cy="523220"/>
          </a:xfrm>
          <a:prstGeom prst="rect">
            <a:avLst/>
          </a:prstGeom>
          <a:noFill/>
        </p:spPr>
        <p:txBody>
          <a:bodyPr wrap="square" rtlCol="0">
            <a:spAutoFit/>
          </a:bodyPr>
          <a:lstStyle/>
          <a:p>
            <a:r>
              <a:rPr lang="en-US" sz="2800" dirty="0" smtClean="0">
                <a:solidFill>
                  <a:schemeClr val="bg1"/>
                </a:solidFill>
                <a:latin typeface="Berlin Sans FB Demi" panose="020E0802020502020306" pitchFamily="34" charset="0"/>
              </a:rPr>
              <a:t>Professional Dangers</a:t>
            </a:r>
            <a:endParaRPr lang="en-US" sz="2800" dirty="0">
              <a:solidFill>
                <a:schemeClr val="bg1"/>
              </a:solidFill>
              <a:latin typeface="Berlin Sans FB Demi" panose="020E0802020502020306" pitchFamily="34" charset="0"/>
            </a:endParaRPr>
          </a:p>
        </p:txBody>
      </p:sp>
      <p:pic>
        <p:nvPicPr>
          <p:cNvPr id="5122" name="Picture 2" descr="Related 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09800"/>
            <a:ext cx="5715000" cy="438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4470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funny house fir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8135938" cy="455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625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590800"/>
            <a:ext cx="8458200" cy="4801314"/>
          </a:xfrm>
          <a:prstGeom prst="rect">
            <a:avLst/>
          </a:prstGeom>
          <a:noFill/>
        </p:spPr>
        <p:txBody>
          <a:bodyPr wrap="square" rtlCol="0">
            <a:spAutoFit/>
          </a:bodyPr>
          <a:lstStyle/>
          <a:p>
            <a:pPr algn="ctr"/>
            <a:r>
              <a:rPr lang="en-US" sz="2800" dirty="0" smtClean="0">
                <a:latin typeface="Berlin Sans FB Demi" panose="020E0802020502020306" pitchFamily="34" charset="0"/>
              </a:rPr>
              <a:t>Extremely Hot or Cold conditions</a:t>
            </a:r>
          </a:p>
          <a:p>
            <a:pPr algn="ctr"/>
            <a:r>
              <a:rPr lang="en-US" sz="2800" dirty="0" smtClean="0">
                <a:latin typeface="Berlin Sans FB Demi" panose="020E0802020502020306" pitchFamily="34" charset="0"/>
              </a:rPr>
              <a:t>Confined spaces</a:t>
            </a:r>
          </a:p>
          <a:p>
            <a:pPr algn="ctr"/>
            <a:r>
              <a:rPr lang="en-US" sz="2800" dirty="0" smtClean="0">
                <a:latin typeface="Berlin Sans FB Demi" panose="020E0802020502020306" pitchFamily="34" charset="0"/>
              </a:rPr>
              <a:t>Unknown chemical or hazardous conditions</a:t>
            </a:r>
          </a:p>
          <a:p>
            <a:pPr algn="ctr"/>
            <a:r>
              <a:rPr lang="en-US" sz="2800" dirty="0" smtClean="0">
                <a:latin typeface="Berlin Sans FB Demi" panose="020E0802020502020306" pitchFamily="34" charset="0"/>
              </a:rPr>
              <a:t>Rural environments</a:t>
            </a:r>
          </a:p>
          <a:p>
            <a:pPr algn="ctr"/>
            <a:r>
              <a:rPr lang="en-US" sz="2800" dirty="0" smtClean="0">
                <a:latin typeface="Berlin Sans FB Demi" panose="020E0802020502020306" pitchFamily="34" charset="0"/>
              </a:rPr>
              <a:t>Lack of city water hydrants</a:t>
            </a:r>
          </a:p>
          <a:p>
            <a:pPr algn="ctr"/>
            <a:r>
              <a:rPr lang="en-US" sz="2800" dirty="0" smtClean="0">
                <a:latin typeface="Berlin Sans FB Demi" panose="020E0802020502020306" pitchFamily="34" charset="0"/>
              </a:rPr>
              <a:t>Not enough responders</a:t>
            </a:r>
          </a:p>
          <a:p>
            <a:pPr algn="ctr"/>
            <a:r>
              <a:rPr lang="en-US" sz="2800" dirty="0" smtClean="0">
                <a:latin typeface="Berlin Sans FB Demi" panose="020E0802020502020306" pitchFamily="34" charset="0"/>
              </a:rPr>
              <a:t>Responders that are unfamiliar with equipment</a:t>
            </a:r>
          </a:p>
          <a:p>
            <a:pPr algn="ctr"/>
            <a:r>
              <a:rPr lang="en-US" sz="2800" dirty="0" smtClean="0">
                <a:latin typeface="Berlin Sans FB Demi" panose="020E0802020502020306" pitchFamily="34" charset="0"/>
              </a:rPr>
              <a:t>Deficiency of needed equipment</a:t>
            </a:r>
          </a:p>
          <a:p>
            <a:pPr algn="ctr"/>
            <a:r>
              <a:rPr lang="en-US" sz="2800" dirty="0" smtClean="0">
                <a:latin typeface="Berlin Sans FB Demi" panose="020E0802020502020306" pitchFamily="34" charset="0"/>
              </a:rPr>
              <a:t>Delays in response from mutual aid departments</a:t>
            </a:r>
          </a:p>
          <a:p>
            <a:endParaRPr lang="en-US" dirty="0" smtClean="0"/>
          </a:p>
          <a:p>
            <a:endParaRPr lang="en-US" dirty="0" smtClean="0"/>
          </a:p>
          <a:p>
            <a:endParaRPr lang="en-US" dirty="0" smtClean="0"/>
          </a:p>
        </p:txBody>
      </p:sp>
      <p:sp>
        <p:nvSpPr>
          <p:cNvPr id="3" name="TextBox 2"/>
          <p:cNvSpPr txBox="1"/>
          <p:nvPr/>
        </p:nvSpPr>
        <p:spPr>
          <a:xfrm>
            <a:off x="4114800" y="304800"/>
            <a:ext cx="4343400" cy="646331"/>
          </a:xfrm>
          <a:prstGeom prst="rect">
            <a:avLst/>
          </a:prstGeom>
          <a:noFill/>
        </p:spPr>
        <p:txBody>
          <a:bodyPr wrap="square" rtlCol="0">
            <a:spAutoFit/>
          </a:bodyPr>
          <a:lstStyle/>
          <a:p>
            <a:r>
              <a:rPr lang="en-US" sz="3600" dirty="0" smtClean="0">
                <a:solidFill>
                  <a:schemeClr val="bg1">
                    <a:lumMod val="95000"/>
                  </a:schemeClr>
                </a:solidFill>
              </a:rPr>
              <a:t>Factors to Consider</a:t>
            </a:r>
            <a:endParaRPr lang="en-US" sz="3600" dirty="0">
              <a:solidFill>
                <a:schemeClr val="bg1">
                  <a:lumMod val="95000"/>
                </a:schemeClr>
              </a:solidFill>
            </a:endParaRPr>
          </a:p>
        </p:txBody>
      </p:sp>
    </p:spTree>
    <p:extLst>
      <p:ext uri="{BB962C8B-B14F-4D97-AF65-F5344CB8AC3E}">
        <p14:creationId xmlns:p14="http://schemas.microsoft.com/office/powerpoint/2010/main" val="3767198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276600"/>
            <a:ext cx="8001000" cy="3046988"/>
          </a:xfrm>
          <a:prstGeom prst="rect">
            <a:avLst/>
          </a:prstGeom>
          <a:noFill/>
        </p:spPr>
        <p:txBody>
          <a:bodyPr wrap="square" rtlCol="0">
            <a:spAutoFit/>
          </a:bodyPr>
          <a:lstStyle/>
          <a:p>
            <a:pPr algn="ctr"/>
            <a:r>
              <a:rPr lang="en-US" sz="4800" dirty="0" smtClean="0">
                <a:latin typeface="Berlin Sans FB Demi" panose="020E0802020502020306" pitchFamily="34" charset="0"/>
              </a:rPr>
              <a:t>Information within this presentation was gathered from FEMA, DHS, and NFPA.  </a:t>
            </a:r>
            <a:endParaRPr lang="en-US" sz="4800" dirty="0">
              <a:latin typeface="Berlin Sans FB Demi" panose="020E0802020502020306" pitchFamily="34" charset="0"/>
            </a:endParaRPr>
          </a:p>
        </p:txBody>
      </p:sp>
    </p:spTree>
    <p:extLst>
      <p:ext uri="{BB962C8B-B14F-4D97-AF65-F5344CB8AC3E}">
        <p14:creationId xmlns:p14="http://schemas.microsoft.com/office/powerpoint/2010/main" val="445251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406278386"/>
              </p:ext>
            </p:extLst>
          </p:nvPr>
        </p:nvGraphicFramePr>
        <p:xfrm>
          <a:off x="533400" y="762000"/>
          <a:ext cx="8610600" cy="5943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733800" y="2362200"/>
            <a:ext cx="838200" cy="461665"/>
          </a:xfrm>
          <a:prstGeom prst="rect">
            <a:avLst/>
          </a:prstGeom>
          <a:noFill/>
        </p:spPr>
        <p:txBody>
          <a:bodyPr wrap="square" rtlCol="0">
            <a:spAutoFit/>
          </a:bodyPr>
          <a:lstStyle/>
          <a:p>
            <a:r>
              <a:rPr lang="en-US" sz="2400" dirty="0" smtClean="0"/>
              <a:t>14%</a:t>
            </a:r>
            <a:endParaRPr lang="en-US" sz="2400" dirty="0"/>
          </a:p>
        </p:txBody>
      </p:sp>
    </p:spTree>
    <p:extLst>
      <p:ext uri="{BB962C8B-B14F-4D97-AF65-F5344CB8AC3E}">
        <p14:creationId xmlns:p14="http://schemas.microsoft.com/office/powerpoint/2010/main" val="2229892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514600"/>
            <a:ext cx="7315200" cy="3970318"/>
          </a:xfrm>
          <a:prstGeom prst="rect">
            <a:avLst/>
          </a:prstGeom>
          <a:noFill/>
        </p:spPr>
        <p:txBody>
          <a:bodyPr wrap="square" rtlCol="0">
            <a:spAutoFit/>
          </a:bodyPr>
          <a:lstStyle/>
          <a:p>
            <a:pPr algn="ctr"/>
            <a:r>
              <a:rPr lang="en-US" sz="3600" dirty="0" smtClean="0">
                <a:latin typeface="Berlin Sans FB Demi" panose="020E0802020502020306" pitchFamily="34" charset="0"/>
              </a:rPr>
              <a:t>Sudden </a:t>
            </a:r>
            <a:r>
              <a:rPr lang="en-US" sz="3600" dirty="0">
                <a:latin typeface="Berlin Sans FB Demi" panose="020E0802020502020306" pitchFamily="34" charset="0"/>
              </a:rPr>
              <a:t>C</a:t>
            </a:r>
            <a:r>
              <a:rPr lang="en-US" sz="3600" dirty="0" smtClean="0">
                <a:latin typeface="Berlin Sans FB Demi" panose="020E0802020502020306" pitchFamily="34" charset="0"/>
              </a:rPr>
              <a:t>ardiac Arrest and Stroke are approximately 50% of all LODD for Firefighters in the US annually.</a:t>
            </a:r>
          </a:p>
          <a:p>
            <a:pPr algn="ctr"/>
            <a:endParaRPr lang="en-US" sz="3600" dirty="0">
              <a:latin typeface="Berlin Sans FB Demi" panose="020E0802020502020306" pitchFamily="34" charset="0"/>
            </a:endParaRPr>
          </a:p>
          <a:p>
            <a:pPr algn="ctr"/>
            <a:r>
              <a:rPr lang="en-US" sz="3600" dirty="0" smtClean="0">
                <a:latin typeface="Berlin Sans FB Demi" panose="020E0802020502020306" pitchFamily="34" charset="0"/>
              </a:rPr>
              <a:t>Traumatic injury accounts for less than 40% of LODD.</a:t>
            </a:r>
            <a:endParaRPr lang="en-US" sz="3600" dirty="0">
              <a:latin typeface="Berlin Sans FB Demi" panose="020E0802020502020306" pitchFamily="34" charset="0"/>
            </a:endParaRPr>
          </a:p>
        </p:txBody>
      </p:sp>
    </p:spTree>
    <p:extLst>
      <p:ext uri="{BB962C8B-B14F-4D97-AF65-F5344CB8AC3E}">
        <p14:creationId xmlns:p14="http://schemas.microsoft.com/office/powerpoint/2010/main" val="1575456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7600" y="2172142"/>
            <a:ext cx="5410200" cy="4659534"/>
          </a:xfrm>
          <a:prstGeom prst="rect">
            <a:avLst/>
          </a:prstGeom>
        </p:spPr>
      </p:pic>
      <p:pic>
        <p:nvPicPr>
          <p:cNvPr id="3" name="Picture 2"/>
          <p:cNvPicPr>
            <a:picLocks noChangeAspect="1"/>
          </p:cNvPicPr>
          <p:nvPr/>
        </p:nvPicPr>
        <p:blipFill>
          <a:blip r:embed="rId3"/>
          <a:stretch>
            <a:fillRect/>
          </a:stretch>
        </p:blipFill>
        <p:spPr>
          <a:xfrm>
            <a:off x="457200" y="1524000"/>
            <a:ext cx="3105150" cy="4800600"/>
          </a:xfrm>
          <a:prstGeom prst="rect">
            <a:avLst/>
          </a:prstGeom>
        </p:spPr>
      </p:pic>
    </p:spTree>
    <p:extLst>
      <p:ext uri="{BB962C8B-B14F-4D97-AF65-F5344CB8AC3E}">
        <p14:creationId xmlns:p14="http://schemas.microsoft.com/office/powerpoint/2010/main" val="3629777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667000"/>
            <a:ext cx="8458200" cy="3724096"/>
          </a:xfrm>
          <a:prstGeom prst="rect">
            <a:avLst/>
          </a:prstGeom>
          <a:noFill/>
        </p:spPr>
        <p:txBody>
          <a:bodyPr wrap="square" rtlCol="0">
            <a:spAutoFit/>
          </a:bodyPr>
          <a:lstStyle/>
          <a:p>
            <a:r>
              <a:rPr lang="en-US" sz="4000" dirty="0" smtClean="0">
                <a:latin typeface="Berlin Sans FB Demi" panose="020E0802020502020306" pitchFamily="34" charset="0"/>
              </a:rPr>
              <a:t>Crew must self rehab for a minimum of 10 minutes after depletion of 30 minute SCBA cylinder or after 20 minutes of intense physical work without SCBA use.</a:t>
            </a:r>
          </a:p>
          <a:p>
            <a:endParaRPr lang="en-US" dirty="0"/>
          </a:p>
          <a:p>
            <a:endParaRPr lang="en-US" dirty="0"/>
          </a:p>
        </p:txBody>
      </p:sp>
      <p:sp>
        <p:nvSpPr>
          <p:cNvPr id="3" name="TextBox 2"/>
          <p:cNvSpPr txBox="1"/>
          <p:nvPr/>
        </p:nvSpPr>
        <p:spPr>
          <a:xfrm>
            <a:off x="4724400" y="609600"/>
            <a:ext cx="4267200" cy="584775"/>
          </a:xfrm>
          <a:prstGeom prst="rect">
            <a:avLst/>
          </a:prstGeom>
          <a:noFill/>
        </p:spPr>
        <p:txBody>
          <a:bodyPr wrap="square" rtlCol="0">
            <a:spAutoFit/>
          </a:bodyPr>
          <a:lstStyle/>
          <a:p>
            <a:r>
              <a:rPr lang="en-US" sz="3200" dirty="0" smtClean="0">
                <a:solidFill>
                  <a:schemeClr val="bg1"/>
                </a:solidFill>
                <a:latin typeface="Berlin Sans FB Demi" panose="020E0802020502020306" pitchFamily="34" charset="0"/>
              </a:rPr>
              <a:t>NFPA 1584 Guideline 1</a:t>
            </a:r>
            <a:endParaRPr lang="en-US" sz="32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579862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10805" y="2233613"/>
            <a:ext cx="6933195" cy="4624387"/>
          </a:xfrm>
          <a:prstGeom prst="rect">
            <a:avLst/>
          </a:prstGeom>
        </p:spPr>
      </p:pic>
      <p:pic>
        <p:nvPicPr>
          <p:cNvPr id="3" name="Picture 2"/>
          <p:cNvPicPr>
            <a:picLocks noChangeAspect="1"/>
          </p:cNvPicPr>
          <p:nvPr/>
        </p:nvPicPr>
        <p:blipFill>
          <a:blip r:embed="rId3"/>
          <a:stretch>
            <a:fillRect/>
          </a:stretch>
        </p:blipFill>
        <p:spPr>
          <a:xfrm>
            <a:off x="18011" y="0"/>
            <a:ext cx="4000500" cy="3286125"/>
          </a:xfrm>
          <a:prstGeom prst="rect">
            <a:avLst/>
          </a:prstGeom>
        </p:spPr>
      </p:pic>
      <p:sp>
        <p:nvSpPr>
          <p:cNvPr id="4" name="TextBox 3"/>
          <p:cNvSpPr txBox="1"/>
          <p:nvPr/>
        </p:nvSpPr>
        <p:spPr>
          <a:xfrm>
            <a:off x="4572000" y="381000"/>
            <a:ext cx="4114800" cy="1077218"/>
          </a:xfrm>
          <a:prstGeom prst="rect">
            <a:avLst/>
          </a:prstGeom>
          <a:noFill/>
        </p:spPr>
        <p:txBody>
          <a:bodyPr wrap="square" rtlCol="0">
            <a:spAutoFit/>
          </a:bodyPr>
          <a:lstStyle/>
          <a:p>
            <a:r>
              <a:rPr lang="en-US" sz="3200" dirty="0" smtClean="0">
                <a:solidFill>
                  <a:schemeClr val="bg1"/>
                </a:solidFill>
                <a:latin typeface="Berlin Sans FB Demi" panose="020E0802020502020306" pitchFamily="34" charset="0"/>
              </a:rPr>
              <a:t>Medical evaluation, rehydration, and rest</a:t>
            </a:r>
            <a:endParaRPr lang="en-US" sz="32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176889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743200"/>
            <a:ext cx="8763000" cy="3108543"/>
          </a:xfrm>
          <a:prstGeom prst="rect">
            <a:avLst/>
          </a:prstGeom>
          <a:noFill/>
        </p:spPr>
        <p:txBody>
          <a:bodyPr wrap="square" rtlCol="0">
            <a:spAutoFit/>
          </a:bodyPr>
          <a:lstStyle/>
          <a:p>
            <a:r>
              <a:rPr lang="en-US" sz="2800" dirty="0" smtClean="0">
                <a:latin typeface="Berlin Sans FB Demi" panose="020E0802020502020306" pitchFamily="34" charset="0"/>
              </a:rPr>
              <a:t>Formal 20 minute rehab must take place with medical evaluation after 2nd 30 minute SCBA cylinder or single 45 or 60 minute cylinder is depleted.  The Firefighter must also be evaluated medically and rehab for 20 minutes after use of encapsulating chemical protective clothing and/ or following 40 minutes of intense physical work without SCBA.</a:t>
            </a:r>
            <a:r>
              <a:rPr lang="en-US" sz="2800" dirty="0" smtClean="0"/>
              <a:t> </a:t>
            </a:r>
            <a:endParaRPr lang="en-US" sz="2800" dirty="0">
              <a:latin typeface="Berlin Sans FB Demi" panose="020E0802020502020306" pitchFamily="34" charset="0"/>
            </a:endParaRPr>
          </a:p>
        </p:txBody>
      </p:sp>
      <p:sp>
        <p:nvSpPr>
          <p:cNvPr id="4" name="Rectangle 3"/>
          <p:cNvSpPr/>
          <p:nvPr/>
        </p:nvSpPr>
        <p:spPr>
          <a:xfrm>
            <a:off x="4876800" y="685800"/>
            <a:ext cx="3797835" cy="523220"/>
          </a:xfrm>
          <a:prstGeom prst="rect">
            <a:avLst/>
          </a:prstGeom>
        </p:spPr>
        <p:txBody>
          <a:bodyPr wrap="none">
            <a:spAutoFit/>
          </a:bodyPr>
          <a:lstStyle/>
          <a:p>
            <a:r>
              <a:rPr lang="en-US" sz="2800" dirty="0" smtClean="0">
                <a:solidFill>
                  <a:schemeClr val="bg1"/>
                </a:solidFill>
                <a:latin typeface="Berlin Sans FB Demi" panose="020E0802020502020306" pitchFamily="34" charset="0"/>
              </a:rPr>
              <a:t>NFPA 1584 Guideline 2</a:t>
            </a:r>
            <a:endParaRPr lang="en-US" sz="28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593498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04987" y="1600200"/>
            <a:ext cx="5296113" cy="3781425"/>
          </a:xfrm>
          <a:prstGeom prst="rect">
            <a:avLst/>
          </a:prstGeom>
        </p:spPr>
      </p:pic>
      <p:sp>
        <p:nvSpPr>
          <p:cNvPr id="3" name="TextBox 2"/>
          <p:cNvSpPr txBox="1"/>
          <p:nvPr/>
        </p:nvSpPr>
        <p:spPr>
          <a:xfrm>
            <a:off x="457200" y="5257800"/>
            <a:ext cx="4114800" cy="1384995"/>
          </a:xfrm>
          <a:prstGeom prst="rect">
            <a:avLst/>
          </a:prstGeom>
          <a:noFill/>
        </p:spPr>
        <p:txBody>
          <a:bodyPr wrap="square" rtlCol="0">
            <a:spAutoFit/>
          </a:bodyPr>
          <a:lstStyle/>
          <a:p>
            <a:r>
              <a:rPr lang="en-US" sz="2800" dirty="0" smtClean="0">
                <a:latin typeface="Berlin Sans FB Demi" panose="020E0802020502020306" pitchFamily="34" charset="0"/>
              </a:rPr>
              <a:t>Cooling down to prevent heat exhaustion and heat stroke</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374081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723517"/>
            <a:ext cx="4876800" cy="3046988"/>
          </a:xfrm>
          <a:prstGeom prst="rect">
            <a:avLst/>
          </a:prstGeom>
          <a:noFill/>
        </p:spPr>
        <p:txBody>
          <a:bodyPr wrap="square" rtlCol="0">
            <a:spAutoFit/>
          </a:bodyPr>
          <a:lstStyle/>
          <a:p>
            <a:r>
              <a:rPr lang="en-US" sz="3200" dirty="0" smtClean="0">
                <a:latin typeface="Berlin Sans FB Demi" panose="020E0802020502020306" pitchFamily="34" charset="0"/>
              </a:rPr>
              <a:t>Aggressive use of water, sports drinks, and small bites to eat may prevent firefighters from heat exhaustion, low blood sugar, and overexertion.</a:t>
            </a:r>
            <a:endParaRPr lang="en-US" sz="3200" dirty="0">
              <a:latin typeface="Berlin Sans FB Demi" panose="020E0802020502020306" pitchFamily="34" charset="0"/>
            </a:endParaRPr>
          </a:p>
        </p:txBody>
      </p:sp>
      <p:pic>
        <p:nvPicPr>
          <p:cNvPr id="3" name="Picture 2"/>
          <p:cNvPicPr>
            <a:picLocks noChangeAspect="1"/>
          </p:cNvPicPr>
          <p:nvPr/>
        </p:nvPicPr>
        <p:blipFill>
          <a:blip r:embed="rId2"/>
          <a:stretch>
            <a:fillRect/>
          </a:stretch>
        </p:blipFill>
        <p:spPr>
          <a:xfrm>
            <a:off x="4876800" y="3886200"/>
            <a:ext cx="3991988" cy="2800350"/>
          </a:xfrm>
          <a:prstGeom prst="rect">
            <a:avLst/>
          </a:prstGeom>
        </p:spPr>
      </p:pic>
      <p:sp>
        <p:nvSpPr>
          <p:cNvPr id="4" name="AutoShape 2" descr="Image result for bottled wa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4768034" y="1295400"/>
            <a:ext cx="4115925" cy="2315208"/>
          </a:xfrm>
          <a:prstGeom prst="rect">
            <a:avLst/>
          </a:prstGeom>
        </p:spPr>
      </p:pic>
    </p:spTree>
    <p:extLst>
      <p:ext uri="{BB962C8B-B14F-4D97-AF65-F5344CB8AC3E}">
        <p14:creationId xmlns:p14="http://schemas.microsoft.com/office/powerpoint/2010/main" val="1943051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971800"/>
            <a:ext cx="7543800" cy="2246769"/>
          </a:xfrm>
          <a:prstGeom prst="rect">
            <a:avLst/>
          </a:prstGeom>
          <a:noFill/>
        </p:spPr>
        <p:txBody>
          <a:bodyPr wrap="square" rtlCol="0">
            <a:spAutoFit/>
          </a:bodyPr>
          <a:lstStyle/>
          <a:p>
            <a:pPr algn="ctr"/>
            <a:r>
              <a:rPr lang="en-US" sz="2800" dirty="0" smtClean="0">
                <a:latin typeface="Berlin Sans FB Demi" panose="020E0802020502020306" pitchFamily="34" charset="0"/>
              </a:rPr>
              <a:t>Firefighters should consume as much liquids to satisfy their thirst while in rehab, and once the incident is over the firefighter should continue fluids as we typically need more fluids than we think to rehydrate.</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1306249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590800"/>
            <a:ext cx="8001000" cy="3108543"/>
          </a:xfrm>
          <a:prstGeom prst="rect">
            <a:avLst/>
          </a:prstGeom>
          <a:noFill/>
        </p:spPr>
        <p:txBody>
          <a:bodyPr wrap="square" rtlCol="0">
            <a:spAutoFit/>
          </a:bodyPr>
          <a:lstStyle/>
          <a:p>
            <a:pPr algn="ctr"/>
            <a:r>
              <a:rPr lang="en-US" sz="2800" dirty="0" smtClean="0">
                <a:latin typeface="Berlin Sans FB Demi" panose="020E0802020502020306" pitchFamily="34" charset="0"/>
              </a:rPr>
              <a:t>Sweating depletes Sodium and exertion depletes Potassium.  Both are essential electrolytes in muscle use and brain function.</a:t>
            </a:r>
          </a:p>
          <a:p>
            <a:pPr algn="ctr"/>
            <a:endParaRPr lang="en-US" sz="2800" dirty="0">
              <a:latin typeface="Berlin Sans FB Demi" panose="020E0802020502020306" pitchFamily="34" charset="0"/>
            </a:endParaRPr>
          </a:p>
          <a:p>
            <a:pPr algn="ctr"/>
            <a:r>
              <a:rPr lang="en-US" sz="2800" dirty="0" smtClean="0">
                <a:latin typeface="Berlin Sans FB Demi" panose="020E0802020502020306" pitchFamily="34" charset="0"/>
              </a:rPr>
              <a:t>The average exhausted firefighter can only consume 32oz per hour due to a slowed GI tract from the overheating.</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2161257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2057400"/>
            <a:ext cx="5238750" cy="4550609"/>
          </a:xfrm>
          <a:prstGeom prst="rect">
            <a:avLst/>
          </a:prstGeom>
        </p:spPr>
      </p:pic>
    </p:spTree>
    <p:extLst>
      <p:ext uri="{BB962C8B-B14F-4D97-AF65-F5344CB8AC3E}">
        <p14:creationId xmlns:p14="http://schemas.microsoft.com/office/powerpoint/2010/main" val="1509523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590800"/>
            <a:ext cx="8686800" cy="3539430"/>
          </a:xfrm>
          <a:prstGeom prst="rect">
            <a:avLst/>
          </a:prstGeom>
          <a:noFill/>
        </p:spPr>
        <p:txBody>
          <a:bodyPr wrap="square" rtlCol="0">
            <a:spAutoFit/>
          </a:bodyPr>
          <a:lstStyle/>
          <a:p>
            <a:r>
              <a:rPr lang="en-US" sz="2800" dirty="0" smtClean="0">
                <a:latin typeface="Berlin Sans FB Demi" panose="020E0802020502020306" pitchFamily="34" charset="0"/>
              </a:rPr>
              <a:t>Monitoring rehydration…</a:t>
            </a:r>
          </a:p>
          <a:p>
            <a:endParaRPr lang="en-US" sz="2800" dirty="0">
              <a:latin typeface="Berlin Sans FB Demi" panose="020E0802020502020306" pitchFamily="34" charset="0"/>
            </a:endParaRPr>
          </a:p>
          <a:p>
            <a:r>
              <a:rPr lang="en-US" sz="2800" dirty="0" smtClean="0">
                <a:latin typeface="Berlin Sans FB Demi" panose="020E0802020502020306" pitchFamily="34" charset="0"/>
              </a:rPr>
              <a:t>Loss of &lt;5% body weight may show mild dehydration.</a:t>
            </a:r>
          </a:p>
          <a:p>
            <a:r>
              <a:rPr lang="en-US" sz="2800" dirty="0" smtClean="0">
                <a:latin typeface="Berlin Sans FB Demi" panose="020E0802020502020306" pitchFamily="34" charset="0"/>
              </a:rPr>
              <a:t>5%-10% loss may indicate moderate dehydration.</a:t>
            </a:r>
          </a:p>
          <a:p>
            <a:r>
              <a:rPr lang="en-US" sz="2800" dirty="0" smtClean="0">
                <a:latin typeface="Berlin Sans FB Demi" panose="020E0802020502020306" pitchFamily="34" charset="0"/>
              </a:rPr>
              <a:t>&gt;10% body weight loss indicates severe dehydration.</a:t>
            </a:r>
          </a:p>
          <a:p>
            <a:endParaRPr lang="en-US" sz="2800" dirty="0">
              <a:latin typeface="Berlin Sans FB Demi" panose="020E0802020502020306" pitchFamily="34" charset="0"/>
            </a:endParaRPr>
          </a:p>
          <a:p>
            <a:endParaRPr lang="en-US" sz="2800" dirty="0" smtClean="0">
              <a:latin typeface="Berlin Sans FB Demi" panose="020E0802020502020306" pitchFamily="34" charset="0"/>
            </a:endParaRPr>
          </a:p>
          <a:p>
            <a:r>
              <a:rPr lang="en-US" sz="2800" dirty="0" smtClean="0">
                <a:latin typeface="Berlin Sans FB Demi" panose="020E0802020502020306" pitchFamily="34" charset="0"/>
              </a:rPr>
              <a:t>A 200# firefighter could lose 20# of fluid weight.</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675089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743200"/>
            <a:ext cx="8534400" cy="3970318"/>
          </a:xfrm>
          <a:prstGeom prst="rect">
            <a:avLst/>
          </a:prstGeom>
          <a:noFill/>
        </p:spPr>
        <p:txBody>
          <a:bodyPr wrap="square" rtlCol="0">
            <a:spAutoFit/>
          </a:bodyPr>
          <a:lstStyle/>
          <a:p>
            <a:r>
              <a:rPr lang="en-US" sz="2800" dirty="0" smtClean="0">
                <a:latin typeface="Berlin Sans FB Demi" panose="020E0802020502020306" pitchFamily="34" charset="0"/>
              </a:rPr>
              <a:t>With 5% fluid weight loss the capacity to work can be depleted by 30%</a:t>
            </a:r>
          </a:p>
          <a:p>
            <a:endParaRPr lang="en-US" sz="2800" dirty="0">
              <a:latin typeface="Berlin Sans FB Demi" panose="020E0802020502020306" pitchFamily="34" charset="0"/>
            </a:endParaRPr>
          </a:p>
          <a:p>
            <a:r>
              <a:rPr lang="en-US" sz="2800" dirty="0" smtClean="0">
                <a:latin typeface="Berlin Sans FB Demi" panose="020E0802020502020306" pitchFamily="34" charset="0"/>
              </a:rPr>
              <a:t>Above 5% fluid weight loss the firefighter may begin feeling nauseated, severe fatigue, and body aches.</a:t>
            </a:r>
          </a:p>
          <a:p>
            <a:endParaRPr lang="en-US" sz="2800" dirty="0">
              <a:latin typeface="Berlin Sans FB Demi" panose="020E0802020502020306" pitchFamily="34" charset="0"/>
            </a:endParaRPr>
          </a:p>
          <a:p>
            <a:r>
              <a:rPr lang="en-US" sz="2800" dirty="0" smtClean="0">
                <a:latin typeface="Berlin Sans FB Demi" panose="020E0802020502020306" pitchFamily="34" charset="0"/>
              </a:rPr>
              <a:t>At 10% the firefighter may exhibit muscle cramping and spasms, vision issues, and altered mental status that can quickly devolve to syncope.</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3183751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667000"/>
            <a:ext cx="8382000" cy="3108543"/>
          </a:xfrm>
          <a:prstGeom prst="rect">
            <a:avLst/>
          </a:prstGeom>
          <a:noFill/>
        </p:spPr>
        <p:txBody>
          <a:bodyPr wrap="square" rtlCol="0">
            <a:spAutoFit/>
          </a:bodyPr>
          <a:lstStyle/>
          <a:p>
            <a:pPr algn="ctr"/>
            <a:r>
              <a:rPr lang="en-US" sz="2800" dirty="0" smtClean="0">
                <a:latin typeface="Berlin Sans FB Demi" panose="020E0802020502020306" pitchFamily="34" charset="0"/>
              </a:rPr>
              <a:t>A large amount of energy is exerted during fire scenes.  This is measured in calories.  Our body stores calories in Fat, Carbohydrates, and Protein. </a:t>
            </a:r>
            <a:r>
              <a:rPr lang="en-US" sz="2800" dirty="0">
                <a:latin typeface="Berlin Sans FB Demi" panose="020E0802020502020306" pitchFamily="34" charset="0"/>
              </a:rPr>
              <a:t>D</a:t>
            </a:r>
            <a:r>
              <a:rPr lang="en-US" sz="2800" dirty="0" smtClean="0">
                <a:latin typeface="Berlin Sans FB Demi" panose="020E0802020502020306" pitchFamily="34" charset="0"/>
              </a:rPr>
              <a:t>uring high stress situations the body primarily uses Carbs.  These calories must be replenished while rehabbing so that the body does not begin breaking down essential Proteins.</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2211915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61064" y="3572201"/>
            <a:ext cx="4972050" cy="3296685"/>
          </a:xfrm>
          <a:prstGeom prst="rect">
            <a:avLst/>
          </a:prstGeom>
        </p:spPr>
      </p:pic>
      <p:pic>
        <p:nvPicPr>
          <p:cNvPr id="3" name="Picture 2"/>
          <p:cNvPicPr>
            <a:picLocks noChangeAspect="1"/>
          </p:cNvPicPr>
          <p:nvPr/>
        </p:nvPicPr>
        <p:blipFill>
          <a:blip r:embed="rId3"/>
          <a:stretch>
            <a:fillRect/>
          </a:stretch>
        </p:blipFill>
        <p:spPr>
          <a:xfrm>
            <a:off x="4161064" y="-29029"/>
            <a:ext cx="4972050" cy="3724238"/>
          </a:xfrm>
          <a:prstGeom prst="rect">
            <a:avLst/>
          </a:prstGeom>
        </p:spPr>
      </p:pic>
      <p:sp>
        <p:nvSpPr>
          <p:cNvPr id="4" name="TextBox 3"/>
          <p:cNvSpPr txBox="1"/>
          <p:nvPr/>
        </p:nvSpPr>
        <p:spPr>
          <a:xfrm>
            <a:off x="228600" y="2590800"/>
            <a:ext cx="3657600" cy="2677656"/>
          </a:xfrm>
          <a:prstGeom prst="rect">
            <a:avLst/>
          </a:prstGeom>
          <a:noFill/>
        </p:spPr>
        <p:txBody>
          <a:bodyPr wrap="square" rtlCol="0">
            <a:spAutoFit/>
          </a:bodyPr>
          <a:lstStyle/>
          <a:p>
            <a:r>
              <a:rPr lang="en-US" sz="2800" dirty="0" smtClean="0">
                <a:latin typeface="Berlin Sans FB Demi" panose="020E0802020502020306" pitchFamily="34" charset="0"/>
              </a:rPr>
              <a:t>Granola, chocolate covered energy bars, and other small, quick and easy items are great sources of calories and Carbs.</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336564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743200"/>
            <a:ext cx="2362200" cy="584775"/>
          </a:xfrm>
          <a:prstGeom prst="rect">
            <a:avLst/>
          </a:prstGeom>
          <a:noFill/>
        </p:spPr>
        <p:txBody>
          <a:bodyPr wrap="square" rtlCol="0">
            <a:spAutoFit/>
          </a:bodyPr>
          <a:lstStyle/>
          <a:p>
            <a:r>
              <a:rPr lang="en-US" sz="3200" dirty="0" smtClean="0">
                <a:latin typeface="Berlin Sans FB Demi" panose="020E0802020502020306" pitchFamily="34" charset="0"/>
              </a:rPr>
              <a:t>Body Heat</a:t>
            </a:r>
            <a:endParaRPr lang="en-US" sz="3200" dirty="0">
              <a:latin typeface="Berlin Sans FB Demi" panose="020E0802020502020306" pitchFamily="34" charset="0"/>
            </a:endParaRPr>
          </a:p>
        </p:txBody>
      </p:sp>
      <p:pic>
        <p:nvPicPr>
          <p:cNvPr id="4" name="Picture 3"/>
          <p:cNvPicPr>
            <a:picLocks noChangeAspect="1"/>
          </p:cNvPicPr>
          <p:nvPr/>
        </p:nvPicPr>
        <p:blipFill>
          <a:blip r:embed="rId2"/>
          <a:stretch>
            <a:fillRect/>
          </a:stretch>
        </p:blipFill>
        <p:spPr>
          <a:xfrm>
            <a:off x="3276600" y="2514600"/>
            <a:ext cx="5562600" cy="4171950"/>
          </a:xfrm>
          <a:prstGeom prst="rect">
            <a:avLst/>
          </a:prstGeom>
        </p:spPr>
      </p:pic>
    </p:spTree>
    <p:extLst>
      <p:ext uri="{BB962C8B-B14F-4D97-AF65-F5344CB8AC3E}">
        <p14:creationId xmlns:p14="http://schemas.microsoft.com/office/powerpoint/2010/main" val="3552440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78743"/>
            <a:ext cx="9144000" cy="4572000"/>
          </a:xfrm>
          <a:prstGeom prst="rect">
            <a:avLst/>
          </a:prstGeom>
        </p:spPr>
      </p:pic>
      <p:sp>
        <p:nvSpPr>
          <p:cNvPr id="3" name="TextBox 2"/>
          <p:cNvSpPr txBox="1"/>
          <p:nvPr/>
        </p:nvSpPr>
        <p:spPr>
          <a:xfrm>
            <a:off x="4191000" y="304800"/>
            <a:ext cx="5105400" cy="461665"/>
          </a:xfrm>
          <a:prstGeom prst="rect">
            <a:avLst/>
          </a:prstGeom>
          <a:noFill/>
        </p:spPr>
        <p:txBody>
          <a:bodyPr wrap="square" rtlCol="0">
            <a:spAutoFit/>
          </a:bodyPr>
          <a:lstStyle/>
          <a:p>
            <a:r>
              <a:rPr lang="en-US" sz="2400" dirty="0" smtClean="0">
                <a:solidFill>
                  <a:schemeClr val="bg1"/>
                </a:solidFill>
                <a:latin typeface="Berlin Sans FB Demi" panose="020E0802020502020306" pitchFamily="34" charset="0"/>
              </a:rPr>
              <a:t>Heat exhaustion vs Heat stroke</a:t>
            </a:r>
            <a:endParaRPr lang="en-US" sz="24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2091237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9200" y="1981200"/>
            <a:ext cx="3990975" cy="4762500"/>
          </a:xfrm>
          <a:prstGeom prst="rect">
            <a:avLst/>
          </a:prstGeom>
        </p:spPr>
      </p:pic>
      <p:sp>
        <p:nvSpPr>
          <p:cNvPr id="3" name="TextBox 2"/>
          <p:cNvSpPr txBox="1"/>
          <p:nvPr/>
        </p:nvSpPr>
        <p:spPr>
          <a:xfrm>
            <a:off x="533400" y="3124200"/>
            <a:ext cx="3505200" cy="2308324"/>
          </a:xfrm>
          <a:prstGeom prst="rect">
            <a:avLst/>
          </a:prstGeom>
          <a:noFill/>
        </p:spPr>
        <p:txBody>
          <a:bodyPr wrap="square" rtlCol="0">
            <a:spAutoFit/>
          </a:bodyPr>
          <a:lstStyle/>
          <a:p>
            <a:pPr algn="ctr"/>
            <a:r>
              <a:rPr lang="en-US" sz="3600" dirty="0" smtClean="0">
                <a:latin typeface="Berlin Sans FB Demi" panose="020E0802020502020306" pitchFamily="34" charset="0"/>
              </a:rPr>
              <a:t>Rapid cooling is essential to prevent overheating.</a:t>
            </a:r>
            <a:endParaRPr lang="en-US" sz="3600" dirty="0">
              <a:latin typeface="Berlin Sans FB Demi" panose="020E0802020502020306" pitchFamily="34" charset="0"/>
            </a:endParaRPr>
          </a:p>
        </p:txBody>
      </p:sp>
    </p:spTree>
    <p:extLst>
      <p:ext uri="{BB962C8B-B14F-4D97-AF65-F5344CB8AC3E}">
        <p14:creationId xmlns:p14="http://schemas.microsoft.com/office/powerpoint/2010/main" val="3339671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743200"/>
            <a:ext cx="8382000" cy="2677656"/>
          </a:xfrm>
          <a:prstGeom prst="rect">
            <a:avLst/>
          </a:prstGeom>
          <a:noFill/>
        </p:spPr>
        <p:txBody>
          <a:bodyPr wrap="square" rtlCol="0">
            <a:spAutoFit/>
          </a:bodyPr>
          <a:lstStyle/>
          <a:p>
            <a:pPr algn="ctr"/>
            <a:r>
              <a:rPr lang="en-US" sz="2800" dirty="0" smtClean="0">
                <a:latin typeface="Berlin Sans FB Demi" panose="020E0802020502020306" pitchFamily="34" charset="0"/>
              </a:rPr>
              <a:t>98.6 degrees…+/- a few degrees is the relatively narrow range that humans must maintain in order to survive.  Too hot or too cold creates an environment where the body and brain can not function well.  Poor decision making results from poor perfusion to the brain.</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1354220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971800"/>
            <a:ext cx="7086600" cy="3108543"/>
          </a:xfrm>
          <a:prstGeom prst="rect">
            <a:avLst/>
          </a:prstGeom>
          <a:noFill/>
        </p:spPr>
        <p:txBody>
          <a:bodyPr wrap="square" rtlCol="0">
            <a:spAutoFit/>
          </a:bodyPr>
          <a:lstStyle/>
          <a:p>
            <a:pPr algn="ctr"/>
            <a:r>
              <a:rPr lang="en-US" sz="2800" dirty="0" smtClean="0">
                <a:latin typeface="Berlin Sans FB Demi" panose="020E0802020502020306" pitchFamily="34" charset="0"/>
              </a:rPr>
              <a:t>The extreme heat of a fire scene and ambient temperatures make it difficult to maintain a consistent body temperature that is acceptable to the body &amp; Brain.  Turn out gear and protective equipment also make it difficult to regulate ones temperature.</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3677429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971800"/>
            <a:ext cx="7467600" cy="2677656"/>
          </a:xfrm>
          <a:prstGeom prst="rect">
            <a:avLst/>
          </a:prstGeom>
          <a:noFill/>
        </p:spPr>
        <p:txBody>
          <a:bodyPr wrap="square" rtlCol="0">
            <a:spAutoFit/>
          </a:bodyPr>
          <a:lstStyle/>
          <a:p>
            <a:pPr algn="ctr"/>
            <a:r>
              <a:rPr lang="en-US" sz="2800" dirty="0" smtClean="0">
                <a:latin typeface="Berlin Sans FB Demi" panose="020E0802020502020306" pitchFamily="34" charset="0"/>
              </a:rPr>
              <a:t>Ambient air, burning fuels and structures all contribute to outside heat sources but internal sources such as metabolic activity, muscle exertion, anxiety, and even shivering all create inner heat sources that can quickly over heat a firefighter.</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102612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786313" y="1843088"/>
            <a:ext cx="3889375" cy="649287"/>
          </a:xfrm>
        </p:spPr>
        <p:txBody>
          <a:bodyPr/>
          <a:lstStyle/>
          <a:p>
            <a:r>
              <a:rPr lang="en-US" altLang="en-US" sz="3200" b="1" dirty="0" smtClean="0">
                <a:solidFill>
                  <a:schemeClr val="accent2"/>
                </a:solidFill>
                <a:latin typeface="Tahoma" panose="020B0604030504040204" pitchFamily="34" charset="0"/>
              </a:rPr>
              <a:t>Forgotten Duty</a:t>
            </a:r>
            <a:endParaRPr lang="uk-UA" altLang="en-US" sz="3200" b="1" dirty="0">
              <a:solidFill>
                <a:schemeClr val="accent2"/>
              </a:solidFill>
              <a:latin typeface="Tahoma" panose="020B0604030504040204" pitchFamily="34" charset="0"/>
            </a:endParaRPr>
          </a:p>
        </p:txBody>
      </p:sp>
      <p:sp>
        <p:nvSpPr>
          <p:cNvPr id="36867" name="Rectangle 3"/>
          <p:cNvSpPr>
            <a:spLocks noGrp="1" noChangeArrowheads="1"/>
          </p:cNvSpPr>
          <p:nvPr>
            <p:ph type="body" idx="1"/>
          </p:nvPr>
        </p:nvSpPr>
        <p:spPr>
          <a:xfrm>
            <a:off x="1176338" y="2852738"/>
            <a:ext cx="7643812" cy="3384550"/>
          </a:xfrm>
        </p:spPr>
        <p:txBody>
          <a:bodyPr/>
          <a:lstStyle/>
          <a:p>
            <a:pPr>
              <a:lnSpc>
                <a:spcPct val="80000"/>
              </a:lnSpc>
            </a:pPr>
            <a:r>
              <a:rPr lang="en-US" altLang="ko-KR" sz="2400" dirty="0" smtClean="0">
                <a:latin typeface="Berlin Sans FB Demi" panose="020E0802020502020306" pitchFamily="34" charset="0"/>
                <a:ea typeface="굴림" charset="-127"/>
              </a:rPr>
              <a:t>As EMS providers we are prepared for the 90yo with chest pain or the 30yo having an asthma attack.</a:t>
            </a:r>
          </a:p>
          <a:p>
            <a:pPr>
              <a:lnSpc>
                <a:spcPct val="80000"/>
              </a:lnSpc>
            </a:pPr>
            <a:endParaRPr lang="en-US" altLang="ko-KR" sz="2400" dirty="0">
              <a:latin typeface="Berlin Sans FB Demi" panose="020E0802020502020306" pitchFamily="34" charset="0"/>
              <a:ea typeface="굴림" charset="-127"/>
            </a:endParaRPr>
          </a:p>
          <a:p>
            <a:pPr>
              <a:lnSpc>
                <a:spcPct val="80000"/>
              </a:lnSpc>
            </a:pPr>
            <a:r>
              <a:rPr lang="en-US" altLang="ko-KR" sz="2400" dirty="0" smtClean="0">
                <a:latin typeface="Berlin Sans FB Demi" panose="020E0802020502020306" pitchFamily="34" charset="0"/>
                <a:ea typeface="굴림" charset="-127"/>
              </a:rPr>
              <a:t>Are we ready to serve our fellow first responders?</a:t>
            </a:r>
            <a:br>
              <a:rPr lang="en-US" altLang="ko-KR" sz="2400" dirty="0" smtClean="0">
                <a:latin typeface="Berlin Sans FB Demi" panose="020E0802020502020306" pitchFamily="34" charset="0"/>
                <a:ea typeface="굴림" charset="-127"/>
              </a:rPr>
            </a:br>
            <a:endParaRPr lang="en-US" altLang="ko-KR" sz="2400" dirty="0" smtClean="0">
              <a:latin typeface="Berlin Sans FB Demi" panose="020E0802020502020306" pitchFamily="34" charset="0"/>
              <a:ea typeface="굴림" charset="-127"/>
            </a:endParaRPr>
          </a:p>
          <a:p>
            <a:pPr>
              <a:lnSpc>
                <a:spcPct val="80000"/>
              </a:lnSpc>
            </a:pPr>
            <a:r>
              <a:rPr lang="en-US" altLang="ko-KR" sz="2400" dirty="0" smtClean="0">
                <a:latin typeface="Berlin Sans FB Demi" panose="020E0802020502020306" pitchFamily="34" charset="0"/>
                <a:ea typeface="굴림" charset="-127"/>
              </a:rPr>
              <a:t>Often times a fire stand by seems like a gravy call.  To be able to stand and watch the fire do its thing is fascinating.</a:t>
            </a:r>
          </a:p>
          <a:p>
            <a:pPr>
              <a:lnSpc>
                <a:spcPct val="80000"/>
              </a:lnSpc>
            </a:pPr>
            <a:endParaRPr lang="en-US" altLang="ko-KR" sz="2400" dirty="0">
              <a:latin typeface="Berlin Sans FB Demi" panose="020E0802020502020306" pitchFamily="34" charset="0"/>
              <a:ea typeface="굴림" charset="-127"/>
            </a:endParaRPr>
          </a:p>
          <a:p>
            <a:pPr>
              <a:lnSpc>
                <a:spcPct val="80000"/>
              </a:lnSpc>
            </a:pPr>
            <a:r>
              <a:rPr lang="en-US" altLang="ko-KR" sz="2400" dirty="0" smtClean="0">
                <a:latin typeface="Berlin Sans FB Demi" panose="020E0802020502020306" pitchFamily="34" charset="0"/>
                <a:ea typeface="굴림" charset="-127"/>
              </a:rPr>
              <a:t>We forget the ones fighting the fires need to be watched too</a:t>
            </a:r>
            <a:r>
              <a:rPr lang="en-US" altLang="ko-KR" sz="1800" dirty="0" smtClean="0">
                <a:latin typeface="Verdana" panose="020B0604030504040204" pitchFamily="34" charset="0"/>
                <a:ea typeface="굴림" charset="-127"/>
              </a:rPr>
              <a:t>.</a:t>
            </a:r>
            <a:endParaRPr lang="en-US" altLang="ko-KR" sz="1800" dirty="0">
              <a:latin typeface="Verdana" panose="020B0604030504040204" pitchFamily="34" charset="0"/>
              <a:ea typeface="굴림" charset="-127"/>
            </a:endParaRPr>
          </a:p>
          <a:p>
            <a:pPr>
              <a:lnSpc>
                <a:spcPct val="80000"/>
              </a:lnSpc>
            </a:pPr>
            <a:endParaRPr lang="en-US" altLang="ko-KR" sz="1800" dirty="0">
              <a:latin typeface="Verdana" panose="020B0604030504040204" pitchFamily="34" charset="0"/>
              <a:ea typeface="굴림" charset="-127"/>
            </a:endParaRPr>
          </a:p>
          <a:p>
            <a:pPr>
              <a:lnSpc>
                <a:spcPct val="80000"/>
              </a:lnSpc>
            </a:pPr>
            <a:endParaRPr lang="en-US" altLang="ko-KR" sz="1800" dirty="0">
              <a:latin typeface="Verdana" panose="020B0604030504040204" pitchFamily="34" charset="0"/>
              <a:ea typeface="굴림" charset="-127"/>
            </a:endParaRPr>
          </a:p>
          <a:p>
            <a:pPr>
              <a:lnSpc>
                <a:spcPct val="80000"/>
              </a:lnSpc>
            </a:pPr>
            <a:endParaRPr lang="en-US" altLang="ko-KR" sz="1800" dirty="0">
              <a:latin typeface="Verdana" panose="020B0604030504040204" pitchFamily="34" charset="0"/>
              <a:ea typeface="굴림" charset="-127"/>
            </a:endParaRPr>
          </a:p>
          <a:p>
            <a:pPr>
              <a:lnSpc>
                <a:spcPct val="80000"/>
              </a:lnSpc>
            </a:pPr>
            <a:endParaRPr lang="uk-UA" altLang="en-US" sz="1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895600"/>
            <a:ext cx="7924800" cy="3293209"/>
          </a:xfrm>
          <a:prstGeom prst="rect">
            <a:avLst/>
          </a:prstGeom>
          <a:noFill/>
        </p:spPr>
        <p:txBody>
          <a:bodyPr wrap="square" rtlCol="0">
            <a:spAutoFit/>
          </a:bodyPr>
          <a:lstStyle/>
          <a:p>
            <a:r>
              <a:rPr lang="en-US" sz="4000" u="sng" dirty="0" smtClean="0">
                <a:latin typeface="Berlin Sans FB Demi" panose="020E0802020502020306" pitchFamily="34" charset="0"/>
              </a:rPr>
              <a:t>How do we cool down?</a:t>
            </a:r>
          </a:p>
          <a:p>
            <a:endParaRPr lang="en-US" sz="2800" dirty="0">
              <a:latin typeface="Berlin Sans FB Demi" panose="020E0802020502020306" pitchFamily="34" charset="0"/>
            </a:endParaRPr>
          </a:p>
          <a:p>
            <a:r>
              <a:rPr lang="en-US" sz="2800" dirty="0" smtClean="0">
                <a:latin typeface="Berlin Sans FB Demi" panose="020E0802020502020306" pitchFamily="34" charset="0"/>
              </a:rPr>
              <a:t>Increasing respirations to bring heated air out</a:t>
            </a:r>
          </a:p>
          <a:p>
            <a:endParaRPr lang="en-US" sz="2800" dirty="0">
              <a:latin typeface="Berlin Sans FB Demi" panose="020E0802020502020306" pitchFamily="34" charset="0"/>
            </a:endParaRPr>
          </a:p>
          <a:p>
            <a:r>
              <a:rPr lang="en-US" sz="2800" dirty="0" smtClean="0">
                <a:latin typeface="Berlin Sans FB Demi" panose="020E0802020502020306" pitchFamily="34" charset="0"/>
              </a:rPr>
              <a:t>Shunting blood to the skin to radiate the heat off</a:t>
            </a:r>
          </a:p>
          <a:p>
            <a:endParaRPr lang="en-US" sz="2800" dirty="0">
              <a:latin typeface="Berlin Sans FB Demi" panose="020E0802020502020306" pitchFamily="34" charset="0"/>
            </a:endParaRPr>
          </a:p>
          <a:p>
            <a:r>
              <a:rPr lang="en-US" sz="2800" dirty="0" smtClean="0">
                <a:latin typeface="Berlin Sans FB Demi" panose="020E0802020502020306" pitchFamily="34" charset="0"/>
              </a:rPr>
              <a:t>Sweating to evaporate heat off</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1137247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07714" cy="6771864"/>
          </a:xfrm>
          <a:prstGeom prst="rect">
            <a:avLst/>
          </a:prstGeom>
        </p:spPr>
      </p:pic>
    </p:spTree>
    <p:extLst>
      <p:ext uri="{BB962C8B-B14F-4D97-AF65-F5344CB8AC3E}">
        <p14:creationId xmlns:p14="http://schemas.microsoft.com/office/powerpoint/2010/main" val="2812646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8407" y="3298164"/>
            <a:ext cx="7083386" cy="3541693"/>
          </a:xfrm>
          <a:prstGeom prst="rect">
            <a:avLst/>
          </a:prstGeom>
        </p:spPr>
      </p:pic>
      <p:sp>
        <p:nvSpPr>
          <p:cNvPr id="3" name="TextBox 2"/>
          <p:cNvSpPr txBox="1"/>
          <p:nvPr/>
        </p:nvSpPr>
        <p:spPr>
          <a:xfrm>
            <a:off x="228600" y="2362200"/>
            <a:ext cx="8763000" cy="954107"/>
          </a:xfrm>
          <a:prstGeom prst="rect">
            <a:avLst/>
          </a:prstGeom>
          <a:noFill/>
        </p:spPr>
        <p:txBody>
          <a:bodyPr wrap="square" rtlCol="0">
            <a:spAutoFit/>
          </a:bodyPr>
          <a:lstStyle/>
          <a:p>
            <a:pPr algn="ctr"/>
            <a:r>
              <a:rPr lang="en-US" sz="2800" dirty="0" smtClean="0">
                <a:latin typeface="Berlin Sans FB Demi" panose="020E0802020502020306" pitchFamily="34" charset="0"/>
              </a:rPr>
              <a:t>Remove them from the heat of the scene and the heat of the sun</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2399982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89200" y="3733800"/>
            <a:ext cx="4165600" cy="3124200"/>
          </a:xfrm>
          <a:prstGeom prst="rect">
            <a:avLst/>
          </a:prstGeom>
        </p:spPr>
      </p:pic>
      <p:sp>
        <p:nvSpPr>
          <p:cNvPr id="3" name="TextBox 2"/>
          <p:cNvSpPr txBox="1"/>
          <p:nvPr/>
        </p:nvSpPr>
        <p:spPr>
          <a:xfrm>
            <a:off x="228600" y="2514600"/>
            <a:ext cx="8686800" cy="954107"/>
          </a:xfrm>
          <a:prstGeom prst="rect">
            <a:avLst/>
          </a:prstGeom>
          <a:noFill/>
        </p:spPr>
        <p:txBody>
          <a:bodyPr wrap="square" rtlCol="0">
            <a:spAutoFit/>
          </a:bodyPr>
          <a:lstStyle/>
          <a:p>
            <a:pPr algn="ctr"/>
            <a:r>
              <a:rPr lang="en-US" sz="2800" dirty="0" smtClean="0">
                <a:latin typeface="Berlin Sans FB Demi" panose="020E0802020502020306" pitchFamily="34" charset="0"/>
              </a:rPr>
              <a:t>Cooling towels, misting fans, ice water immersion of the arms all will help rapidly cool the firefighter.</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667349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971800"/>
            <a:ext cx="2667000" cy="2585323"/>
          </a:xfrm>
          <a:prstGeom prst="rect">
            <a:avLst/>
          </a:prstGeom>
          <a:noFill/>
        </p:spPr>
        <p:txBody>
          <a:bodyPr wrap="square" rtlCol="0">
            <a:spAutoFit/>
          </a:bodyPr>
          <a:lstStyle/>
          <a:p>
            <a:pPr algn="ctr"/>
            <a:r>
              <a:rPr lang="en-US" sz="5400" dirty="0" smtClean="0">
                <a:latin typeface="Berlin Sans FB Demi" panose="020E0802020502020306" pitchFamily="34" charset="0"/>
              </a:rPr>
              <a:t>What if it’s cold?</a:t>
            </a:r>
            <a:endParaRPr lang="en-US" sz="5400" dirty="0">
              <a:latin typeface="Berlin Sans FB Demi" panose="020E0802020502020306" pitchFamily="34" charset="0"/>
            </a:endParaRPr>
          </a:p>
        </p:txBody>
      </p:sp>
      <p:pic>
        <p:nvPicPr>
          <p:cNvPr id="3" name="Picture 2"/>
          <p:cNvPicPr>
            <a:picLocks noChangeAspect="1"/>
          </p:cNvPicPr>
          <p:nvPr/>
        </p:nvPicPr>
        <p:blipFill>
          <a:blip r:embed="rId2"/>
          <a:stretch>
            <a:fillRect/>
          </a:stretch>
        </p:blipFill>
        <p:spPr>
          <a:xfrm>
            <a:off x="3972775" y="0"/>
            <a:ext cx="5171225" cy="6890657"/>
          </a:xfrm>
          <a:prstGeom prst="rect">
            <a:avLst/>
          </a:prstGeom>
        </p:spPr>
      </p:pic>
    </p:spTree>
    <p:extLst>
      <p:ext uri="{BB962C8B-B14F-4D97-AF65-F5344CB8AC3E}">
        <p14:creationId xmlns:p14="http://schemas.microsoft.com/office/powerpoint/2010/main" val="754068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819400"/>
            <a:ext cx="8229600" cy="2246769"/>
          </a:xfrm>
          <a:prstGeom prst="rect">
            <a:avLst/>
          </a:prstGeom>
          <a:noFill/>
        </p:spPr>
        <p:txBody>
          <a:bodyPr wrap="square" rtlCol="0">
            <a:spAutoFit/>
          </a:bodyPr>
          <a:lstStyle/>
          <a:p>
            <a:pPr algn="ctr"/>
            <a:r>
              <a:rPr lang="en-US" sz="2800" dirty="0" smtClean="0">
                <a:latin typeface="Berlin Sans FB Demi" panose="020E0802020502020306" pitchFamily="34" charset="0"/>
              </a:rPr>
              <a:t>Temperatures below 60 degrees combined with water and stress can create localized and systemic cold injuries such as hypothermia.</a:t>
            </a:r>
          </a:p>
          <a:p>
            <a:pPr algn="ctr"/>
            <a:endParaRPr lang="en-US" sz="2800" dirty="0">
              <a:latin typeface="Berlin Sans FB Demi" panose="020E0802020502020306" pitchFamily="34" charset="0"/>
            </a:endParaRPr>
          </a:p>
          <a:p>
            <a:pPr algn="ctr"/>
            <a:r>
              <a:rPr lang="en-US" sz="2800" dirty="0" smtClean="0">
                <a:latin typeface="Berlin Sans FB Demi" panose="020E0802020502020306" pitchFamily="34" charset="0"/>
              </a:rPr>
              <a:t>Wind and cloud cover increase these factors.</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743848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44" y="7257"/>
            <a:ext cx="9162143" cy="6947859"/>
          </a:xfrm>
          <a:prstGeom prst="rect">
            <a:avLst/>
          </a:prstGeom>
        </p:spPr>
      </p:pic>
      <p:sp>
        <p:nvSpPr>
          <p:cNvPr id="3" name="TextBox 2"/>
          <p:cNvSpPr txBox="1"/>
          <p:nvPr/>
        </p:nvSpPr>
        <p:spPr>
          <a:xfrm>
            <a:off x="4953000" y="4611231"/>
            <a:ext cx="4038600" cy="2246769"/>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Sweat, snow, ice, and spray freezes to the gear and may not allow the firefighter to keep warm.</a:t>
            </a:r>
            <a:endParaRPr lang="en-US" sz="28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1402156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67980" y="1828800"/>
            <a:ext cx="4043363" cy="4043363"/>
          </a:xfrm>
          <a:prstGeom prst="rect">
            <a:avLst/>
          </a:prstGeom>
        </p:spPr>
      </p:pic>
      <p:pic>
        <p:nvPicPr>
          <p:cNvPr id="3" name="Picture 2"/>
          <p:cNvPicPr>
            <a:picLocks noChangeAspect="1"/>
          </p:cNvPicPr>
          <p:nvPr/>
        </p:nvPicPr>
        <p:blipFill>
          <a:blip r:embed="rId3"/>
          <a:stretch>
            <a:fillRect/>
          </a:stretch>
        </p:blipFill>
        <p:spPr>
          <a:xfrm>
            <a:off x="-914399" y="2895599"/>
            <a:ext cx="5910944" cy="3940629"/>
          </a:xfrm>
          <a:prstGeom prst="rect">
            <a:avLst/>
          </a:prstGeom>
        </p:spPr>
      </p:pic>
    </p:spTree>
    <p:extLst>
      <p:ext uri="{BB962C8B-B14F-4D97-AF65-F5344CB8AC3E}">
        <p14:creationId xmlns:p14="http://schemas.microsoft.com/office/powerpoint/2010/main" val="2707417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45459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743200"/>
            <a:ext cx="8001000" cy="1815882"/>
          </a:xfrm>
          <a:prstGeom prst="rect">
            <a:avLst/>
          </a:prstGeom>
          <a:noFill/>
        </p:spPr>
        <p:txBody>
          <a:bodyPr wrap="square" rtlCol="0">
            <a:spAutoFit/>
          </a:bodyPr>
          <a:lstStyle/>
          <a:p>
            <a:pPr algn="ctr"/>
            <a:r>
              <a:rPr lang="en-US" sz="2800" dirty="0" smtClean="0">
                <a:latin typeface="Berlin Sans FB Demi" panose="020E0802020502020306" pitchFamily="34" charset="0"/>
              </a:rPr>
              <a:t>It is essential that the firefighter dry off prior to re entering the fire zone as wet gear or skin can quickly lower their core temperature in wintertime conditions</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1005597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835150" y="115888"/>
            <a:ext cx="6553200" cy="508000"/>
          </a:xfrm>
        </p:spPr>
        <p:txBody>
          <a:bodyPr/>
          <a:lstStyle/>
          <a:p>
            <a:r>
              <a:rPr lang="en-US" altLang="en-US" sz="3200" dirty="0" smtClean="0"/>
              <a:t>Objectives</a:t>
            </a:r>
            <a:endParaRPr lang="uk-UA" altLang="en-US" sz="3200" dirty="0"/>
          </a:p>
        </p:txBody>
      </p:sp>
      <p:sp>
        <p:nvSpPr>
          <p:cNvPr id="108547" name="Rectangle 3"/>
          <p:cNvSpPr>
            <a:spLocks noGrp="1" noChangeArrowheads="1"/>
          </p:cNvSpPr>
          <p:nvPr>
            <p:ph type="body" idx="1"/>
          </p:nvPr>
        </p:nvSpPr>
        <p:spPr>
          <a:xfrm>
            <a:off x="1908175" y="765175"/>
            <a:ext cx="6911975" cy="5761038"/>
          </a:xfrm>
        </p:spPr>
        <p:txBody>
          <a:bodyPr/>
          <a:lstStyle/>
          <a:p>
            <a:r>
              <a:rPr lang="en-US" altLang="en-US" dirty="0" smtClean="0">
                <a:latin typeface="Berlin Sans FB Demi" panose="020E0802020502020306" pitchFamily="34" charset="0"/>
              </a:rPr>
              <a:t>Understand the physiologic threats to Firefighters</a:t>
            </a:r>
          </a:p>
          <a:p>
            <a:r>
              <a:rPr lang="en-US" altLang="en-US" dirty="0" smtClean="0">
                <a:latin typeface="Berlin Sans FB Demi" panose="020E0802020502020306" pitchFamily="34" charset="0"/>
              </a:rPr>
              <a:t>Recognize the dangers on a fire scene</a:t>
            </a:r>
          </a:p>
          <a:p>
            <a:r>
              <a:rPr lang="en-US" altLang="en-US" dirty="0" smtClean="0">
                <a:latin typeface="Berlin Sans FB Demi" panose="020E0802020502020306" pitchFamily="34" charset="0"/>
              </a:rPr>
              <a:t>Learn how to set up and run a rehab area</a:t>
            </a:r>
          </a:p>
          <a:p>
            <a:r>
              <a:rPr lang="en-US" altLang="en-US" dirty="0" smtClean="0">
                <a:latin typeface="Berlin Sans FB Demi" panose="020E0802020502020306" pitchFamily="34" charset="0"/>
              </a:rPr>
              <a:t>Recognize signs and symptoms of distress in Firefighters and treating their issues properly</a:t>
            </a:r>
            <a:endParaRPr lang="uk-UA" alt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8200" y="304800"/>
            <a:ext cx="3962400" cy="584775"/>
          </a:xfrm>
          <a:prstGeom prst="rect">
            <a:avLst/>
          </a:prstGeom>
          <a:noFill/>
        </p:spPr>
        <p:txBody>
          <a:bodyPr wrap="square" rtlCol="0">
            <a:spAutoFit/>
          </a:bodyPr>
          <a:lstStyle/>
          <a:p>
            <a:r>
              <a:rPr lang="en-US" sz="3200" dirty="0" smtClean="0">
                <a:solidFill>
                  <a:schemeClr val="bg1"/>
                </a:solidFill>
                <a:latin typeface="Berlin Sans FB Demi" panose="020E0802020502020306" pitchFamily="34" charset="0"/>
              </a:rPr>
              <a:t>Passive Rewarming</a:t>
            </a:r>
            <a:endParaRPr lang="en-US" sz="3200" dirty="0">
              <a:solidFill>
                <a:schemeClr val="bg1"/>
              </a:solidFill>
              <a:latin typeface="Berlin Sans FB Demi" panose="020E0802020502020306" pitchFamily="34" charset="0"/>
            </a:endParaRPr>
          </a:p>
        </p:txBody>
      </p:sp>
      <p:pic>
        <p:nvPicPr>
          <p:cNvPr id="3" name="Picture 2"/>
          <p:cNvPicPr>
            <a:picLocks noChangeAspect="1"/>
          </p:cNvPicPr>
          <p:nvPr/>
        </p:nvPicPr>
        <p:blipFill>
          <a:blip r:embed="rId2"/>
          <a:stretch>
            <a:fillRect/>
          </a:stretch>
        </p:blipFill>
        <p:spPr>
          <a:xfrm>
            <a:off x="3124200" y="2905125"/>
            <a:ext cx="5917478" cy="3952875"/>
          </a:xfrm>
          <a:prstGeom prst="rect">
            <a:avLst/>
          </a:prstGeom>
        </p:spPr>
      </p:pic>
      <p:sp>
        <p:nvSpPr>
          <p:cNvPr id="4" name="TextBox 3"/>
          <p:cNvSpPr txBox="1"/>
          <p:nvPr/>
        </p:nvSpPr>
        <p:spPr>
          <a:xfrm>
            <a:off x="228600" y="2743200"/>
            <a:ext cx="2590800" cy="3539430"/>
          </a:xfrm>
          <a:prstGeom prst="rect">
            <a:avLst/>
          </a:prstGeom>
          <a:noFill/>
        </p:spPr>
        <p:txBody>
          <a:bodyPr wrap="square" rtlCol="0">
            <a:spAutoFit/>
          </a:bodyPr>
          <a:lstStyle/>
          <a:p>
            <a:r>
              <a:rPr lang="en-US" sz="2800" dirty="0" smtClean="0">
                <a:latin typeface="Berlin Sans FB Demi" panose="020E0802020502020306" pitchFamily="34" charset="0"/>
              </a:rPr>
              <a:t>Warming tents where the gear can dry and the firefighter can passively rewarm before re entering the fire zone.</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3448283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540" y="3810000"/>
            <a:ext cx="9106460" cy="3048000"/>
          </a:xfrm>
          <a:prstGeom prst="rect">
            <a:avLst/>
          </a:prstGeom>
        </p:spPr>
      </p:pic>
      <p:sp>
        <p:nvSpPr>
          <p:cNvPr id="3" name="TextBox 2"/>
          <p:cNvSpPr txBox="1"/>
          <p:nvPr/>
        </p:nvSpPr>
        <p:spPr>
          <a:xfrm>
            <a:off x="228600" y="2514600"/>
            <a:ext cx="8686800" cy="954107"/>
          </a:xfrm>
          <a:prstGeom prst="rect">
            <a:avLst/>
          </a:prstGeom>
          <a:noFill/>
        </p:spPr>
        <p:txBody>
          <a:bodyPr wrap="square" rtlCol="0">
            <a:spAutoFit/>
          </a:bodyPr>
          <a:lstStyle/>
          <a:p>
            <a:pPr algn="ctr"/>
            <a:r>
              <a:rPr lang="en-US" sz="2800" dirty="0" smtClean="0">
                <a:latin typeface="Berlin Sans FB Demi" panose="020E0802020502020306" pitchFamily="34" charset="0"/>
              </a:rPr>
              <a:t>Commercial rehab tents heated or cooled where the firefighter can recover.</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1556935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895600"/>
            <a:ext cx="7696200" cy="2800767"/>
          </a:xfrm>
          <a:prstGeom prst="rect">
            <a:avLst/>
          </a:prstGeom>
          <a:noFill/>
        </p:spPr>
        <p:txBody>
          <a:bodyPr wrap="square" rtlCol="0">
            <a:spAutoFit/>
          </a:bodyPr>
          <a:lstStyle/>
          <a:p>
            <a:pPr algn="ctr"/>
            <a:r>
              <a:rPr lang="en-US" sz="8800" dirty="0" smtClean="0">
                <a:latin typeface="Berlin Sans FB Demi" panose="020E0802020502020306" pitchFamily="34" charset="0"/>
              </a:rPr>
              <a:t>Medical Monitoring</a:t>
            </a:r>
            <a:endParaRPr lang="en-US" sz="8800" dirty="0">
              <a:latin typeface="Berlin Sans FB Demi" panose="020E0802020502020306" pitchFamily="34" charset="0"/>
            </a:endParaRPr>
          </a:p>
        </p:txBody>
      </p:sp>
    </p:spTree>
    <p:extLst>
      <p:ext uri="{BB962C8B-B14F-4D97-AF65-F5344CB8AC3E}">
        <p14:creationId xmlns:p14="http://schemas.microsoft.com/office/powerpoint/2010/main" val="26838368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743200"/>
            <a:ext cx="8686800" cy="1384995"/>
          </a:xfrm>
          <a:prstGeom prst="rect">
            <a:avLst/>
          </a:prstGeom>
          <a:noFill/>
        </p:spPr>
        <p:txBody>
          <a:bodyPr wrap="square" rtlCol="0">
            <a:spAutoFit/>
          </a:bodyPr>
          <a:lstStyle/>
          <a:p>
            <a:pPr algn="ctr"/>
            <a:r>
              <a:rPr lang="en-US" sz="2800" dirty="0" smtClean="0">
                <a:latin typeface="Berlin Sans FB Demi" panose="020E0802020502020306" pitchFamily="34" charset="0"/>
              </a:rPr>
              <a:t>It is essential for medical personnel to constantly visually monitor the active firefighters for signs of possible exhaustion.</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1311625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971800"/>
            <a:ext cx="5447957" cy="3633787"/>
          </a:xfrm>
          <a:prstGeom prst="rect">
            <a:avLst/>
          </a:prstGeom>
        </p:spPr>
      </p:pic>
      <p:sp>
        <p:nvSpPr>
          <p:cNvPr id="3" name="TextBox 2"/>
          <p:cNvSpPr txBox="1"/>
          <p:nvPr/>
        </p:nvSpPr>
        <p:spPr>
          <a:xfrm>
            <a:off x="5638800" y="2362200"/>
            <a:ext cx="3276600" cy="3539430"/>
          </a:xfrm>
          <a:prstGeom prst="rect">
            <a:avLst/>
          </a:prstGeom>
          <a:noFill/>
        </p:spPr>
        <p:txBody>
          <a:bodyPr wrap="square" rtlCol="0">
            <a:spAutoFit/>
          </a:bodyPr>
          <a:lstStyle/>
          <a:p>
            <a:r>
              <a:rPr lang="en-US" sz="3200" dirty="0" smtClean="0">
                <a:latin typeface="Berlin Sans FB Demi" panose="020E0802020502020306" pitchFamily="34" charset="0"/>
              </a:rPr>
              <a:t>Early recognition of firefighter stress before it becomes a medical emergency is critical</a:t>
            </a:r>
            <a:endParaRPr lang="en-US" sz="3200" dirty="0">
              <a:latin typeface="Berlin Sans FB Demi" panose="020E0802020502020306" pitchFamily="34" charset="0"/>
            </a:endParaRPr>
          </a:p>
        </p:txBody>
      </p:sp>
    </p:spTree>
    <p:extLst>
      <p:ext uri="{BB962C8B-B14F-4D97-AF65-F5344CB8AC3E}">
        <p14:creationId xmlns:p14="http://schemas.microsoft.com/office/powerpoint/2010/main" val="13177036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70037" y="1524000"/>
            <a:ext cx="4744934" cy="3157538"/>
          </a:xfrm>
          <a:prstGeom prst="rect">
            <a:avLst/>
          </a:prstGeom>
        </p:spPr>
      </p:pic>
      <p:pic>
        <p:nvPicPr>
          <p:cNvPr id="3" name="Picture 2"/>
          <p:cNvPicPr>
            <a:picLocks noChangeAspect="1"/>
          </p:cNvPicPr>
          <p:nvPr/>
        </p:nvPicPr>
        <p:blipFill>
          <a:blip r:embed="rId3"/>
          <a:stretch>
            <a:fillRect/>
          </a:stretch>
        </p:blipFill>
        <p:spPr>
          <a:xfrm>
            <a:off x="685800" y="2362200"/>
            <a:ext cx="3000375" cy="4180523"/>
          </a:xfrm>
          <a:prstGeom prst="rect">
            <a:avLst/>
          </a:prstGeom>
        </p:spPr>
      </p:pic>
      <p:sp>
        <p:nvSpPr>
          <p:cNvPr id="4" name="TextBox 3"/>
          <p:cNvSpPr txBox="1"/>
          <p:nvPr/>
        </p:nvSpPr>
        <p:spPr>
          <a:xfrm>
            <a:off x="4495800" y="4940406"/>
            <a:ext cx="5029200" cy="1569660"/>
          </a:xfrm>
          <a:prstGeom prst="rect">
            <a:avLst/>
          </a:prstGeom>
          <a:noFill/>
        </p:spPr>
        <p:txBody>
          <a:bodyPr wrap="square" rtlCol="0">
            <a:spAutoFit/>
          </a:bodyPr>
          <a:lstStyle/>
          <a:p>
            <a:r>
              <a:rPr lang="en-US" sz="3200" dirty="0" smtClean="0">
                <a:latin typeface="Berlin Sans FB Demi" panose="020E0802020502020306" pitchFamily="34" charset="0"/>
              </a:rPr>
              <a:t>Thorough assessments, vital signs, and quick interventions!!!</a:t>
            </a:r>
            <a:endParaRPr lang="en-US" sz="3200" dirty="0">
              <a:latin typeface="Berlin Sans FB Demi" panose="020E0802020502020306" pitchFamily="34" charset="0"/>
            </a:endParaRPr>
          </a:p>
        </p:txBody>
      </p:sp>
    </p:spTree>
    <p:extLst>
      <p:ext uri="{BB962C8B-B14F-4D97-AF65-F5344CB8AC3E}">
        <p14:creationId xmlns:p14="http://schemas.microsoft.com/office/powerpoint/2010/main" val="2218066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199" y="2131941"/>
            <a:ext cx="8229600" cy="1815882"/>
          </a:xfrm>
          <a:prstGeom prst="rect">
            <a:avLst/>
          </a:prstGeom>
          <a:noFill/>
        </p:spPr>
        <p:txBody>
          <a:bodyPr wrap="square" rtlCol="0">
            <a:spAutoFit/>
          </a:bodyPr>
          <a:lstStyle/>
          <a:p>
            <a:pPr algn="ctr"/>
            <a:r>
              <a:rPr lang="en-US" sz="2800" dirty="0" smtClean="0">
                <a:latin typeface="Berlin Sans FB Demi" panose="020E0802020502020306" pitchFamily="34" charset="0"/>
              </a:rPr>
              <a:t>Firefighter core temperature should be acquired as soon as possible and recorded.  They should not be allowed to return to the fight until their core temperature returns to normal.  </a:t>
            </a:r>
            <a:endParaRPr lang="en-US" sz="2800" dirty="0">
              <a:latin typeface="Berlin Sans FB Demi" panose="020E0802020502020306" pitchFamily="34" charset="0"/>
            </a:endParaRPr>
          </a:p>
        </p:txBody>
      </p:sp>
      <p:pic>
        <p:nvPicPr>
          <p:cNvPr id="9218" name="Picture 2" descr="Image result for temperatur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16287" y="3947823"/>
            <a:ext cx="2511425" cy="293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431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2743200"/>
            <a:ext cx="7772400" cy="2677656"/>
          </a:xfrm>
          <a:prstGeom prst="rect">
            <a:avLst/>
          </a:prstGeom>
          <a:noFill/>
        </p:spPr>
        <p:txBody>
          <a:bodyPr wrap="square" rtlCol="0">
            <a:spAutoFit/>
          </a:bodyPr>
          <a:lstStyle/>
          <a:p>
            <a:pPr algn="ctr"/>
            <a:r>
              <a:rPr lang="en-US" sz="2800" dirty="0" smtClean="0">
                <a:latin typeface="Berlin Sans FB Demi" panose="020E0802020502020306" pitchFamily="34" charset="0"/>
              </a:rPr>
              <a:t>Blood pressure, pulse oximeter, respirations, and </a:t>
            </a:r>
            <a:r>
              <a:rPr lang="en-US" sz="2800" dirty="0" err="1" smtClean="0">
                <a:latin typeface="Berlin Sans FB Demi" panose="020E0802020502020306" pitchFamily="34" charset="0"/>
              </a:rPr>
              <a:t>capnography</a:t>
            </a:r>
            <a:r>
              <a:rPr lang="en-US" sz="2800" dirty="0" smtClean="0">
                <a:latin typeface="Berlin Sans FB Demi" panose="020E0802020502020306" pitchFamily="34" charset="0"/>
              </a:rPr>
              <a:t> should be recorded every 5-15 minutes to monitor trending of interventions.  If the interventions do not appear to be working the firefighter should be transported for hospital evaluation.</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3001069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blood glucose 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6741" y="1524000"/>
            <a:ext cx="5917259"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2590800"/>
            <a:ext cx="4267200" cy="2246769"/>
          </a:xfrm>
          <a:prstGeom prst="rect">
            <a:avLst/>
          </a:prstGeom>
          <a:noFill/>
        </p:spPr>
        <p:txBody>
          <a:bodyPr wrap="square" rtlCol="0">
            <a:spAutoFit/>
          </a:bodyPr>
          <a:lstStyle/>
          <a:p>
            <a:r>
              <a:rPr lang="en-US" sz="2800" dirty="0" smtClean="0">
                <a:latin typeface="Berlin Sans FB Demi" panose="020E0802020502020306" pitchFamily="34" charset="0"/>
              </a:rPr>
              <a:t>Acquire a blood glucose reading with the initial vitals and before the firefighter is released back into the fire scene.</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23179769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825" y="2151995"/>
            <a:ext cx="9144000" cy="4401205"/>
          </a:xfrm>
          <a:prstGeom prst="rect">
            <a:avLst/>
          </a:prstGeom>
          <a:noFill/>
        </p:spPr>
        <p:txBody>
          <a:bodyPr wrap="square" rtlCol="0">
            <a:spAutoFit/>
          </a:bodyPr>
          <a:lstStyle/>
          <a:p>
            <a:r>
              <a:rPr lang="en-US" sz="2800" dirty="0" smtClean="0">
                <a:latin typeface="Berlin Sans FB Demi" panose="020E0802020502020306" pitchFamily="34" charset="0"/>
              </a:rPr>
              <a:t>Chest Pain</a:t>
            </a:r>
          </a:p>
          <a:p>
            <a:r>
              <a:rPr lang="en-US" sz="2800" dirty="0" smtClean="0">
                <a:latin typeface="Berlin Sans FB Demi" panose="020E0802020502020306" pitchFamily="34" charset="0"/>
              </a:rPr>
              <a:t>Dizziness</a:t>
            </a:r>
          </a:p>
          <a:p>
            <a:r>
              <a:rPr lang="en-US" sz="2800" dirty="0" smtClean="0">
                <a:latin typeface="Berlin Sans FB Demi" panose="020E0802020502020306" pitchFamily="34" charset="0"/>
              </a:rPr>
              <a:t>Nausea &amp; Vomiting</a:t>
            </a:r>
          </a:p>
          <a:p>
            <a:r>
              <a:rPr lang="en-US" sz="2800" dirty="0" smtClean="0">
                <a:latin typeface="Berlin Sans FB Demi" panose="020E0802020502020306" pitchFamily="34" charset="0"/>
              </a:rPr>
              <a:t>Weakness</a:t>
            </a:r>
          </a:p>
          <a:p>
            <a:r>
              <a:rPr lang="en-US" sz="2800" dirty="0" smtClean="0">
                <a:latin typeface="Berlin Sans FB Demi" panose="020E0802020502020306" pitchFamily="34" charset="0"/>
              </a:rPr>
              <a:t>Headache</a:t>
            </a:r>
          </a:p>
          <a:p>
            <a:r>
              <a:rPr lang="en-US" sz="2800" dirty="0" smtClean="0">
                <a:latin typeface="Berlin Sans FB Demi" panose="020E0802020502020306" pitchFamily="34" charset="0"/>
              </a:rPr>
              <a:t>Cramping</a:t>
            </a:r>
          </a:p>
          <a:p>
            <a:r>
              <a:rPr lang="en-US" sz="2800" dirty="0" smtClean="0">
                <a:latin typeface="Berlin Sans FB Demi" panose="020E0802020502020306" pitchFamily="34" charset="0"/>
              </a:rPr>
              <a:t>ALOC/ AMS</a:t>
            </a:r>
          </a:p>
          <a:p>
            <a:r>
              <a:rPr lang="en-US" sz="2800" dirty="0" smtClean="0">
                <a:latin typeface="Berlin Sans FB Demi" panose="020E0802020502020306" pitchFamily="34" charset="0"/>
              </a:rPr>
              <a:t>Behavioral changes</a:t>
            </a:r>
          </a:p>
          <a:p>
            <a:r>
              <a:rPr lang="en-US" sz="2800" dirty="0" smtClean="0">
                <a:latin typeface="Berlin Sans FB Demi" panose="020E0802020502020306" pitchFamily="34" charset="0"/>
              </a:rPr>
              <a:t>Unsteady gait</a:t>
            </a:r>
          </a:p>
          <a:p>
            <a:r>
              <a:rPr lang="en-US" sz="2800" dirty="0" smtClean="0">
                <a:latin typeface="Berlin Sans FB Demi" panose="020E0802020502020306" pitchFamily="34" charset="0"/>
              </a:rPr>
              <a:t>Abnormal vital signs</a:t>
            </a:r>
            <a:endParaRPr lang="en-US" sz="2800" dirty="0">
              <a:latin typeface="Berlin Sans FB Demi" panose="020E0802020502020306" pitchFamily="34" charset="0"/>
            </a:endParaRPr>
          </a:p>
        </p:txBody>
      </p:sp>
      <p:sp>
        <p:nvSpPr>
          <p:cNvPr id="3" name="TextBox 2"/>
          <p:cNvSpPr txBox="1"/>
          <p:nvPr/>
        </p:nvSpPr>
        <p:spPr>
          <a:xfrm>
            <a:off x="4267200" y="457200"/>
            <a:ext cx="4724400" cy="584775"/>
          </a:xfrm>
          <a:prstGeom prst="rect">
            <a:avLst/>
          </a:prstGeom>
          <a:noFill/>
        </p:spPr>
        <p:txBody>
          <a:bodyPr wrap="square" rtlCol="0">
            <a:spAutoFit/>
          </a:bodyPr>
          <a:lstStyle/>
          <a:p>
            <a:r>
              <a:rPr lang="en-US" sz="3200" dirty="0" smtClean="0">
                <a:solidFill>
                  <a:schemeClr val="bg1"/>
                </a:solidFill>
                <a:latin typeface="Berlin Sans FB Demi" panose="020E0802020502020306" pitchFamily="34" charset="0"/>
              </a:rPr>
              <a:t>EMS Concerns</a:t>
            </a:r>
            <a:endParaRPr lang="en-US" sz="3200" dirty="0">
              <a:solidFill>
                <a:schemeClr val="bg1"/>
              </a:solidFill>
              <a:latin typeface="Berlin Sans FB Demi" panose="020E0802020502020306" pitchFamily="34" charset="0"/>
            </a:endParaRPr>
          </a:p>
        </p:txBody>
      </p:sp>
      <p:pic>
        <p:nvPicPr>
          <p:cNvPr id="7170" name="Picture 2" descr="Image result for emt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13539" y="2819400"/>
            <a:ext cx="3333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561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786313" y="1843088"/>
            <a:ext cx="3889375" cy="649287"/>
          </a:xfrm>
        </p:spPr>
        <p:txBody>
          <a:bodyPr/>
          <a:lstStyle/>
          <a:p>
            <a:r>
              <a:rPr lang="en-US" altLang="en-US" sz="3200" b="1" dirty="0" smtClean="0">
                <a:solidFill>
                  <a:schemeClr val="accent2"/>
                </a:solidFill>
                <a:latin typeface="Tahoma" panose="020B0604030504040204" pitchFamily="34" charset="0"/>
              </a:rPr>
              <a:t>Firefighter Rehab</a:t>
            </a:r>
            <a:endParaRPr lang="uk-UA" altLang="en-US" sz="3200" b="1" dirty="0">
              <a:solidFill>
                <a:schemeClr val="accent2"/>
              </a:solidFill>
              <a:latin typeface="Tahoma" panose="020B0604030504040204" pitchFamily="34" charset="0"/>
            </a:endParaRPr>
          </a:p>
        </p:txBody>
      </p:sp>
      <p:sp>
        <p:nvSpPr>
          <p:cNvPr id="2" name="Content Placeholder 1"/>
          <p:cNvSpPr>
            <a:spLocks noGrp="1"/>
          </p:cNvSpPr>
          <p:nvPr>
            <p:ph idx="1"/>
          </p:nvPr>
        </p:nvSpPr>
        <p:spPr>
          <a:xfrm>
            <a:off x="685800" y="3068638"/>
            <a:ext cx="8134350" cy="3457575"/>
          </a:xfrm>
        </p:spPr>
        <p:txBody>
          <a:bodyPr/>
          <a:lstStyle/>
          <a:p>
            <a:r>
              <a:rPr lang="en-US" sz="3200" dirty="0" smtClean="0">
                <a:latin typeface="Berlin Sans FB Demi" panose="020E0802020502020306" pitchFamily="34" charset="0"/>
              </a:rPr>
              <a:t>Defined as the process of providing rest, rehydration, nourishment, and medical evaluation to those involved in an extended incident in order to help prevent injury or death of a Firefighter.</a:t>
            </a:r>
            <a:endParaRPr lang="en-US" sz="3200" dirty="0">
              <a:latin typeface="Berlin Sans FB Demi" panose="020E0802020502020306" pitchFamily="34" charset="0"/>
            </a:endParaRPr>
          </a:p>
        </p:txBody>
      </p:sp>
    </p:spTree>
    <p:extLst>
      <p:ext uri="{BB962C8B-B14F-4D97-AF65-F5344CB8AC3E}">
        <p14:creationId xmlns:p14="http://schemas.microsoft.com/office/powerpoint/2010/main" val="32121597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lated 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600450"/>
            <a:ext cx="5715000" cy="3257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2438400"/>
            <a:ext cx="8534400" cy="1384995"/>
          </a:xfrm>
          <a:prstGeom prst="rect">
            <a:avLst/>
          </a:prstGeom>
          <a:noFill/>
        </p:spPr>
        <p:txBody>
          <a:bodyPr wrap="square" rtlCol="0">
            <a:spAutoFit/>
          </a:bodyPr>
          <a:lstStyle/>
          <a:p>
            <a:pPr algn="ctr"/>
            <a:r>
              <a:rPr lang="en-US" sz="2800" dirty="0" smtClean="0">
                <a:latin typeface="Berlin Sans FB Demi" panose="020E0802020502020306" pitchFamily="34" charset="0"/>
              </a:rPr>
              <a:t>Any transports should be provided by other crews.  The stand by crew should remain with the rehab team to continue monitoring the other firefighters.</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27740129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743200"/>
            <a:ext cx="8763000" cy="2246769"/>
          </a:xfrm>
          <a:prstGeom prst="rect">
            <a:avLst/>
          </a:prstGeom>
          <a:noFill/>
        </p:spPr>
        <p:txBody>
          <a:bodyPr wrap="square" rtlCol="0">
            <a:spAutoFit/>
          </a:bodyPr>
          <a:lstStyle/>
          <a:p>
            <a:pPr algn="ctr"/>
            <a:r>
              <a:rPr lang="en-US" sz="2800" dirty="0" smtClean="0">
                <a:latin typeface="Berlin Sans FB Demi" panose="020E0802020502020306" pitchFamily="34" charset="0"/>
              </a:rPr>
              <a:t>Thorough documentation of personnel evaluated, vital signs, assessments, and interventions is a must.</a:t>
            </a:r>
          </a:p>
          <a:p>
            <a:pPr algn="ctr"/>
            <a:endParaRPr lang="en-US" sz="2800" dirty="0">
              <a:latin typeface="Berlin Sans FB Demi" panose="020E0802020502020306" pitchFamily="34" charset="0"/>
            </a:endParaRPr>
          </a:p>
          <a:p>
            <a:pPr algn="ctr"/>
            <a:r>
              <a:rPr lang="en-US" sz="2800" dirty="0" smtClean="0">
                <a:latin typeface="Berlin Sans FB Demi" panose="020E0802020502020306" pitchFamily="34" charset="0"/>
              </a:rPr>
              <a:t>Check with your local protocols and SOP’s for reporting and follow up.</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60584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2895600"/>
            <a:ext cx="7086600" cy="3046988"/>
          </a:xfrm>
          <a:prstGeom prst="rect">
            <a:avLst/>
          </a:prstGeom>
          <a:noFill/>
        </p:spPr>
        <p:txBody>
          <a:bodyPr wrap="square" rtlCol="0">
            <a:spAutoFit/>
          </a:bodyPr>
          <a:lstStyle/>
          <a:p>
            <a:pPr algn="ctr"/>
            <a:r>
              <a:rPr lang="en-US" sz="9600" dirty="0" smtClean="0">
                <a:latin typeface="Berlin Sans FB Demi" panose="020E0802020502020306" pitchFamily="34" charset="0"/>
              </a:rPr>
              <a:t>After the Call!!!</a:t>
            </a:r>
            <a:endParaRPr lang="en-US" sz="9600" dirty="0">
              <a:latin typeface="Berlin Sans FB Demi" panose="020E0802020502020306" pitchFamily="34" charset="0"/>
            </a:endParaRPr>
          </a:p>
        </p:txBody>
      </p:sp>
    </p:spTree>
    <p:extLst>
      <p:ext uri="{BB962C8B-B14F-4D97-AF65-F5344CB8AC3E}">
        <p14:creationId xmlns:p14="http://schemas.microsoft.com/office/powerpoint/2010/main" val="24075332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819400"/>
            <a:ext cx="8077200" cy="3539430"/>
          </a:xfrm>
          <a:prstGeom prst="rect">
            <a:avLst/>
          </a:prstGeom>
          <a:noFill/>
        </p:spPr>
        <p:txBody>
          <a:bodyPr wrap="square" rtlCol="0">
            <a:spAutoFit/>
          </a:bodyPr>
          <a:lstStyle/>
          <a:p>
            <a:r>
              <a:rPr lang="en-US" sz="2800" b="1" u="sng" dirty="0" smtClean="0">
                <a:latin typeface="Berlin Sans FB Demi" panose="020E0802020502020306" pitchFamily="34" charset="0"/>
              </a:rPr>
              <a:t>The heightened awareness of the dangers should not end at the scene.</a:t>
            </a:r>
          </a:p>
          <a:p>
            <a:endParaRPr lang="en-US" sz="2800" dirty="0">
              <a:latin typeface="Berlin Sans FB Demi" panose="020E0802020502020306" pitchFamily="34" charset="0"/>
            </a:endParaRPr>
          </a:p>
          <a:p>
            <a:r>
              <a:rPr lang="en-US" sz="2800" dirty="0" smtClean="0">
                <a:latin typeface="Berlin Sans FB Demi" panose="020E0802020502020306" pitchFamily="34" charset="0"/>
              </a:rPr>
              <a:t>Cleaning of the hoses and equipment</a:t>
            </a:r>
          </a:p>
          <a:p>
            <a:endParaRPr lang="en-US" sz="2800" dirty="0">
              <a:latin typeface="Berlin Sans FB Demi" panose="020E0802020502020306" pitchFamily="34" charset="0"/>
            </a:endParaRPr>
          </a:p>
          <a:p>
            <a:r>
              <a:rPr lang="en-US" sz="2800" dirty="0" smtClean="0">
                <a:latin typeface="Berlin Sans FB Demi" panose="020E0802020502020306" pitchFamily="34" charset="0"/>
              </a:rPr>
              <a:t>Maintenance</a:t>
            </a:r>
          </a:p>
          <a:p>
            <a:endParaRPr lang="en-US" sz="2800" dirty="0">
              <a:latin typeface="Berlin Sans FB Demi" panose="020E0802020502020306" pitchFamily="34" charset="0"/>
            </a:endParaRPr>
          </a:p>
          <a:p>
            <a:r>
              <a:rPr lang="en-US" sz="2800" dirty="0" smtClean="0">
                <a:latin typeface="Berlin Sans FB Demi" panose="020E0802020502020306" pitchFamily="34" charset="0"/>
              </a:rPr>
              <a:t>Cleaning of PPE, Turn out gear, etc…</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24075558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590800"/>
            <a:ext cx="8458200" cy="2677656"/>
          </a:xfrm>
          <a:prstGeom prst="rect">
            <a:avLst/>
          </a:prstGeom>
          <a:noFill/>
        </p:spPr>
        <p:txBody>
          <a:bodyPr wrap="square" rtlCol="0">
            <a:spAutoFit/>
          </a:bodyPr>
          <a:lstStyle/>
          <a:p>
            <a:pPr algn="ctr"/>
            <a:r>
              <a:rPr lang="en-US" sz="2800" dirty="0" smtClean="0">
                <a:latin typeface="Berlin Sans FB Demi" panose="020E0802020502020306" pitchFamily="34" charset="0"/>
              </a:rPr>
              <a:t>The chemicals released from combustion of todays construction materials and personal belongings attach themselves to the equipment and gear of the firefighter and can be transferred through the skin and with continued exposure cause cancer and other deadly diseases.</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8445489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667000"/>
            <a:ext cx="8534400" cy="3970318"/>
          </a:xfrm>
          <a:prstGeom prst="rect">
            <a:avLst/>
          </a:prstGeom>
          <a:noFill/>
        </p:spPr>
        <p:txBody>
          <a:bodyPr wrap="square" rtlCol="0">
            <a:spAutoFit/>
          </a:bodyPr>
          <a:lstStyle/>
          <a:p>
            <a:r>
              <a:rPr lang="en-US" sz="2800" dirty="0" smtClean="0">
                <a:latin typeface="Berlin Sans FB Demi" panose="020E0802020502020306" pitchFamily="34" charset="0"/>
              </a:rPr>
              <a:t>It is important to clean up after the incident.</a:t>
            </a:r>
          </a:p>
          <a:p>
            <a:endParaRPr lang="en-US" sz="2800" dirty="0">
              <a:latin typeface="Berlin Sans FB Demi" panose="020E0802020502020306" pitchFamily="34" charset="0"/>
            </a:endParaRPr>
          </a:p>
          <a:p>
            <a:r>
              <a:rPr lang="en-US" sz="2800" dirty="0" smtClean="0">
                <a:latin typeface="Berlin Sans FB Demi" panose="020E0802020502020306" pitchFamily="34" charset="0"/>
              </a:rPr>
              <a:t>Face and hands should be cleaned thoroughly.</a:t>
            </a:r>
          </a:p>
          <a:p>
            <a:endParaRPr lang="en-US" sz="2800" dirty="0">
              <a:latin typeface="Berlin Sans FB Demi" panose="020E0802020502020306" pitchFamily="34" charset="0"/>
            </a:endParaRPr>
          </a:p>
          <a:p>
            <a:r>
              <a:rPr lang="en-US" sz="2800" dirty="0" err="1" smtClean="0">
                <a:latin typeface="Berlin Sans FB Demi" panose="020E0802020502020306" pitchFamily="34" charset="0"/>
              </a:rPr>
              <a:t>Decon</a:t>
            </a:r>
            <a:r>
              <a:rPr lang="en-US" sz="2800" dirty="0" smtClean="0">
                <a:latin typeface="Berlin Sans FB Demi" panose="020E0802020502020306" pitchFamily="34" charset="0"/>
              </a:rPr>
              <a:t> all masks, shields, helmets, and all other protective equipment.</a:t>
            </a:r>
          </a:p>
          <a:p>
            <a:endParaRPr lang="en-US" sz="2800" dirty="0">
              <a:latin typeface="Berlin Sans FB Demi" panose="020E0802020502020306" pitchFamily="34" charset="0"/>
            </a:endParaRPr>
          </a:p>
          <a:p>
            <a:r>
              <a:rPr lang="en-US" sz="2800" dirty="0" smtClean="0">
                <a:latin typeface="Berlin Sans FB Demi" panose="020E0802020502020306" pitchFamily="34" charset="0"/>
              </a:rPr>
              <a:t>The soot and build up on these things may contain carcinogens proven to cause cancer.</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30049142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soot firefigh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soot firefigh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1748" y="2133600"/>
            <a:ext cx="7073034" cy="5223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4050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514600"/>
            <a:ext cx="8153400" cy="3416320"/>
          </a:xfrm>
          <a:prstGeom prst="rect">
            <a:avLst/>
          </a:prstGeom>
          <a:noFill/>
        </p:spPr>
        <p:txBody>
          <a:bodyPr wrap="square" rtlCol="0">
            <a:spAutoFit/>
          </a:bodyPr>
          <a:lstStyle/>
          <a:p>
            <a:pPr algn="ctr"/>
            <a:r>
              <a:rPr lang="en-US" sz="3600" dirty="0" smtClean="0">
                <a:latin typeface="Berlin Sans FB Demi" panose="020E0802020502020306" pitchFamily="34" charset="0"/>
              </a:rPr>
              <a:t>It used to be a badge of honor to get dirty and look like you fought a fire.  Street clothes get permeated by carcinogens easier than bunker gear and the firefighter brings that home with them.</a:t>
            </a:r>
            <a:endParaRPr lang="en-US" sz="3600" dirty="0">
              <a:latin typeface="Berlin Sans FB Demi" panose="020E0802020502020306" pitchFamily="34" charset="0"/>
            </a:endParaRPr>
          </a:p>
        </p:txBody>
      </p:sp>
    </p:spTree>
    <p:extLst>
      <p:ext uri="{BB962C8B-B14F-4D97-AF65-F5344CB8AC3E}">
        <p14:creationId xmlns:p14="http://schemas.microsoft.com/office/powerpoint/2010/main" val="27222481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2428875"/>
            <a:ext cx="11239500" cy="4429125"/>
          </a:xfrm>
          <a:prstGeom prst="rect">
            <a:avLst/>
          </a:prstGeom>
        </p:spPr>
      </p:pic>
    </p:spTree>
    <p:extLst>
      <p:ext uri="{BB962C8B-B14F-4D97-AF65-F5344CB8AC3E}">
        <p14:creationId xmlns:p14="http://schemas.microsoft.com/office/powerpoint/2010/main" val="37826745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200400"/>
            <a:ext cx="8001000" cy="1569660"/>
          </a:xfrm>
          <a:prstGeom prst="rect">
            <a:avLst/>
          </a:prstGeom>
          <a:noFill/>
        </p:spPr>
        <p:txBody>
          <a:bodyPr wrap="square" rtlCol="0">
            <a:spAutoFit/>
          </a:bodyPr>
          <a:lstStyle/>
          <a:p>
            <a:pPr algn="ctr"/>
            <a:r>
              <a:rPr lang="en-US" sz="3200" dirty="0" smtClean="0">
                <a:latin typeface="Berlin Sans FB Demi" panose="020E0802020502020306" pitchFamily="34" charset="0"/>
              </a:rPr>
              <a:t>Proper PPE for clean up and rehab procedures, looking for hot spots, and salvage operations.</a:t>
            </a:r>
            <a:endParaRPr lang="en-US" sz="3200" dirty="0">
              <a:latin typeface="Berlin Sans FB Demi" panose="020E0802020502020306" pitchFamily="34" charset="0"/>
            </a:endParaRPr>
          </a:p>
        </p:txBody>
      </p:sp>
    </p:spTree>
    <p:extLst>
      <p:ext uri="{BB962C8B-B14F-4D97-AF65-F5344CB8AC3E}">
        <p14:creationId xmlns:p14="http://schemas.microsoft.com/office/powerpoint/2010/main" val="242868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7200" y="457200"/>
            <a:ext cx="4724400" cy="461665"/>
          </a:xfrm>
          <a:prstGeom prst="rect">
            <a:avLst/>
          </a:prstGeom>
          <a:noFill/>
        </p:spPr>
        <p:txBody>
          <a:bodyPr wrap="square" rtlCol="0">
            <a:spAutoFit/>
          </a:bodyPr>
          <a:lstStyle/>
          <a:p>
            <a:r>
              <a:rPr lang="en-US" sz="2400" b="1" dirty="0" smtClean="0">
                <a:solidFill>
                  <a:schemeClr val="bg1">
                    <a:lumMod val="95000"/>
                  </a:schemeClr>
                </a:solidFill>
              </a:rPr>
              <a:t>It is HOT STRENUOUS WORK</a:t>
            </a:r>
            <a:endParaRPr lang="en-US" sz="2400" b="1" dirty="0">
              <a:solidFill>
                <a:schemeClr val="bg1">
                  <a:lumMod val="95000"/>
                </a:schemeClr>
              </a:solidFill>
            </a:endParaRPr>
          </a:p>
        </p:txBody>
      </p:sp>
      <p:pic>
        <p:nvPicPr>
          <p:cNvPr id="1026" name="Picture 2" descr="Image result for firefighter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98412" y="2743200"/>
            <a:ext cx="5531088" cy="38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4556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lean firefigh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394526"/>
            <a:ext cx="6705600" cy="44704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2463722"/>
            <a:ext cx="2514600" cy="4401205"/>
          </a:xfrm>
          <a:prstGeom prst="rect">
            <a:avLst/>
          </a:prstGeom>
          <a:noFill/>
        </p:spPr>
        <p:txBody>
          <a:bodyPr wrap="square" rtlCol="0">
            <a:spAutoFit/>
          </a:bodyPr>
          <a:lstStyle/>
          <a:p>
            <a:r>
              <a:rPr lang="en-US" sz="2800" dirty="0" smtClean="0">
                <a:latin typeface="Berlin Sans FB Demi" panose="020E0802020502020306" pitchFamily="34" charset="0"/>
              </a:rPr>
              <a:t>Clean gear is a must.  Todays Firefighter should clean and inspect their equipment after each fire.</a:t>
            </a:r>
            <a:endParaRPr lang="en-US" sz="2800" dirty="0">
              <a:latin typeface="Berlin Sans FB Demi" panose="020E0802020502020306" pitchFamily="34" charset="0"/>
            </a:endParaRPr>
          </a:p>
        </p:txBody>
      </p:sp>
    </p:spTree>
    <p:extLst>
      <p:ext uri="{BB962C8B-B14F-4D97-AF65-F5344CB8AC3E}">
        <p14:creationId xmlns:p14="http://schemas.microsoft.com/office/powerpoint/2010/main" val="2652055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7200" y="457200"/>
            <a:ext cx="47244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FF">
                    <a:lumMod val="95000"/>
                  </a:srgbClr>
                </a:solidFill>
                <a:effectLst/>
                <a:uLnTx/>
                <a:uFillTx/>
                <a:latin typeface="Arial" panose="020B0604020202020204" pitchFamily="34" charset="0"/>
                <a:ea typeface="+mn-ea"/>
                <a:cs typeface="+mn-cs"/>
              </a:rPr>
              <a:t>Really…It is HOT STRENUOUS WORK</a:t>
            </a:r>
            <a:endParaRPr kumimoji="0" lang="en-US" sz="2400" b="1" i="0" u="none" strike="noStrike" kern="1200" cap="none" spc="0" normalizeH="0" baseline="0" noProof="0" dirty="0">
              <a:ln>
                <a:noFill/>
              </a:ln>
              <a:solidFill>
                <a:srgbClr val="FFFFFF">
                  <a:lumMod val="95000"/>
                </a:srgbClr>
              </a:solidFill>
              <a:effectLst/>
              <a:uLnTx/>
              <a:uFillTx/>
              <a:latin typeface="Arial" panose="020B0604020202020204" pitchFamily="34" charset="0"/>
              <a:ea typeface="+mn-ea"/>
              <a:cs typeface="+mn-cs"/>
            </a:endParaRPr>
          </a:p>
        </p:txBody>
      </p:sp>
      <p:pic>
        <p:nvPicPr>
          <p:cNvPr id="2050" name="Picture 2" descr="Image result for firefighter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895600"/>
            <a:ext cx="5414210" cy="360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3003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7200" y="457200"/>
            <a:ext cx="47244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FFFF">
                    <a:lumMod val="95000"/>
                  </a:srgbClr>
                </a:solidFill>
                <a:effectLst/>
                <a:uLnTx/>
                <a:uFillTx/>
                <a:latin typeface="Arial" panose="020B0604020202020204" pitchFamily="34" charset="0"/>
                <a:ea typeface="+mn-ea"/>
                <a:cs typeface="+mn-cs"/>
              </a:rPr>
              <a:t>It’s not</a:t>
            </a:r>
            <a:r>
              <a:rPr kumimoji="0" lang="en-US" sz="2800" b="1" i="0" u="none" strike="noStrike" kern="1200" cap="none" spc="0" normalizeH="0" noProof="0" dirty="0" smtClean="0">
                <a:ln>
                  <a:noFill/>
                </a:ln>
                <a:solidFill>
                  <a:srgbClr val="FFFFFF">
                    <a:lumMod val="95000"/>
                  </a:srgbClr>
                </a:solidFill>
                <a:effectLst/>
                <a:uLnTx/>
                <a:uFillTx/>
                <a:latin typeface="Arial" panose="020B0604020202020204" pitchFamily="34" charset="0"/>
                <a:ea typeface="+mn-ea"/>
                <a:cs typeface="+mn-cs"/>
              </a:rPr>
              <a:t> for the weak!!!</a:t>
            </a:r>
            <a:endParaRPr kumimoji="0" lang="en-US" sz="2800" b="1" i="0" u="none" strike="noStrike" kern="1200" cap="none" spc="0" normalizeH="0" baseline="0" noProof="0" dirty="0">
              <a:ln>
                <a:noFill/>
              </a:ln>
              <a:solidFill>
                <a:srgbClr val="FFFFFF">
                  <a:lumMod val="95000"/>
                </a:srgbClr>
              </a:solidFill>
              <a:effectLst/>
              <a:uLnTx/>
              <a:uFillTx/>
              <a:latin typeface="Arial" panose="020B0604020202020204" pitchFamily="34" charset="0"/>
              <a:ea typeface="+mn-ea"/>
              <a:cs typeface="+mn-cs"/>
            </a:endParaRPr>
          </a:p>
        </p:txBody>
      </p:sp>
      <p:pic>
        <p:nvPicPr>
          <p:cNvPr id="3074" name="Picture 2" descr="Related 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276600"/>
            <a:ext cx="4424253" cy="305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54892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
  <a:themeElements>
    <a:clrScheme name="template 3">
      <a:dk1>
        <a:srgbClr val="111111"/>
      </a:dk1>
      <a:lt1>
        <a:srgbClr val="FFFFFF"/>
      </a:lt1>
      <a:dk2>
        <a:srgbClr val="000000"/>
      </a:dk2>
      <a:lt2>
        <a:srgbClr val="CC9900"/>
      </a:lt2>
      <a:accent1>
        <a:srgbClr val="FFCC66"/>
      </a:accent1>
      <a:accent2>
        <a:srgbClr val="800000"/>
      </a:accent2>
      <a:accent3>
        <a:srgbClr val="FFFFFF"/>
      </a:accent3>
      <a:accent4>
        <a:srgbClr val="0D0D0D"/>
      </a:accent4>
      <a:accent5>
        <a:srgbClr val="FFE2B8"/>
      </a:accent5>
      <a:accent6>
        <a:srgbClr val="730000"/>
      </a:accent6>
      <a:hlink>
        <a:srgbClr val="FF9933"/>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template 1">
        <a:dk1>
          <a:srgbClr val="111111"/>
        </a:dk1>
        <a:lt1>
          <a:srgbClr val="FFFFFF"/>
        </a:lt1>
        <a:dk2>
          <a:srgbClr val="000000"/>
        </a:dk2>
        <a:lt2>
          <a:srgbClr val="996633"/>
        </a:lt2>
        <a:accent1>
          <a:srgbClr val="FFFF99"/>
        </a:accent1>
        <a:accent2>
          <a:srgbClr val="FF0000"/>
        </a:accent2>
        <a:accent3>
          <a:srgbClr val="FFFFFF"/>
        </a:accent3>
        <a:accent4>
          <a:srgbClr val="0D0D0D"/>
        </a:accent4>
        <a:accent5>
          <a:srgbClr val="FFFFCA"/>
        </a:accent5>
        <a:accent6>
          <a:srgbClr val="E70000"/>
        </a:accent6>
        <a:hlink>
          <a:srgbClr val="B2B2B2"/>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111111"/>
        </a:dk1>
        <a:lt1>
          <a:srgbClr val="FFFFFF"/>
        </a:lt1>
        <a:dk2>
          <a:srgbClr val="000000"/>
        </a:dk2>
        <a:lt2>
          <a:srgbClr val="800000"/>
        </a:lt2>
        <a:accent1>
          <a:srgbClr val="CC0000"/>
        </a:accent1>
        <a:accent2>
          <a:srgbClr val="FFFF99"/>
        </a:accent2>
        <a:accent3>
          <a:srgbClr val="FFFFFF"/>
        </a:accent3>
        <a:accent4>
          <a:srgbClr val="0D0D0D"/>
        </a:accent4>
        <a:accent5>
          <a:srgbClr val="E2AAAA"/>
        </a:accent5>
        <a:accent6>
          <a:srgbClr val="E7E78A"/>
        </a:accent6>
        <a:hlink>
          <a:srgbClr val="B2B2B2"/>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111111"/>
        </a:dk1>
        <a:lt1>
          <a:srgbClr val="FFFFFF"/>
        </a:lt1>
        <a:dk2>
          <a:srgbClr val="000000"/>
        </a:dk2>
        <a:lt2>
          <a:srgbClr val="CC9900"/>
        </a:lt2>
        <a:accent1>
          <a:srgbClr val="FFCC66"/>
        </a:accent1>
        <a:accent2>
          <a:srgbClr val="800000"/>
        </a:accent2>
        <a:accent3>
          <a:srgbClr val="FFFFFF"/>
        </a:accent3>
        <a:accent4>
          <a:srgbClr val="0D0D0D"/>
        </a:accent4>
        <a:accent5>
          <a:srgbClr val="FFE2B8"/>
        </a:accent5>
        <a:accent6>
          <a:srgbClr val="730000"/>
        </a:accent6>
        <a:hlink>
          <a:srgbClr val="FF9933"/>
        </a:hlink>
        <a:folHlink>
          <a:srgbClr val="EAEAE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412</TotalTime>
  <Words>1522</Words>
  <Application>Microsoft Office PowerPoint</Application>
  <PresentationFormat>On-screen Show (4:3)</PresentationFormat>
  <Paragraphs>163</Paragraphs>
  <Slides>70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Arial</vt:lpstr>
      <vt:lpstr>Berlin Sans FB Demi</vt:lpstr>
      <vt:lpstr>굴림</vt:lpstr>
      <vt:lpstr>Tahoma</vt:lpstr>
      <vt:lpstr>Verdana</vt:lpstr>
      <vt:lpstr>template</vt:lpstr>
      <vt:lpstr>Firefighter Rehab</vt:lpstr>
      <vt:lpstr>PowerPoint Presentation</vt:lpstr>
      <vt:lpstr>PowerPoint Presentation</vt:lpstr>
      <vt:lpstr>Forgotten Duty</vt:lpstr>
      <vt:lpstr>Objectives</vt:lpstr>
      <vt:lpstr>Firefighter Rehab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OSF Healthcare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Firefighter Rehab</dc:title>
  <dc:creator>Reed, Brian E.</dc:creator>
  <cp:lastModifiedBy>Reed, Brian E.</cp:lastModifiedBy>
  <cp:revision>40</cp:revision>
  <dcterms:created xsi:type="dcterms:W3CDTF">2019-01-09T21:26:02Z</dcterms:created>
  <dcterms:modified xsi:type="dcterms:W3CDTF">2019-01-23T18:20:24Z</dcterms:modified>
</cp:coreProperties>
</file>