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8" r:id="rId2"/>
  </p:sldMasterIdLst>
  <p:notesMasterIdLst>
    <p:notesMasterId r:id="rId88"/>
  </p:notesMasterIdLst>
  <p:handoutMasterIdLst>
    <p:handoutMasterId r:id="rId89"/>
  </p:handoutMasterIdLst>
  <p:sldIdLst>
    <p:sldId id="284" r:id="rId3"/>
    <p:sldId id="273" r:id="rId4"/>
    <p:sldId id="286" r:id="rId5"/>
    <p:sldId id="302" r:id="rId6"/>
    <p:sldId id="340" r:id="rId7"/>
    <p:sldId id="289" r:id="rId8"/>
    <p:sldId id="290" r:id="rId9"/>
    <p:sldId id="341" r:id="rId10"/>
    <p:sldId id="342" r:id="rId11"/>
    <p:sldId id="292" r:id="rId12"/>
    <p:sldId id="343" r:id="rId13"/>
    <p:sldId id="295" r:id="rId14"/>
    <p:sldId id="294" r:id="rId15"/>
    <p:sldId id="293" r:id="rId16"/>
    <p:sldId id="291" r:id="rId17"/>
    <p:sldId id="344" r:id="rId18"/>
    <p:sldId id="309" r:id="rId19"/>
    <p:sldId id="301" r:id="rId20"/>
    <p:sldId id="345" r:id="rId21"/>
    <p:sldId id="300" r:id="rId22"/>
    <p:sldId id="299" r:id="rId23"/>
    <p:sldId id="346" r:id="rId24"/>
    <p:sldId id="298" r:id="rId25"/>
    <p:sldId id="297" r:id="rId26"/>
    <p:sldId id="296" r:id="rId27"/>
    <p:sldId id="347" r:id="rId28"/>
    <p:sldId id="310" r:id="rId29"/>
    <p:sldId id="305" r:id="rId30"/>
    <p:sldId id="349" r:id="rId31"/>
    <p:sldId id="303" r:id="rId32"/>
    <p:sldId id="311" r:id="rId33"/>
    <p:sldId id="287" r:id="rId34"/>
    <p:sldId id="314" r:id="rId35"/>
    <p:sldId id="315" r:id="rId36"/>
    <p:sldId id="304" r:id="rId37"/>
    <p:sldId id="350" r:id="rId38"/>
    <p:sldId id="307" r:id="rId39"/>
    <p:sldId id="308" r:id="rId40"/>
    <p:sldId id="351" r:id="rId41"/>
    <p:sldId id="322" r:id="rId42"/>
    <p:sldId id="320" r:id="rId43"/>
    <p:sldId id="352" r:id="rId44"/>
    <p:sldId id="321" r:id="rId45"/>
    <p:sldId id="323" r:id="rId46"/>
    <p:sldId id="319" r:id="rId47"/>
    <p:sldId id="361" r:id="rId48"/>
    <p:sldId id="318" r:id="rId49"/>
    <p:sldId id="329" r:id="rId50"/>
    <p:sldId id="326" r:id="rId51"/>
    <p:sldId id="353" r:id="rId52"/>
    <p:sldId id="317" r:id="rId53"/>
    <p:sldId id="330" r:id="rId54"/>
    <p:sldId id="316" r:id="rId55"/>
    <p:sldId id="354" r:id="rId56"/>
    <p:sldId id="328" r:id="rId57"/>
    <p:sldId id="370" r:id="rId58"/>
    <p:sldId id="331" r:id="rId59"/>
    <p:sldId id="327" r:id="rId60"/>
    <p:sldId id="355" r:id="rId61"/>
    <p:sldId id="325" r:id="rId62"/>
    <p:sldId id="332" r:id="rId63"/>
    <p:sldId id="324" r:id="rId64"/>
    <p:sldId id="338" r:id="rId65"/>
    <p:sldId id="362" r:id="rId66"/>
    <p:sldId id="363" r:id="rId67"/>
    <p:sldId id="356" r:id="rId68"/>
    <p:sldId id="337" r:id="rId69"/>
    <p:sldId id="371" r:id="rId70"/>
    <p:sldId id="339" r:id="rId71"/>
    <p:sldId id="360" r:id="rId72"/>
    <p:sldId id="369" r:id="rId73"/>
    <p:sldId id="357" r:id="rId74"/>
    <p:sldId id="358" r:id="rId75"/>
    <p:sldId id="336" r:id="rId76"/>
    <p:sldId id="335" r:id="rId77"/>
    <p:sldId id="359" r:id="rId78"/>
    <p:sldId id="364" r:id="rId79"/>
    <p:sldId id="312" r:id="rId80"/>
    <p:sldId id="365" r:id="rId81"/>
    <p:sldId id="366" r:id="rId82"/>
    <p:sldId id="367" r:id="rId83"/>
    <p:sldId id="334" r:id="rId84"/>
    <p:sldId id="333" r:id="rId85"/>
    <p:sldId id="368" r:id="rId86"/>
    <p:sldId id="288" r:id="rId87"/>
  </p:sldIdLst>
  <p:sldSz cx="9144000" cy="6858000" type="screen4x3"/>
  <p:notesSz cx="6858000" cy="9144000"/>
  <p:custDataLst>
    <p:tags r:id="rId9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horzBarState="maximized">
    <p:restoredLeft sz="9666" autoAdjust="0"/>
    <p:restoredTop sz="94660"/>
  </p:normalViewPr>
  <p:slideViewPr>
    <p:cSldViewPr>
      <p:cViewPr varScale="1">
        <p:scale>
          <a:sx n="116" d="100"/>
          <a:sy n="116" d="100"/>
        </p:scale>
        <p:origin x="1806" y="13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101" d="100"/>
          <a:sy n="101" d="100"/>
        </p:scale>
        <p:origin x="-256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ags" Target="tags/tag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21A1FB1-A8A9-4AED-B24F-B726C77305B3}" type="datetimeFigureOut">
              <a:rPr lang="en-US" smtClean="0"/>
              <a:t>12/26/2018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4299B01-4D3F-4586-88D4-98CACE9D4491}" type="slidenum">
              <a:rPr lang="en-US" smtClean="0"/>
              <a:t>‹#›</a:t>
            </a:fld>
            <a:endParaRPr lang="en-US"/>
          </a:p>
        </p:txBody>
      </p:sp>
    </p:spTree>
    <p:extLst>
      <p:ext uri="{BB962C8B-B14F-4D97-AF65-F5344CB8AC3E}">
        <p14:creationId xmlns:p14="http://schemas.microsoft.com/office/powerpoint/2010/main" val="4198331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58FEBE-006D-4E3E-A91E-4E498D1AFCB0}" type="datetimeFigureOut">
              <a:rPr lang="en-US" smtClean="0"/>
              <a:t>12/26/2018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F2642F-FDAD-4697-9B6F-4650C9BB887E}" type="slidenum">
              <a:rPr lang="en-US" smtClean="0"/>
              <a:t>‹#›</a:t>
            </a:fld>
            <a:endParaRPr lang="en-US"/>
          </a:p>
        </p:txBody>
      </p:sp>
    </p:spTree>
    <p:extLst>
      <p:ext uri="{BB962C8B-B14F-4D97-AF65-F5344CB8AC3E}">
        <p14:creationId xmlns:p14="http://schemas.microsoft.com/office/powerpoint/2010/main" val="3692117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1" name="football_bounce_PP.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4" name="Date Placeholder 3"/>
          <p:cNvSpPr>
            <a:spLocks noGrp="1"/>
          </p:cNvSpPr>
          <p:nvPr>
            <p:ph type="dt" sz="half" idx="10"/>
          </p:nvPr>
        </p:nvSpPr>
        <p:spPr>
          <a:xfrm>
            <a:off x="457200" y="6492875"/>
            <a:ext cx="2133600" cy="365125"/>
          </a:xfrm>
        </p:spPr>
        <p:txBody>
          <a:bodyPr/>
          <a:lstStyle/>
          <a:p>
            <a:fld id="{2009620A-868C-4F51-95DA-72EFCEFE53EC}" type="datetime1">
              <a:rPr lang="en-US" smtClean="0"/>
              <a:t>12/26/2018</a:t>
            </a:fld>
            <a:endParaRPr lang="en-US"/>
          </a:p>
        </p:txBody>
      </p:sp>
      <p:sp>
        <p:nvSpPr>
          <p:cNvPr id="5" name="Footer Placeholder 4"/>
          <p:cNvSpPr>
            <a:spLocks noGrp="1"/>
          </p:cNvSpPr>
          <p:nvPr>
            <p:ph type="ftr" sz="quarter" idx="11"/>
          </p:nvPr>
        </p:nvSpPr>
        <p:spPr>
          <a:xfrm>
            <a:off x="3124200" y="6492875"/>
            <a:ext cx="2895600" cy="365125"/>
          </a:xfrm>
        </p:spPr>
        <p:txBody>
          <a:bodyPr/>
          <a:lstStyle/>
          <a:p>
            <a:endParaRPr lang="en-US"/>
          </a:p>
        </p:txBody>
      </p:sp>
      <p:sp>
        <p:nvSpPr>
          <p:cNvPr id="6" name="Slide Number Placeholder 5"/>
          <p:cNvSpPr>
            <a:spLocks noGrp="1"/>
          </p:cNvSpPr>
          <p:nvPr>
            <p:ph type="sldNum" sz="quarter" idx="12"/>
          </p:nvPr>
        </p:nvSpPr>
        <p:spPr>
          <a:xfrm>
            <a:off x="6553200" y="6492875"/>
            <a:ext cx="2133600" cy="365125"/>
          </a:xfrm>
        </p:spPr>
        <p:txBody>
          <a:bodyPr/>
          <a:lstStyle/>
          <a:p>
            <a:fld id="{944DE186-3112-4AB8-AF78-FDBC8ACE92CB}" type="slidenum">
              <a:rPr lang="en-US" smtClean="0"/>
              <a:t>‹#›</a:t>
            </a:fld>
            <a:endParaRPr lang="en-US"/>
          </a:p>
        </p:txBody>
      </p:sp>
      <p:sp>
        <p:nvSpPr>
          <p:cNvPr id="2" name="Title 1"/>
          <p:cNvSpPr>
            <a:spLocks noGrp="1"/>
          </p:cNvSpPr>
          <p:nvPr>
            <p:ph type="ctrTitle" hasCustomPrompt="1"/>
          </p:nvPr>
        </p:nvSpPr>
        <p:spPr>
          <a:xfrm>
            <a:off x="228600" y="4419600"/>
            <a:ext cx="7772400" cy="1470025"/>
          </a:xfrm>
        </p:spPr>
        <p:txBody>
          <a:bodyPr anchor="b"/>
          <a:lstStyle>
            <a:lvl1pPr algn="l">
              <a:defRPr sz="3600" baseline="0">
                <a:ln>
                  <a:solidFill>
                    <a:schemeClr val="tx2">
                      <a:lumMod val="50000"/>
                    </a:schemeClr>
                  </a:solidFill>
                </a:ln>
                <a:solidFill>
                  <a:schemeClr val="accent6"/>
                </a:solidFill>
                <a:effectLst>
                  <a:reflection blurRad="6350" stA="14000" endPos="45500" dir="5400000" sy="-100000" algn="bl" rotWithShape="0"/>
                </a:effectLst>
              </a:defRPr>
            </a:lvl1pPr>
          </a:lstStyle>
          <a:p>
            <a:r>
              <a:rPr lang="en-US" dirty="0" smtClean="0"/>
              <a:t>Title</a:t>
            </a:r>
            <a:endParaRPr lang="en-US" dirty="0"/>
          </a:p>
        </p:txBody>
      </p:sp>
      <p:sp>
        <p:nvSpPr>
          <p:cNvPr id="3" name="Subtitle 2"/>
          <p:cNvSpPr>
            <a:spLocks noGrp="1"/>
          </p:cNvSpPr>
          <p:nvPr>
            <p:ph type="subTitle" idx="1"/>
          </p:nvPr>
        </p:nvSpPr>
        <p:spPr>
          <a:xfrm>
            <a:off x="228600" y="5867400"/>
            <a:ext cx="6400800" cy="762000"/>
          </a:xfrm>
          <a:ln>
            <a:noFill/>
          </a:ln>
        </p:spPr>
        <p:txBody>
          <a:bodyPr>
            <a:normAutofit/>
          </a:bodyPr>
          <a:lstStyle>
            <a:lvl1pPr marL="0" indent="0" algn="l">
              <a:buNone/>
              <a:defRPr sz="2400">
                <a:ln w="3175">
                  <a:noFill/>
                </a:ln>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2" name="Straight Connector 11"/>
          <p:cNvCxnSpPr/>
          <p:nvPr userDrawn="1"/>
        </p:nvCxnSpPr>
        <p:spPr>
          <a:xfrm>
            <a:off x="-1447800" y="-381000"/>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2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4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00400" y="5334000"/>
            <a:ext cx="5486400" cy="566738"/>
          </a:xfrm>
        </p:spPr>
        <p:txBody>
          <a:bodyPr anchor="b"/>
          <a:lstStyle>
            <a:lvl1pPr algn="l">
              <a:defRPr sz="2000" b="1">
                <a:ln w="3175">
                  <a:solidFill>
                    <a:schemeClr val="tx2">
                      <a:lumMod val="50000"/>
                    </a:schemeClr>
                  </a:solidFill>
                </a:ln>
                <a:solidFill>
                  <a:schemeClr val="accent6"/>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200400" y="2286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200400" y="5900738"/>
            <a:ext cx="5486400" cy="804862"/>
          </a:xfrm>
        </p:spPr>
        <p:txBody>
          <a:bodyPr/>
          <a:lstStyle>
            <a:lvl1pPr marL="0" indent="0">
              <a:buNone/>
              <a:defRPr sz="1400">
                <a:solidFill>
                  <a:schemeClr val="tx2">
                    <a:lumMod val="90000"/>
                    <a:lumOff val="1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4DFD0C21-56B7-41F5-87F4-09CB38B82F8A}" type="datetime1">
              <a:rPr lang="en-US" smtClean="0"/>
              <a:t>12/26/2018</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423452631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228600" y="1600200"/>
            <a:ext cx="3124200" cy="1676400"/>
          </a:xfrm>
        </p:spPr>
        <p:txBody>
          <a:bodyPr lIns="274320" tIns="0" rIns="182880" anchor="ctr">
            <a:normAutofit/>
          </a:bodyPr>
          <a:lstStyle>
            <a:lvl1pPr>
              <a:lnSpc>
                <a:spcPts val="2000"/>
              </a:lnSpc>
              <a:defRPr sz="1800">
                <a:solidFill>
                  <a:schemeClr val="tx1">
                    <a:lumMod val="95000"/>
                    <a:lumOff val="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581400" y="1676400"/>
            <a:ext cx="2590800" cy="1752600"/>
          </a:xfrm>
        </p:spPr>
        <p:txBody>
          <a:bodyPr lIns="274320" tIns="0" rIns="182880" anchor="ctr">
            <a:normAutofit/>
          </a:bodyPr>
          <a:lstStyle>
            <a:lvl1pPr>
              <a:lnSpc>
                <a:spcPts val="2000"/>
              </a:lnSpc>
              <a:defRPr sz="1800">
                <a:solidFill>
                  <a:schemeClr val="tx1">
                    <a:lumMod val="95000"/>
                    <a:lumOff val="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400800" y="1600200"/>
            <a:ext cx="2590800" cy="167640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tx1">
                    <a:lumMod val="95000"/>
                    <a:lumOff val="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914400" rtl="0" eaLnBrk="1" fontAlgn="auto" latinLnBrk="0" hangingPunct="1">
              <a:lnSpc>
                <a:spcPts val="2000"/>
              </a:lnSpc>
              <a:spcBef>
                <a:spcPct val="20000"/>
              </a:spcBef>
              <a:spcAft>
                <a:spcPts val="0"/>
              </a:spcAft>
              <a:buClrTx/>
              <a:buSzTx/>
              <a:buFontTx/>
              <a:buNone/>
              <a:tabLst/>
              <a:defRPr/>
            </a:pPr>
            <a:r>
              <a:rPr lang="en-US" dirty="0" smtClean="0"/>
              <a:t>Click to edit Master text styles</a:t>
            </a:r>
          </a:p>
        </p:txBody>
      </p:sp>
      <p:sp>
        <p:nvSpPr>
          <p:cNvPr id="15" name="Content Placeholder 2"/>
          <p:cNvSpPr>
            <a:spLocks noGrp="1"/>
          </p:cNvSpPr>
          <p:nvPr>
            <p:ph sz="half" idx="15"/>
          </p:nvPr>
        </p:nvSpPr>
        <p:spPr>
          <a:xfrm>
            <a:off x="2819400" y="762000"/>
            <a:ext cx="1981200" cy="1676401"/>
          </a:xfrm>
        </p:spPr>
        <p:txBody>
          <a:bodyPr>
            <a:no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2819400" y="2514600"/>
            <a:ext cx="1981200" cy="1676401"/>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Content Placeholder 3"/>
          <p:cNvSpPr>
            <a:spLocks noGrp="1"/>
          </p:cNvSpPr>
          <p:nvPr>
            <p:ph sz="half" idx="17"/>
          </p:nvPr>
        </p:nvSpPr>
        <p:spPr>
          <a:xfrm>
            <a:off x="2819400" y="4267200"/>
            <a:ext cx="1981200" cy="1600200"/>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Title 1"/>
          <p:cNvSpPr>
            <a:spLocks noGrp="1"/>
          </p:cNvSpPr>
          <p:nvPr>
            <p:ph type="title"/>
          </p:nvPr>
        </p:nvSpPr>
        <p:spPr>
          <a:xfrm>
            <a:off x="1828800" y="-152400"/>
            <a:ext cx="6477000" cy="944562"/>
          </a:xfrm>
        </p:spPr>
        <p:txBody>
          <a:bodyPr vert="horz" lIns="91440" tIns="45720" rIns="91440" bIns="45720" rtlCol="0" anchor="ctr">
            <a:normAutofit/>
          </a:bodyPr>
          <a:lstStyle>
            <a:lvl1pPr>
              <a:defRPr lang="en-US"/>
            </a:lvl1pPr>
          </a:lstStyle>
          <a:p>
            <a:pPr lvl="0"/>
            <a:r>
              <a:rPr lang="en-US" smtClean="0"/>
              <a:t>Click to edit Master title style</a:t>
            </a:r>
            <a:endParaRPr lang="en-US"/>
          </a:p>
        </p:txBody>
      </p:sp>
    </p:spTree>
    <p:extLst>
      <p:ext uri="{BB962C8B-B14F-4D97-AF65-F5344CB8AC3E}">
        <p14:creationId xmlns:p14="http://schemas.microsoft.com/office/powerpoint/2010/main" val="71247737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10"/>
          </p:nvPr>
        </p:nvSpPr>
        <p:spPr>
          <a:xfrm>
            <a:off x="457200" y="6492875"/>
            <a:ext cx="2133600" cy="365125"/>
          </a:xfrm>
        </p:spPr>
        <p:txBody>
          <a:bodyPr/>
          <a:lstStyle/>
          <a:p>
            <a:fld id="{2009620A-868C-4F51-95DA-72EFCEFE53EC}" type="datetime1">
              <a:rPr lang="en-US" smtClean="0"/>
              <a:t>12/26/2018</a:t>
            </a:fld>
            <a:endParaRPr lang="en-US"/>
          </a:p>
        </p:txBody>
      </p:sp>
      <p:sp>
        <p:nvSpPr>
          <p:cNvPr id="5" name="Footer Placeholder 4"/>
          <p:cNvSpPr>
            <a:spLocks noGrp="1"/>
          </p:cNvSpPr>
          <p:nvPr>
            <p:ph type="ftr" sz="quarter" idx="11"/>
          </p:nvPr>
        </p:nvSpPr>
        <p:spPr>
          <a:xfrm>
            <a:off x="3124200" y="6492875"/>
            <a:ext cx="2895600" cy="365125"/>
          </a:xfrm>
        </p:spPr>
        <p:txBody>
          <a:bodyPr/>
          <a:lstStyle/>
          <a:p>
            <a:endParaRPr lang="en-US"/>
          </a:p>
        </p:txBody>
      </p:sp>
      <p:sp>
        <p:nvSpPr>
          <p:cNvPr id="6" name="Slide Number Placeholder 5"/>
          <p:cNvSpPr>
            <a:spLocks noGrp="1"/>
          </p:cNvSpPr>
          <p:nvPr>
            <p:ph type="sldNum" sz="quarter" idx="12"/>
          </p:nvPr>
        </p:nvSpPr>
        <p:spPr>
          <a:xfrm>
            <a:off x="6553200" y="6492875"/>
            <a:ext cx="2133600" cy="365125"/>
          </a:xfrm>
        </p:spPr>
        <p:txBody>
          <a:bodyPr/>
          <a:lstStyle/>
          <a:p>
            <a:fld id="{944DE186-3112-4AB8-AF78-FDBC8ACE92CB}" type="slidenum">
              <a:rPr lang="en-US" smtClean="0"/>
              <a:t>‹#›</a:t>
            </a:fld>
            <a:endParaRPr lang="en-US"/>
          </a:p>
        </p:txBody>
      </p:sp>
      <p:sp>
        <p:nvSpPr>
          <p:cNvPr id="2" name="Title 1"/>
          <p:cNvSpPr>
            <a:spLocks noGrp="1"/>
          </p:cNvSpPr>
          <p:nvPr>
            <p:ph type="ctrTitle" hasCustomPrompt="1"/>
          </p:nvPr>
        </p:nvSpPr>
        <p:spPr>
          <a:xfrm>
            <a:off x="228600" y="4419600"/>
            <a:ext cx="7772400" cy="1470025"/>
          </a:xfrm>
        </p:spPr>
        <p:txBody>
          <a:bodyPr anchor="b"/>
          <a:lstStyle>
            <a:lvl1pPr algn="l">
              <a:defRPr sz="3600" baseline="0">
                <a:ln>
                  <a:solidFill>
                    <a:schemeClr val="tx2">
                      <a:lumMod val="50000"/>
                    </a:schemeClr>
                  </a:solidFill>
                </a:ln>
                <a:solidFill>
                  <a:schemeClr val="accent6"/>
                </a:solidFill>
                <a:effectLst>
                  <a:reflection blurRad="6350" stA="14000" endPos="45500" dir="5400000" sy="-100000" algn="bl" rotWithShape="0"/>
                </a:effectLst>
              </a:defRPr>
            </a:lvl1pPr>
          </a:lstStyle>
          <a:p>
            <a:r>
              <a:rPr lang="en-US" dirty="0" smtClean="0"/>
              <a:t>Title</a:t>
            </a:r>
            <a:endParaRPr lang="en-US" dirty="0"/>
          </a:p>
        </p:txBody>
      </p:sp>
      <p:sp>
        <p:nvSpPr>
          <p:cNvPr id="3" name="Subtitle 2"/>
          <p:cNvSpPr>
            <a:spLocks noGrp="1"/>
          </p:cNvSpPr>
          <p:nvPr>
            <p:ph type="subTitle" idx="1"/>
          </p:nvPr>
        </p:nvSpPr>
        <p:spPr>
          <a:xfrm>
            <a:off x="228600" y="5867400"/>
            <a:ext cx="6400800" cy="762000"/>
          </a:xfrm>
          <a:ln>
            <a:noFill/>
          </a:ln>
        </p:spPr>
        <p:txBody>
          <a:bodyPr>
            <a:normAutofit/>
          </a:bodyPr>
          <a:lstStyle>
            <a:lvl1pPr marL="0" indent="0" algn="l">
              <a:buNone/>
              <a:defRPr sz="2400">
                <a:ln w="3175">
                  <a:noFill/>
                </a:ln>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2" name="Straight Connector 11"/>
          <p:cNvCxnSpPr/>
          <p:nvPr userDrawn="1"/>
        </p:nvCxnSpPr>
        <p:spPr>
          <a:xfrm>
            <a:off x="-1447800" y="-381000"/>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3111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8"/>
            <a:ext cx="5791200" cy="944562"/>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457200" y="1143001"/>
            <a:ext cx="5715000" cy="2819400"/>
          </a:xfrm>
        </p:spPr>
        <p:txBody>
          <a:bodyPr/>
          <a:lstStyle>
            <a:lvl1pP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4BF35AE-44A1-4ED6-AEA8-5ABBF21A025C}" type="datetime1">
              <a:rPr lang="en-US" smtClean="0"/>
              <a:t>12/26/2018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5814744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122238"/>
            <a:ext cx="5791200" cy="944562"/>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304800" y="1066800"/>
            <a:ext cx="8534400" cy="4389437"/>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4BF35AE-44A1-4ED6-AEA8-5ABBF21A025C}" type="datetime1">
              <a:rPr lang="en-US" smtClean="0"/>
              <a:t>12/26/2018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340291987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Title 1"/>
          <p:cNvSpPr>
            <a:spLocks noGrp="1"/>
          </p:cNvSpPr>
          <p:nvPr>
            <p:ph type="title"/>
          </p:nvPr>
        </p:nvSpPr>
        <p:spPr>
          <a:xfrm>
            <a:off x="2478087" y="2447925"/>
            <a:ext cx="6284913" cy="1362075"/>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
        <p:nvSpPr>
          <p:cNvPr id="3" name="Text Placeholder 2"/>
          <p:cNvSpPr>
            <a:spLocks noGrp="1"/>
          </p:cNvSpPr>
          <p:nvPr>
            <p:ph type="body" idx="1"/>
          </p:nvPr>
        </p:nvSpPr>
        <p:spPr>
          <a:xfrm>
            <a:off x="2478087" y="947738"/>
            <a:ext cx="6284913" cy="1500187"/>
          </a:xfrm>
        </p:spPr>
        <p:txBody>
          <a:bodyPr anchor="b"/>
          <a:lstStyle>
            <a:lvl1pPr marL="0" indent="0" algn="r">
              <a:buNone/>
              <a:defRPr sz="20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F5FF7EA6-E896-45A1-9154-F345903B5BEF}" type="datetime1">
              <a:rPr lang="en-US" smtClean="0"/>
              <a:t>12/26/2018</a:t>
            </a:fld>
            <a:endParaRPr lang="en-US"/>
          </a:p>
        </p:txBody>
      </p:sp>
      <p:sp>
        <p:nvSpPr>
          <p:cNvPr id="5" name="Footer Placeholder 4"/>
          <p:cNvSpPr>
            <a:spLocks noGrp="1"/>
          </p:cNvSpPr>
          <p:nvPr>
            <p:ph type="ftr" sz="quarter" idx="11"/>
          </p:nvPr>
        </p:nvSpPr>
        <p:spPr>
          <a:xfrm>
            <a:off x="3124200" y="6400800"/>
            <a:ext cx="2895600" cy="365125"/>
          </a:xfrm>
        </p:spPr>
        <p:txBody>
          <a:bodyPr/>
          <a:lstStyle/>
          <a:p>
            <a:endParaRPr lang="en-US" dirty="0"/>
          </a:p>
        </p:txBody>
      </p:sp>
      <p:sp>
        <p:nvSpPr>
          <p:cNvPr id="6" name="Slide Number Placeholder 5"/>
          <p:cNvSpPr>
            <a:spLocks noGrp="1"/>
          </p:cNvSpPr>
          <p:nvPr>
            <p:ph type="sldNum" sz="quarter" idx="12"/>
          </p:nvPr>
        </p:nvSpPr>
        <p:spPr>
          <a:xfrm>
            <a:off x="6553200" y="6400800"/>
            <a:ext cx="2133600" cy="365125"/>
          </a:xfrm>
        </p:spPr>
        <p:txBody>
          <a:bodyPr/>
          <a:lstStyle/>
          <a:p>
            <a:fld id="{944DE186-3112-4AB8-AF78-FDBC8ACE92CB}" type="slidenum">
              <a:rPr lang="en-US" smtClean="0"/>
              <a:pPr/>
              <a:t>‹#›</a:t>
            </a:fld>
            <a:endParaRPr lang="en-US" dirty="0"/>
          </a:p>
        </p:txBody>
      </p:sp>
    </p:spTree>
    <p:extLst>
      <p:ext uri="{BB962C8B-B14F-4D97-AF65-F5344CB8AC3E}">
        <p14:creationId xmlns:p14="http://schemas.microsoft.com/office/powerpoint/2010/main" val="61078256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133600" y="0"/>
            <a:ext cx="6477000" cy="944562"/>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sz="half" idx="1"/>
          </p:nvPr>
        </p:nvSpPr>
        <p:spPr>
          <a:xfrm>
            <a:off x="2743200" y="1224310"/>
            <a:ext cx="3048000" cy="4754563"/>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1224310"/>
            <a:ext cx="3048000" cy="4754563"/>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E26E2B09-917C-4CE8-84A4-CF423B837BAE}" type="datetime1">
              <a:rPr lang="en-US" smtClean="0"/>
              <a:t>12/26/2018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11788121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1295400"/>
            <a:ext cx="3200400" cy="639762"/>
          </a:xfrm>
        </p:spPr>
        <p:txBody>
          <a:bodyPr anchor="b"/>
          <a:lstStyle>
            <a:lvl1pPr marL="0" indent="0">
              <a:buNone/>
              <a:defRPr sz="2400" b="1">
                <a:ln w="3175">
                  <a:noFill/>
                </a:ln>
                <a:solidFill>
                  <a:schemeClr val="tx1">
                    <a:lumMod val="95000"/>
                    <a:lumOff val="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266700" y="-106362"/>
            <a:ext cx="7124700" cy="944562"/>
          </a:xfrm>
        </p:spPr>
        <p:txBody>
          <a:bodyPr vert="horz" lIns="91440" tIns="45720" rIns="91440" bIns="45720" rtlCol="0" anchor="ctr">
            <a:normAutofit/>
          </a:bodyPr>
          <a:lstStyle>
            <a:lvl1pPr>
              <a:defRPr lang="en-US" dirty="0">
                <a:solidFill>
                  <a:schemeClr val="bg1"/>
                </a:solidFill>
              </a:defRPr>
            </a:lvl1pPr>
          </a:lstStyle>
          <a:p>
            <a:pPr lvl="0"/>
            <a:r>
              <a:rPr lang="en-US" dirty="0" smtClean="0"/>
              <a:t>Click to edit Master title style</a:t>
            </a:r>
            <a:endParaRPr lang="en-US" dirty="0"/>
          </a:p>
        </p:txBody>
      </p:sp>
      <p:sp>
        <p:nvSpPr>
          <p:cNvPr id="4" name="Content Placeholder 3"/>
          <p:cNvSpPr>
            <a:spLocks noGrp="1"/>
          </p:cNvSpPr>
          <p:nvPr>
            <p:ph sz="half" idx="2"/>
          </p:nvPr>
        </p:nvSpPr>
        <p:spPr>
          <a:xfrm>
            <a:off x="1371600" y="2068512"/>
            <a:ext cx="3200400" cy="3951288"/>
          </a:xfrm>
        </p:spPr>
        <p:txBody>
          <a:bodyPr/>
          <a:lstStyle>
            <a:lvl1pPr>
              <a:defRPr sz="2400">
                <a:solidFill>
                  <a:schemeClr val="tx1">
                    <a:lumMod val="95000"/>
                    <a:lumOff val="5000"/>
                  </a:schemeClr>
                </a:solidFill>
              </a:defRPr>
            </a:lvl1pPr>
            <a:lvl2pPr>
              <a:defRPr sz="2000">
                <a:solidFill>
                  <a:schemeClr val="tx1">
                    <a:lumMod val="95000"/>
                    <a:lumOff val="5000"/>
                  </a:schemeClr>
                </a:solidFill>
              </a:defRPr>
            </a:lvl2pPr>
            <a:lvl3pPr>
              <a:defRPr sz="18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876800" y="1295400"/>
            <a:ext cx="3200400" cy="639762"/>
          </a:xfrm>
        </p:spPr>
        <p:txBody>
          <a:bodyPr anchor="b"/>
          <a:lstStyle>
            <a:lvl1pPr marL="0" indent="0">
              <a:buNone/>
              <a:defRPr sz="2400" b="1">
                <a:ln w="3175">
                  <a:noFill/>
                </a:ln>
                <a:solidFill>
                  <a:schemeClr val="tx1">
                    <a:lumMod val="95000"/>
                    <a:lumOff val="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876800" y="2068512"/>
            <a:ext cx="3200400" cy="3951288"/>
          </a:xfrm>
        </p:spPr>
        <p:txBody>
          <a:bodyPr/>
          <a:lstStyle>
            <a:lvl1pPr>
              <a:defRPr sz="2400">
                <a:solidFill>
                  <a:schemeClr val="tx1">
                    <a:lumMod val="95000"/>
                    <a:lumOff val="5000"/>
                  </a:schemeClr>
                </a:solidFill>
              </a:defRPr>
            </a:lvl1pPr>
            <a:lvl2pPr>
              <a:defRPr sz="2000">
                <a:solidFill>
                  <a:schemeClr val="tx1">
                    <a:lumMod val="95000"/>
                    <a:lumOff val="5000"/>
                  </a:schemeClr>
                </a:solidFill>
              </a:defRPr>
            </a:lvl2pPr>
            <a:lvl3pPr>
              <a:defRPr sz="18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2E432E-D556-49B1-AA44-0ADD980DBED8}" type="datetime1">
              <a:rPr lang="en-US" smtClean="0"/>
              <a:t>12/26/2018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267282837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24200" y="76200"/>
            <a:ext cx="6477000" cy="944562"/>
          </a:xfrm>
        </p:spPr>
        <p:txBody>
          <a:bodyPr vert="horz" lIns="91440" tIns="45720" rIns="91440" bIns="45720" rtlCol="0" anchor="ctr">
            <a:normAutofit/>
          </a:bodyPr>
          <a:lstStyle>
            <a:lvl1pPr>
              <a:defRPr lang="en-US"/>
            </a:lvl1pPr>
          </a:lstStyle>
          <a:p>
            <a:pPr lvl="0"/>
            <a:r>
              <a:rPr lang="en-US" smtClean="0"/>
              <a:t>Click to edit Master title style</a:t>
            </a:r>
            <a:endParaRPr lang="en-US"/>
          </a:p>
        </p:txBody>
      </p:sp>
      <p:sp>
        <p:nvSpPr>
          <p:cNvPr id="3" name="Date Placeholder 2"/>
          <p:cNvSpPr>
            <a:spLocks noGrp="1"/>
          </p:cNvSpPr>
          <p:nvPr>
            <p:ph type="dt" sz="half" idx="10"/>
          </p:nvPr>
        </p:nvSpPr>
        <p:spPr/>
        <p:txBody>
          <a:bodyPr/>
          <a:lstStyle/>
          <a:p>
            <a:fld id="{E311AE94-C42D-430C-B655-059880745D40}" type="datetime1">
              <a:rPr lang="en-US" smtClean="0"/>
              <a:t>12/26/2018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273136871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BECF5-ED84-44E3-919B-70E0B2BFCC76}" type="datetime1">
              <a:rPr lang="en-US" smtClean="0"/>
              <a:t>12/26/2018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263588555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0" y="2514600"/>
            <a:ext cx="2438400" cy="992167"/>
          </a:xfrm>
          <a:ln>
            <a:noFill/>
          </a:ln>
        </p:spPr>
        <p:txBody>
          <a:bodyPr anchor="b"/>
          <a:lstStyle>
            <a:lvl1pPr algn="l">
              <a:defRPr sz="2000" b="1">
                <a:ln w="3175">
                  <a:solidFill>
                    <a:schemeClr val="accent1">
                      <a:lumMod val="50000"/>
                    </a:schemeClr>
                  </a:solidFill>
                </a:ln>
                <a:solidFill>
                  <a:schemeClr val="accent1">
                    <a:lumMod val="75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81000" y="381000"/>
            <a:ext cx="399010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400800" y="3538537"/>
            <a:ext cx="2438400" cy="3319463"/>
          </a:xfrm>
        </p:spPr>
        <p:txBody>
          <a:bodyPr/>
          <a:lstStyle>
            <a:lvl1pPr marL="0" indent="0">
              <a:buNone/>
              <a:defRPr sz="140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0B1AC4-55E6-48D5-821D-F68F3E06D709}" type="datetime1">
              <a:rPr lang="en-US" smtClean="0"/>
              <a:t>12/26/2018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106695029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ounded Rectangle 8"/>
          <p:cNvSpPr/>
          <p:nvPr userDrawn="1"/>
        </p:nvSpPr>
        <p:spPr>
          <a:xfrm>
            <a:off x="304800" y="685800"/>
            <a:ext cx="8686800" cy="5943600"/>
          </a:xfrm>
          <a:prstGeom prst="roundRect">
            <a:avLst/>
          </a:prstGeom>
          <a:solidFill>
            <a:schemeClr val="bg1">
              <a:lumMod val="95000"/>
              <a:alpha val="8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877B57-B008-4CE5-8338-37E128D97E12}" type="datetime1">
              <a:rPr lang="en-US" smtClean="0"/>
              <a:t>12/26/2018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DE186-3112-4AB8-AF78-FDBC8ACE92CB}" type="slidenum">
              <a:rPr lang="en-US" smtClean="0"/>
              <a:t>‹#›</a:t>
            </a:fld>
            <a:endParaRPr lang="en-US"/>
          </a:p>
        </p:txBody>
      </p:sp>
      <p:sp>
        <p:nvSpPr>
          <p:cNvPr id="2" name="Title Placeholder 1"/>
          <p:cNvSpPr>
            <a:spLocks noGrp="1"/>
          </p:cNvSpPr>
          <p:nvPr>
            <p:ph type="title"/>
          </p:nvPr>
        </p:nvSpPr>
        <p:spPr>
          <a:xfrm>
            <a:off x="838200" y="731837"/>
            <a:ext cx="6477000" cy="944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143000" y="1798637"/>
            <a:ext cx="6477000" cy="4906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930972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97" r:id="rId3"/>
    <p:sldLayoutId id="2147483651" r:id="rId4"/>
    <p:sldLayoutId id="2147483652" r:id="rId5"/>
    <p:sldLayoutId id="2147483653" r:id="rId6"/>
    <p:sldLayoutId id="2147483654" r:id="rId7"/>
    <p:sldLayoutId id="2147483655" r:id="rId8"/>
    <p:sldLayoutId id="2147483656" r:id="rId9"/>
    <p:sldLayoutId id="2147483657" r:id="rId10"/>
    <p:sldLayoutId id="2147483662" r:id="rId11"/>
  </p:sldLayoutIdLst>
  <p:timing>
    <p:tnLst>
      <p:par>
        <p:cTn id="1" dur="indefinite" restart="never" nodeType="tmRoot"/>
      </p:par>
    </p:tnLst>
  </p:timing>
  <p:hf sldNum="0" hdr="0" ftr="0" dt="0"/>
  <p:txStyles>
    <p:titleStyle>
      <a:lvl1pPr algn="l" defTabSz="914400" rtl="0" eaLnBrk="1" latinLnBrk="0" hangingPunct="1">
        <a:spcBef>
          <a:spcPct val="0"/>
        </a:spcBef>
        <a:buNone/>
        <a:defRPr sz="3600" kern="1200">
          <a:ln>
            <a:solidFill>
              <a:schemeClr val="tx2">
                <a:lumMod val="50000"/>
              </a:schemeClr>
            </a:solidFill>
          </a:ln>
          <a:solidFill>
            <a:schemeClr val="accent6"/>
          </a:solidFill>
          <a:latin typeface="+mj-lt"/>
          <a:ea typeface="+mj-ea"/>
          <a:cs typeface="+mj-cs"/>
        </a:defRPr>
      </a:lvl1pPr>
    </p:titleStyle>
    <p:bodyStyle>
      <a:lvl1pPr marL="0" indent="0" algn="l" defTabSz="914400" rtl="0" eaLnBrk="1" latinLnBrk="0" hangingPunct="1">
        <a:spcBef>
          <a:spcPct val="20000"/>
        </a:spcBef>
        <a:buFontTx/>
        <a:buNone/>
        <a:defRPr sz="3200" kern="1200">
          <a:solidFill>
            <a:schemeClr val="tx2">
              <a:lumMod val="50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tx2">
              <a:lumMod val="5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tx2">
              <a:lumMod val="50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tx2">
              <a:lumMod val="50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ounded Rectangle 8"/>
          <p:cNvSpPr/>
          <p:nvPr userDrawn="1"/>
        </p:nvSpPr>
        <p:spPr>
          <a:xfrm>
            <a:off x="304800" y="685800"/>
            <a:ext cx="8686800" cy="5943600"/>
          </a:xfrm>
          <a:prstGeom prst="roundRect">
            <a:avLst/>
          </a:prstGeom>
          <a:solidFill>
            <a:schemeClr val="bg1">
              <a:lumMod val="95000"/>
              <a:alpha val="8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877B57-B008-4CE5-8338-37E128D97E12}" type="datetime1">
              <a:rPr lang="en-US" smtClean="0"/>
              <a:t>12/26/2018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DE186-3112-4AB8-AF78-FDBC8ACE92CB}" type="slidenum">
              <a:rPr lang="en-US" smtClean="0"/>
              <a:t>‹#›</a:t>
            </a:fld>
            <a:endParaRPr lang="en-US"/>
          </a:p>
        </p:txBody>
      </p:sp>
      <p:sp>
        <p:nvSpPr>
          <p:cNvPr id="2" name="Title Placeholder 1"/>
          <p:cNvSpPr>
            <a:spLocks noGrp="1"/>
          </p:cNvSpPr>
          <p:nvPr>
            <p:ph type="title"/>
          </p:nvPr>
        </p:nvSpPr>
        <p:spPr>
          <a:xfrm>
            <a:off x="838200" y="731837"/>
            <a:ext cx="6477000" cy="944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143000" y="1798637"/>
            <a:ext cx="6477000" cy="4906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06970620"/>
      </p:ext>
    </p:extLst>
  </p:cSld>
  <p:clrMap bg1="lt1" tx1="dk1" bg2="lt2" tx2="dk2" accent1="accent1" accent2="accent2" accent3="accent3" accent4="accent4" accent5="accent5" accent6="accent6" hlink="hlink" folHlink="folHlink"/>
  <p:sldLayoutIdLst>
    <p:sldLayoutId id="2147483699" r:id="rId1"/>
  </p:sldLayoutIdLst>
  <p:timing>
    <p:tnLst>
      <p:par>
        <p:cTn id="1" dur="indefinite" restart="never" nodeType="tmRoot"/>
      </p:par>
    </p:tnLst>
  </p:timing>
  <p:hf sldNum="0" hdr="0" ftr="0" dt="0"/>
  <p:txStyles>
    <p:titleStyle>
      <a:lvl1pPr algn="l" defTabSz="914400" rtl="0" eaLnBrk="1" latinLnBrk="0" hangingPunct="1">
        <a:spcBef>
          <a:spcPct val="0"/>
        </a:spcBef>
        <a:buNone/>
        <a:defRPr sz="3600" kern="1200">
          <a:ln>
            <a:solidFill>
              <a:schemeClr val="tx2">
                <a:lumMod val="50000"/>
              </a:schemeClr>
            </a:solidFill>
          </a:ln>
          <a:solidFill>
            <a:schemeClr val="accent6"/>
          </a:solidFill>
          <a:latin typeface="+mj-lt"/>
          <a:ea typeface="+mj-ea"/>
          <a:cs typeface="+mj-cs"/>
        </a:defRPr>
      </a:lvl1pPr>
    </p:titleStyle>
    <p:bodyStyle>
      <a:lvl1pPr marL="0" indent="0" algn="l" defTabSz="914400" rtl="0" eaLnBrk="1" latinLnBrk="0" hangingPunct="1">
        <a:spcBef>
          <a:spcPct val="20000"/>
        </a:spcBef>
        <a:buFontTx/>
        <a:buNone/>
        <a:defRPr sz="3200" kern="1200">
          <a:solidFill>
            <a:schemeClr val="tx2">
              <a:lumMod val="50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tx2">
              <a:lumMod val="5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tx2">
              <a:lumMod val="50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tx2">
              <a:lumMod val="50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1.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youtube.com/watch?v=OBeKqd2cr28" TargetMode="Externa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 Id="rId5" Type="http://schemas.openxmlformats.org/officeDocument/2006/relationships/image" Target="../media/image57.jpeg"/><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4648200"/>
            <a:ext cx="7772400" cy="1470025"/>
          </a:xfrm>
        </p:spPr>
        <p:txBody>
          <a:bodyPr>
            <a:normAutofit/>
          </a:bodyPr>
          <a:lstStyle/>
          <a:p>
            <a:r>
              <a:rPr lang="en-US" sz="4800" dirty="0" smtClean="0">
                <a:solidFill>
                  <a:schemeClr val="bg1"/>
                </a:solidFill>
                <a:latin typeface="Berlin Sans FB Demi" panose="020E0802020502020306" pitchFamily="34" charset="0"/>
              </a:rPr>
              <a:t>Sports Injuries</a:t>
            </a:r>
            <a:endParaRPr lang="en-US" sz="4800" dirty="0">
              <a:solidFill>
                <a:schemeClr val="bg1"/>
              </a:solidFill>
              <a:latin typeface="Berlin Sans FB Demi" panose="020E0802020502020306"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599" y="5214927"/>
            <a:ext cx="2019703" cy="1638953"/>
          </a:xfrm>
          <a:prstGeom prst="rect">
            <a:avLst/>
          </a:prstGeom>
        </p:spPr>
      </p:pic>
    </p:spTree>
    <p:extLst>
      <p:ext uri="{BB962C8B-B14F-4D97-AF65-F5344CB8AC3E}">
        <p14:creationId xmlns:p14="http://schemas.microsoft.com/office/powerpoint/2010/main" val="93232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3" name="TextBox 2"/>
          <p:cNvSpPr txBox="1"/>
          <p:nvPr/>
        </p:nvSpPr>
        <p:spPr>
          <a:xfrm>
            <a:off x="533400" y="2505673"/>
            <a:ext cx="6934200" cy="2677656"/>
          </a:xfrm>
          <a:prstGeom prst="rect">
            <a:avLst/>
          </a:prstGeom>
          <a:noFill/>
        </p:spPr>
        <p:txBody>
          <a:bodyPr wrap="square" rtlCol="0">
            <a:spAutoFit/>
          </a:bodyPr>
          <a:lstStyle/>
          <a:p>
            <a:pPr algn="ctr"/>
            <a:r>
              <a:rPr lang="en-US" sz="2800" dirty="0" smtClean="0">
                <a:solidFill>
                  <a:schemeClr val="bg1"/>
                </a:solidFill>
                <a:latin typeface="Berlin Sans FB Demi" panose="020E0802020502020306" pitchFamily="34" charset="0"/>
              </a:rPr>
              <a:t>Proper conditioning begins days-weeks-months before the player steps onto the field.  Sports medicine has become a billion dollar industry focused upon injury prevention and proper preparation to play the game.  </a:t>
            </a:r>
            <a:endParaRPr lang="en-US" sz="28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5558307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286001"/>
            <a:ext cx="9144000" cy="4572000"/>
          </a:xfrm>
          <a:prstGeom prst="rect">
            <a:avLst/>
          </a:prstGeom>
        </p:spPr>
      </p:pic>
    </p:spTree>
    <p:extLst>
      <p:ext uri="{BB962C8B-B14F-4D97-AF65-F5344CB8AC3E}">
        <p14:creationId xmlns:p14="http://schemas.microsoft.com/office/powerpoint/2010/main" val="23411063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Rectangle 1"/>
          <p:cNvSpPr/>
          <p:nvPr/>
        </p:nvSpPr>
        <p:spPr>
          <a:xfrm>
            <a:off x="685800" y="2551837"/>
            <a:ext cx="6705600" cy="3108543"/>
          </a:xfrm>
          <a:prstGeom prst="rect">
            <a:avLst/>
          </a:prstGeom>
        </p:spPr>
        <p:txBody>
          <a:bodyPr wrap="square">
            <a:spAutoFit/>
          </a:bodyPr>
          <a:lstStyle/>
          <a:p>
            <a:pPr algn="ctr"/>
            <a:r>
              <a:rPr lang="en-US" sz="2800" dirty="0">
                <a:solidFill>
                  <a:schemeClr val="bg1"/>
                </a:solidFill>
                <a:latin typeface="Berlin Sans FB Demi" panose="020E0802020502020306" pitchFamily="34" charset="0"/>
              </a:rPr>
              <a:t>Todays </a:t>
            </a:r>
            <a:r>
              <a:rPr lang="en-US" sz="2800" dirty="0" smtClean="0">
                <a:solidFill>
                  <a:schemeClr val="bg1"/>
                </a:solidFill>
                <a:latin typeface="Berlin Sans FB Demi" panose="020E0802020502020306" pitchFamily="34" charset="0"/>
              </a:rPr>
              <a:t>youth coaches </a:t>
            </a:r>
            <a:r>
              <a:rPr lang="en-US" sz="2800" dirty="0">
                <a:solidFill>
                  <a:schemeClr val="bg1"/>
                </a:solidFill>
                <a:latin typeface="Berlin Sans FB Demi" panose="020E0802020502020306" pitchFamily="34" charset="0"/>
              </a:rPr>
              <a:t>have been </a:t>
            </a:r>
            <a:r>
              <a:rPr lang="en-US" sz="2800" dirty="0" smtClean="0">
                <a:solidFill>
                  <a:schemeClr val="bg1"/>
                </a:solidFill>
                <a:latin typeface="Berlin Sans FB Demi" panose="020E0802020502020306" pitchFamily="34" charset="0"/>
              </a:rPr>
              <a:t>professionally trained </a:t>
            </a:r>
            <a:r>
              <a:rPr lang="en-US" sz="2800" dirty="0">
                <a:solidFill>
                  <a:schemeClr val="bg1"/>
                </a:solidFill>
                <a:latin typeface="Berlin Sans FB Demi" panose="020E0802020502020306" pitchFamily="34" charset="0"/>
              </a:rPr>
              <a:t>on the methods and types of conditioning necessary to prepare the student athlete for play.  Whether NFL, NCAA, IHSA, or JFL-proper conditioning is emphasized to prepare the athlete for competition.</a:t>
            </a:r>
          </a:p>
        </p:txBody>
      </p:sp>
    </p:spTree>
    <p:extLst>
      <p:ext uri="{BB962C8B-B14F-4D97-AF65-F5344CB8AC3E}">
        <p14:creationId xmlns:p14="http://schemas.microsoft.com/office/powerpoint/2010/main" val="27147178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685800" y="2819400"/>
            <a:ext cx="6705600" cy="3477875"/>
          </a:xfrm>
          <a:prstGeom prst="rect">
            <a:avLst/>
          </a:prstGeom>
          <a:noFill/>
        </p:spPr>
        <p:txBody>
          <a:bodyPr wrap="square" rtlCol="0">
            <a:spAutoFit/>
          </a:bodyPr>
          <a:lstStyle/>
          <a:p>
            <a:pPr algn="ctr"/>
            <a:r>
              <a:rPr lang="en-US" sz="2800" dirty="0" smtClean="0">
                <a:solidFill>
                  <a:schemeClr val="bg1"/>
                </a:solidFill>
                <a:latin typeface="Berlin Sans FB Demi" panose="020E0802020502020306" pitchFamily="34" charset="0"/>
              </a:rPr>
              <a:t>A specific ratio of cardio, strength, and flexibility training may prevent some injuries.</a:t>
            </a:r>
          </a:p>
          <a:p>
            <a:pPr algn="ctr"/>
            <a:endParaRPr lang="en-US" sz="2800" dirty="0">
              <a:solidFill>
                <a:schemeClr val="bg1"/>
              </a:solidFill>
              <a:latin typeface="Berlin Sans FB Demi" panose="020E0802020502020306" pitchFamily="34" charset="0"/>
            </a:endParaRPr>
          </a:p>
          <a:p>
            <a:pPr algn="ctr"/>
            <a:r>
              <a:rPr lang="en-US" sz="2800" dirty="0" smtClean="0">
                <a:solidFill>
                  <a:schemeClr val="bg1"/>
                </a:solidFill>
                <a:latin typeface="Berlin Sans FB Demi" panose="020E0802020502020306" pitchFamily="34" charset="0"/>
              </a:rPr>
              <a:t>Concentrating on just 1 or 2 of these aspects may increase the vulnerability of the athlete to injury and disability.</a:t>
            </a:r>
          </a:p>
          <a:p>
            <a:pPr algn="ctr"/>
            <a:endParaRPr lang="en-US" sz="2400" dirty="0">
              <a:solidFill>
                <a:schemeClr val="bg1"/>
              </a:solidFill>
              <a:latin typeface="Berlin Sans FB Demi" panose="020E0802020502020306" pitchFamily="34" charset="0"/>
            </a:endParaRPr>
          </a:p>
        </p:txBody>
      </p:sp>
      <p:pic>
        <p:nvPicPr>
          <p:cNvPr id="4098" name="Picture 2" descr="Image result for football training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0594"/>
            <a:ext cx="4440274" cy="2646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9972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685800" y="2362200"/>
            <a:ext cx="6858000" cy="3539430"/>
          </a:xfrm>
          <a:prstGeom prst="rect">
            <a:avLst/>
          </a:prstGeom>
          <a:noFill/>
        </p:spPr>
        <p:txBody>
          <a:bodyPr wrap="square" rtlCol="0">
            <a:spAutoFit/>
          </a:bodyPr>
          <a:lstStyle/>
          <a:p>
            <a:pPr algn="ctr"/>
            <a:r>
              <a:rPr lang="en-US" sz="2800" dirty="0" smtClean="0">
                <a:solidFill>
                  <a:schemeClr val="bg1"/>
                </a:solidFill>
                <a:latin typeface="Berlin Sans FB Demi" panose="020E0802020502020306" pitchFamily="34" charset="0"/>
              </a:rPr>
              <a:t>Injury prevention begins with pre season conditioning and training months before the coin toss on that first Friday night.  The heat of June, July &amp; August comes with its limitations on the student athlete.  The IHSA requires that organized training must be supervised, however, many athletes will train on their own.</a:t>
            </a:r>
            <a:endParaRPr lang="en-US" sz="28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41676585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3" name="TextBox 2"/>
          <p:cNvSpPr txBox="1"/>
          <p:nvPr/>
        </p:nvSpPr>
        <p:spPr>
          <a:xfrm>
            <a:off x="533400" y="3124200"/>
            <a:ext cx="6477000" cy="3539430"/>
          </a:xfrm>
          <a:prstGeom prst="rect">
            <a:avLst/>
          </a:prstGeom>
          <a:noFill/>
        </p:spPr>
        <p:txBody>
          <a:bodyPr wrap="square" rtlCol="0">
            <a:spAutoFit/>
          </a:bodyPr>
          <a:lstStyle/>
          <a:p>
            <a:pPr algn="ctr"/>
            <a:r>
              <a:rPr lang="en-US" sz="2800" dirty="0" smtClean="0">
                <a:solidFill>
                  <a:schemeClr val="bg1"/>
                </a:solidFill>
                <a:latin typeface="Berlin Sans FB Demi" panose="020E0802020502020306" pitchFamily="34" charset="0"/>
              </a:rPr>
              <a:t>Yearly pre season wellness evaluations. </a:t>
            </a:r>
          </a:p>
          <a:p>
            <a:pPr algn="ctr"/>
            <a:r>
              <a:rPr lang="en-US" sz="2800" dirty="0" smtClean="0">
                <a:solidFill>
                  <a:schemeClr val="bg1"/>
                </a:solidFill>
                <a:latin typeface="Berlin Sans FB Demi" panose="020E0802020502020306" pitchFamily="34" charset="0"/>
              </a:rPr>
              <a:t>Proper instruction on conditioning, stretching, and game play techniques.</a:t>
            </a:r>
          </a:p>
          <a:p>
            <a:pPr algn="ctr"/>
            <a:r>
              <a:rPr lang="en-US" sz="2800" dirty="0" smtClean="0">
                <a:solidFill>
                  <a:schemeClr val="bg1"/>
                </a:solidFill>
                <a:latin typeface="Berlin Sans FB Demi" panose="020E0802020502020306" pitchFamily="34" charset="0"/>
              </a:rPr>
              <a:t>Properly fitted equipment.</a:t>
            </a:r>
          </a:p>
          <a:p>
            <a:pPr algn="ctr"/>
            <a:r>
              <a:rPr lang="en-US" sz="2800" dirty="0" smtClean="0">
                <a:solidFill>
                  <a:schemeClr val="bg1"/>
                </a:solidFill>
                <a:latin typeface="Berlin Sans FB Demi" panose="020E0802020502020306" pitchFamily="34" charset="0"/>
              </a:rPr>
              <a:t>Being honest about pain and injury concerns with coaches and sports medicine officials.</a:t>
            </a:r>
          </a:p>
          <a:p>
            <a:pPr algn="ctr"/>
            <a:r>
              <a:rPr lang="en-US" sz="2800" dirty="0" smtClean="0">
                <a:solidFill>
                  <a:schemeClr val="bg1"/>
                </a:solidFill>
                <a:latin typeface="Berlin Sans FB Demi" panose="020E0802020502020306" pitchFamily="34" charset="0"/>
              </a:rPr>
              <a:t>Knowing ones own limitations.</a:t>
            </a:r>
            <a:endParaRPr lang="en-US" sz="2800" dirty="0">
              <a:solidFill>
                <a:schemeClr val="bg1"/>
              </a:solidFill>
              <a:latin typeface="Berlin Sans FB Demi" panose="020E0802020502020306" pitchFamily="34" charset="0"/>
            </a:endParaRPr>
          </a:p>
        </p:txBody>
      </p:sp>
      <p:sp>
        <p:nvSpPr>
          <p:cNvPr id="4" name="TextBox 3"/>
          <p:cNvSpPr txBox="1"/>
          <p:nvPr/>
        </p:nvSpPr>
        <p:spPr>
          <a:xfrm>
            <a:off x="152400" y="1447800"/>
            <a:ext cx="6705600" cy="1323439"/>
          </a:xfrm>
          <a:prstGeom prst="rect">
            <a:avLst/>
          </a:prstGeom>
          <a:noFill/>
        </p:spPr>
        <p:txBody>
          <a:bodyPr wrap="square" rtlCol="0">
            <a:spAutoFit/>
          </a:bodyPr>
          <a:lstStyle/>
          <a:p>
            <a:pPr algn="ctr"/>
            <a:r>
              <a:rPr lang="en-US" sz="4000" dirty="0" smtClean="0">
                <a:solidFill>
                  <a:schemeClr val="bg1"/>
                </a:solidFill>
                <a:latin typeface="Berlin Sans FB Demi" panose="020E0802020502020306" pitchFamily="34" charset="0"/>
              </a:rPr>
              <a:t>How can the student athlete prevent injury?</a:t>
            </a:r>
            <a:endParaRPr lang="en-US" sz="40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3609641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0" y="-42564"/>
            <a:ext cx="9574671" cy="6900564"/>
          </a:xfrm>
          <a:prstGeom prst="rect">
            <a:avLst/>
          </a:prstGeom>
        </p:spPr>
      </p:pic>
    </p:spTree>
    <p:extLst>
      <p:ext uri="{BB962C8B-B14F-4D97-AF65-F5344CB8AC3E}">
        <p14:creationId xmlns:p14="http://schemas.microsoft.com/office/powerpoint/2010/main" val="29597352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76200" y="914400"/>
            <a:ext cx="6284913" cy="1362075"/>
          </a:xfrm>
        </p:spPr>
        <p:txBody>
          <a:bodyPr>
            <a:normAutofit/>
          </a:bodyPr>
          <a:lstStyle/>
          <a:p>
            <a:r>
              <a:rPr lang="en-US" sz="4400" dirty="0" smtClean="0">
                <a:solidFill>
                  <a:schemeClr val="bg2">
                    <a:lumMod val="75000"/>
                  </a:schemeClr>
                </a:solidFill>
              </a:rPr>
              <a:t>Exposure Injuries</a:t>
            </a:r>
            <a:endParaRPr lang="en-US" sz="4400" dirty="0">
              <a:solidFill>
                <a:schemeClr val="bg2">
                  <a:lumMod val="75000"/>
                </a:schemeClr>
              </a:solidFill>
            </a:endParaRPr>
          </a:p>
        </p:txBody>
      </p:sp>
      <p:pic>
        <p:nvPicPr>
          <p:cNvPr id="3" name="Picture 2"/>
          <p:cNvPicPr>
            <a:picLocks noChangeAspect="1"/>
          </p:cNvPicPr>
          <p:nvPr/>
        </p:nvPicPr>
        <p:blipFill>
          <a:blip r:embed="rId2"/>
          <a:stretch>
            <a:fillRect/>
          </a:stretch>
        </p:blipFill>
        <p:spPr>
          <a:xfrm>
            <a:off x="2057400" y="381000"/>
            <a:ext cx="7821846" cy="6852498"/>
          </a:xfrm>
          <a:prstGeom prst="rect">
            <a:avLst/>
          </a:prstGeom>
        </p:spPr>
      </p:pic>
    </p:spTree>
    <p:extLst>
      <p:ext uri="{BB962C8B-B14F-4D97-AF65-F5344CB8AC3E}">
        <p14:creationId xmlns:p14="http://schemas.microsoft.com/office/powerpoint/2010/main" val="34437210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762000" y="990600"/>
            <a:ext cx="6781800" cy="1107996"/>
          </a:xfrm>
          <a:prstGeom prst="rect">
            <a:avLst/>
          </a:prstGeom>
          <a:noFill/>
        </p:spPr>
        <p:txBody>
          <a:bodyPr wrap="square" rtlCol="0">
            <a:spAutoFit/>
          </a:bodyPr>
          <a:lstStyle/>
          <a:p>
            <a:r>
              <a:rPr lang="en-US" sz="6600" dirty="0" smtClean="0">
                <a:solidFill>
                  <a:schemeClr val="bg1"/>
                </a:solidFill>
                <a:latin typeface="Berlin Sans FB Demi" panose="020E0802020502020306" pitchFamily="34" charset="0"/>
              </a:rPr>
              <a:t>Heat Illness</a:t>
            </a:r>
            <a:endParaRPr lang="en-US" sz="6600" dirty="0">
              <a:solidFill>
                <a:schemeClr val="bg1"/>
              </a:solidFill>
              <a:latin typeface="Berlin Sans FB Demi" panose="020E0802020502020306" pitchFamily="34" charset="0"/>
            </a:endParaRPr>
          </a:p>
        </p:txBody>
      </p:sp>
      <p:sp>
        <p:nvSpPr>
          <p:cNvPr id="3" name="TextBox 2"/>
          <p:cNvSpPr txBox="1"/>
          <p:nvPr/>
        </p:nvSpPr>
        <p:spPr>
          <a:xfrm>
            <a:off x="428977" y="2113012"/>
            <a:ext cx="6781800" cy="3970318"/>
          </a:xfrm>
          <a:prstGeom prst="rect">
            <a:avLst/>
          </a:prstGeom>
          <a:noFill/>
        </p:spPr>
        <p:txBody>
          <a:bodyPr wrap="square" rtlCol="0">
            <a:spAutoFit/>
          </a:bodyPr>
          <a:lstStyle/>
          <a:p>
            <a:pPr algn="ctr"/>
            <a:r>
              <a:rPr lang="en-US" sz="2800" dirty="0" smtClean="0">
                <a:solidFill>
                  <a:schemeClr val="bg1"/>
                </a:solidFill>
                <a:latin typeface="Berlin Sans FB Demi" panose="020E0802020502020306" pitchFamily="34" charset="0"/>
              </a:rPr>
              <a:t>Heat illness is preventable and all involved should work diligently to educate and recognize the signs and symptoms.</a:t>
            </a:r>
          </a:p>
          <a:p>
            <a:pPr algn="ctr"/>
            <a:r>
              <a:rPr lang="en-US" sz="2800" dirty="0" smtClean="0">
                <a:solidFill>
                  <a:schemeClr val="bg1"/>
                </a:solidFill>
                <a:latin typeface="Berlin Sans FB Demi" panose="020E0802020502020306" pitchFamily="34" charset="0"/>
              </a:rPr>
              <a:t>Hydration prior to and during training, training in the early and late days of summer, avoiding over exertion during the heat of the day, and cooling down regularly can prevent heat stress injuries.</a:t>
            </a:r>
            <a:endParaRPr lang="en-US" sz="28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18366791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62600" y="1474056"/>
            <a:ext cx="3581400" cy="5381886"/>
          </a:xfrm>
          <a:prstGeom prst="rect">
            <a:avLst/>
          </a:prstGeom>
        </p:spPr>
      </p:pic>
    </p:spTree>
    <p:extLst>
      <p:ext uri="{BB962C8B-B14F-4D97-AF65-F5344CB8AC3E}">
        <p14:creationId xmlns:p14="http://schemas.microsoft.com/office/powerpoint/2010/main" val="10921853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981200" y="3456998"/>
            <a:ext cx="9601200" cy="5493853"/>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4132943" y="1393176"/>
            <a:ext cx="9637486" cy="5493853"/>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p:cNvSpPr>
            <a:spLocks noGrp="1"/>
          </p:cNvSpPr>
          <p:nvPr>
            <p:ph sz="half" idx="1"/>
          </p:nvPr>
        </p:nvSpPr>
        <p:spPr>
          <a:xfrm>
            <a:off x="228600" y="2819400"/>
            <a:ext cx="3124200" cy="1676400"/>
          </a:xfrm>
        </p:spPr>
        <p:txBody>
          <a:bodyPr>
            <a:normAutofit/>
          </a:bodyPr>
          <a:lstStyle/>
          <a:p>
            <a:r>
              <a:rPr lang="en-US" sz="2800" dirty="0" smtClean="0"/>
              <a:t>Injury Prevention</a:t>
            </a:r>
            <a:endParaRPr lang="en-US" sz="2800" dirty="0"/>
          </a:p>
        </p:txBody>
      </p:sp>
      <p:sp>
        <p:nvSpPr>
          <p:cNvPr id="10" name="Content Placeholder 9"/>
          <p:cNvSpPr>
            <a:spLocks noGrp="1"/>
          </p:cNvSpPr>
          <p:nvPr>
            <p:ph sz="half" idx="2"/>
          </p:nvPr>
        </p:nvSpPr>
        <p:spPr>
          <a:xfrm>
            <a:off x="3581400" y="2895600"/>
            <a:ext cx="2590800" cy="1752600"/>
          </a:xfrm>
        </p:spPr>
        <p:txBody>
          <a:bodyPr>
            <a:normAutofit/>
          </a:bodyPr>
          <a:lstStyle/>
          <a:p>
            <a:pPr algn="ctr"/>
            <a:r>
              <a:rPr lang="en-US" sz="2800" dirty="0" smtClean="0"/>
              <a:t>Recognition </a:t>
            </a:r>
          </a:p>
        </p:txBody>
      </p:sp>
      <p:sp>
        <p:nvSpPr>
          <p:cNvPr id="12" name="Content Placeholder 11"/>
          <p:cNvSpPr>
            <a:spLocks noGrp="1"/>
          </p:cNvSpPr>
          <p:nvPr>
            <p:ph sz="half" idx="14"/>
          </p:nvPr>
        </p:nvSpPr>
        <p:spPr>
          <a:xfrm>
            <a:off x="6400800" y="2819400"/>
            <a:ext cx="2590800" cy="1676400"/>
          </a:xfrm>
        </p:spPr>
        <p:txBody>
          <a:bodyPr>
            <a:normAutofit/>
          </a:bodyPr>
          <a:lstStyle/>
          <a:p>
            <a:r>
              <a:rPr lang="en-US" sz="2800" dirty="0" smtClean="0"/>
              <a:t>Treatments</a:t>
            </a:r>
          </a:p>
        </p:txBody>
      </p:sp>
      <p:sp>
        <p:nvSpPr>
          <p:cNvPr id="8" name="Title 7"/>
          <p:cNvSpPr>
            <a:spLocks noGrp="1"/>
          </p:cNvSpPr>
          <p:nvPr>
            <p:ph type="title"/>
          </p:nvPr>
        </p:nvSpPr>
        <p:spPr>
          <a:xfrm>
            <a:off x="228600" y="-76200"/>
            <a:ext cx="6477000" cy="944562"/>
          </a:xfrm>
        </p:spPr>
        <p:txBody>
          <a:bodyPr/>
          <a:lstStyle/>
          <a:p>
            <a:r>
              <a:rPr lang="en-US" dirty="0" smtClean="0">
                <a:solidFill>
                  <a:schemeClr val="bg1"/>
                </a:solidFill>
                <a:latin typeface="Berlin Sans FB Demi" panose="020E0802020502020306" pitchFamily="34" charset="0"/>
              </a:rPr>
              <a:t>Objectives</a:t>
            </a:r>
            <a:endParaRPr lang="en-US" dirty="0">
              <a:solidFill>
                <a:schemeClr val="bg1"/>
              </a:solidFill>
              <a:latin typeface="Berlin Sans FB Demi" panose="020E0802020502020306" pitchFamily="34" charset="0"/>
            </a:endParaRPr>
          </a:p>
        </p:txBody>
      </p:sp>
      <p:cxnSp>
        <p:nvCxnSpPr>
          <p:cNvPr id="3" name="Straight Connector 2"/>
          <p:cNvCxnSpPr/>
          <p:nvPr/>
        </p:nvCxnSpPr>
        <p:spPr>
          <a:xfrm flipV="1">
            <a:off x="6248400" y="1002876"/>
            <a:ext cx="0" cy="4331124"/>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200400" y="1002876"/>
            <a:ext cx="0" cy="4310866"/>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817" y="775261"/>
            <a:ext cx="2121966" cy="2829288"/>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2421" y="762779"/>
            <a:ext cx="2145808" cy="2861078"/>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1821" y="750115"/>
            <a:ext cx="2146978" cy="2862636"/>
          </a:xfrm>
          <a:prstGeom prst="rect">
            <a:avLst/>
          </a:prstGeom>
        </p:spPr>
      </p:pic>
    </p:spTree>
    <p:extLst>
      <p:ext uri="{BB962C8B-B14F-4D97-AF65-F5344CB8AC3E}">
        <p14:creationId xmlns:p14="http://schemas.microsoft.com/office/powerpoint/2010/main" val="35617469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381000" y="1981200"/>
            <a:ext cx="6553200" cy="3539430"/>
          </a:xfrm>
          <a:prstGeom prst="rect">
            <a:avLst/>
          </a:prstGeom>
          <a:noFill/>
        </p:spPr>
        <p:txBody>
          <a:bodyPr wrap="square" rtlCol="0">
            <a:spAutoFit/>
          </a:bodyPr>
          <a:lstStyle/>
          <a:p>
            <a:pPr algn="ctr"/>
            <a:r>
              <a:rPr lang="en-US" sz="2800" dirty="0" smtClean="0">
                <a:solidFill>
                  <a:schemeClr val="accent3">
                    <a:lumMod val="40000"/>
                    <a:lumOff val="60000"/>
                  </a:schemeClr>
                </a:solidFill>
                <a:latin typeface="Berlin Sans FB Demi" panose="020E0802020502020306" pitchFamily="34" charset="0"/>
              </a:rPr>
              <a:t>Heat Cramps </a:t>
            </a:r>
            <a:r>
              <a:rPr lang="en-US" sz="2800" dirty="0" smtClean="0">
                <a:solidFill>
                  <a:schemeClr val="bg1"/>
                </a:solidFill>
                <a:latin typeface="Berlin Sans FB Demi" panose="020E0802020502020306" pitchFamily="34" charset="0"/>
              </a:rPr>
              <a:t>occur when the body looses excessive amounts of water and salt.  Salt is a key component of muscle use and loss of salt can make the muscles cramp.  Typically the large muscles are the most effected.  Quads, Glutes, Back, Triceps, and Abdominal muscles are the most effected.</a:t>
            </a:r>
          </a:p>
        </p:txBody>
      </p:sp>
    </p:spTree>
    <p:extLst>
      <p:ext uri="{BB962C8B-B14F-4D97-AF65-F5344CB8AC3E}">
        <p14:creationId xmlns:p14="http://schemas.microsoft.com/office/powerpoint/2010/main" val="6696139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152400" y="2057400"/>
            <a:ext cx="7620000" cy="3970318"/>
          </a:xfrm>
          <a:prstGeom prst="rect">
            <a:avLst/>
          </a:prstGeom>
          <a:noFill/>
        </p:spPr>
        <p:txBody>
          <a:bodyPr wrap="square" rtlCol="0">
            <a:spAutoFit/>
          </a:bodyPr>
          <a:lstStyle/>
          <a:p>
            <a:pPr algn="ctr"/>
            <a:r>
              <a:rPr lang="en-US" sz="2800" dirty="0" smtClean="0">
                <a:solidFill>
                  <a:schemeClr val="accent3">
                    <a:lumMod val="40000"/>
                    <a:lumOff val="60000"/>
                  </a:schemeClr>
                </a:solidFill>
                <a:latin typeface="Berlin Sans FB Demi" panose="020E0802020502020306" pitchFamily="34" charset="0"/>
              </a:rPr>
              <a:t>Heat Exhaustion </a:t>
            </a:r>
            <a:r>
              <a:rPr lang="en-US" sz="2800" dirty="0" smtClean="0">
                <a:solidFill>
                  <a:schemeClr val="bg1"/>
                </a:solidFill>
                <a:latin typeface="Berlin Sans FB Demi" panose="020E0802020502020306" pitchFamily="34" charset="0"/>
              </a:rPr>
              <a:t>occurs when the body and brain begin to become weak from stresses of heat exposure.  The body is actively trying to cool itself by sweating and other physical efforts.  The patient may be altered and weak with fast heart rate.  Dehydration is a real concern.  Nausea, vomiting, cool moist skin, and fast respirations are some of the common signs.</a:t>
            </a:r>
            <a:endParaRPr lang="en-US" sz="28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20526655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33801" y="1447801"/>
            <a:ext cx="5410200" cy="5410200"/>
          </a:xfrm>
          <a:prstGeom prst="rect">
            <a:avLst/>
          </a:prstGeom>
        </p:spPr>
      </p:pic>
    </p:spTree>
    <p:extLst>
      <p:ext uri="{BB962C8B-B14F-4D97-AF65-F5344CB8AC3E}">
        <p14:creationId xmlns:p14="http://schemas.microsoft.com/office/powerpoint/2010/main" val="3926980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533400" y="2362200"/>
            <a:ext cx="7162800" cy="3108543"/>
          </a:xfrm>
          <a:prstGeom prst="rect">
            <a:avLst/>
          </a:prstGeom>
          <a:noFill/>
        </p:spPr>
        <p:txBody>
          <a:bodyPr wrap="square" rtlCol="0">
            <a:spAutoFit/>
          </a:bodyPr>
          <a:lstStyle/>
          <a:p>
            <a:pPr algn="ctr"/>
            <a:r>
              <a:rPr lang="en-US" sz="2800" dirty="0" smtClean="0">
                <a:solidFill>
                  <a:schemeClr val="accent3">
                    <a:lumMod val="40000"/>
                    <a:lumOff val="60000"/>
                  </a:schemeClr>
                </a:solidFill>
                <a:latin typeface="Berlin Sans FB Demi" panose="020E0802020502020306" pitchFamily="34" charset="0"/>
              </a:rPr>
              <a:t>Heat Stroke is where the body can no longer cool itself.  The patient core temperature climbs to levels above 104F.  Sweating ceases and the patient may lose consciousness.  They will be Red, Hot, and Dry.  They need actively cooled and lost fluids need replaced ASAP.</a:t>
            </a:r>
            <a:endParaRPr lang="en-US" sz="2800" dirty="0">
              <a:solidFill>
                <a:schemeClr val="accent3">
                  <a:lumMod val="40000"/>
                  <a:lumOff val="60000"/>
                </a:schemeClr>
              </a:solidFill>
              <a:latin typeface="Berlin Sans FB Demi" panose="020E0802020502020306" pitchFamily="34" charset="0"/>
            </a:endParaRPr>
          </a:p>
        </p:txBody>
      </p:sp>
    </p:spTree>
    <p:extLst>
      <p:ext uri="{BB962C8B-B14F-4D97-AF65-F5344CB8AC3E}">
        <p14:creationId xmlns:p14="http://schemas.microsoft.com/office/powerpoint/2010/main" val="22193590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533400" y="2513911"/>
            <a:ext cx="6781800" cy="3970318"/>
          </a:xfrm>
          <a:prstGeom prst="rect">
            <a:avLst/>
          </a:prstGeom>
          <a:noFill/>
        </p:spPr>
        <p:txBody>
          <a:bodyPr wrap="square" rtlCol="0">
            <a:spAutoFit/>
          </a:bodyPr>
          <a:lstStyle/>
          <a:p>
            <a:pPr algn="ctr"/>
            <a:r>
              <a:rPr lang="en-US" sz="2800" dirty="0" smtClean="0">
                <a:solidFill>
                  <a:schemeClr val="bg1"/>
                </a:solidFill>
                <a:latin typeface="Berlin Sans FB Demi" panose="020E0802020502020306" pitchFamily="34" charset="0"/>
              </a:rPr>
              <a:t>Late in the season the temperatures drop and cold exposure can become a major concern.  Most cold issues are localized to exposed skin of the extremities and face.  These athletes are usually able to maintain core temperatures due to their conditioning and activity, but learn to recognize the signs and symptoms of hypothermia.  </a:t>
            </a:r>
            <a:endParaRPr lang="en-US" sz="2800" dirty="0">
              <a:solidFill>
                <a:schemeClr val="bg1"/>
              </a:solidFill>
              <a:latin typeface="Berlin Sans FB Demi" panose="020E0802020502020306" pitchFamily="34" charset="0"/>
            </a:endParaRPr>
          </a:p>
        </p:txBody>
      </p:sp>
      <p:sp>
        <p:nvSpPr>
          <p:cNvPr id="3" name="TextBox 2"/>
          <p:cNvSpPr txBox="1"/>
          <p:nvPr/>
        </p:nvSpPr>
        <p:spPr>
          <a:xfrm>
            <a:off x="609600" y="1252836"/>
            <a:ext cx="5105400" cy="769441"/>
          </a:xfrm>
          <a:prstGeom prst="rect">
            <a:avLst/>
          </a:prstGeom>
          <a:noFill/>
        </p:spPr>
        <p:txBody>
          <a:bodyPr wrap="square" rtlCol="0">
            <a:spAutoFit/>
          </a:bodyPr>
          <a:lstStyle/>
          <a:p>
            <a:r>
              <a:rPr lang="en-US" sz="4400" dirty="0" smtClean="0">
                <a:solidFill>
                  <a:schemeClr val="bg1"/>
                </a:solidFill>
                <a:latin typeface="Berlin Sans FB Demi" panose="020E0802020502020306" pitchFamily="34" charset="0"/>
              </a:rPr>
              <a:t>Cold Exposure</a:t>
            </a:r>
            <a:endParaRPr lang="en-US" sz="44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829691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228600" y="1905000"/>
            <a:ext cx="7467600" cy="5262979"/>
          </a:xfrm>
          <a:prstGeom prst="rect">
            <a:avLst/>
          </a:prstGeom>
          <a:noFill/>
        </p:spPr>
        <p:txBody>
          <a:bodyPr wrap="square" rtlCol="0">
            <a:spAutoFit/>
          </a:bodyPr>
          <a:lstStyle/>
          <a:p>
            <a:pPr algn="ctr"/>
            <a:r>
              <a:rPr lang="en-US" sz="4000" dirty="0" smtClean="0">
                <a:solidFill>
                  <a:schemeClr val="accent3">
                    <a:lumMod val="40000"/>
                    <a:lumOff val="60000"/>
                  </a:schemeClr>
                </a:solidFill>
                <a:latin typeface="Berlin Sans FB Demi" panose="020E0802020502020306" pitchFamily="34" charset="0"/>
              </a:rPr>
              <a:t>Cautions with cold exposure</a:t>
            </a:r>
          </a:p>
          <a:p>
            <a:pPr algn="ctr"/>
            <a:endParaRPr lang="en-US" sz="2400" dirty="0" smtClean="0">
              <a:solidFill>
                <a:schemeClr val="bg1"/>
              </a:solidFill>
              <a:latin typeface="Berlin Sans FB Demi" panose="020E0802020502020306" pitchFamily="34" charset="0"/>
            </a:endParaRPr>
          </a:p>
          <a:p>
            <a:pPr algn="ctr"/>
            <a:r>
              <a:rPr lang="en-US" sz="2800" dirty="0" smtClean="0">
                <a:solidFill>
                  <a:schemeClr val="bg1"/>
                </a:solidFill>
                <a:latin typeface="Berlin Sans FB Demi" panose="020E0802020502020306" pitchFamily="34" charset="0"/>
              </a:rPr>
              <a:t>Never actively rewarm cold extremities as this can cause very cold blood to return to the heart.</a:t>
            </a:r>
          </a:p>
          <a:p>
            <a:pPr algn="ctr"/>
            <a:r>
              <a:rPr lang="en-US" sz="2800" dirty="0" smtClean="0">
                <a:solidFill>
                  <a:schemeClr val="bg1"/>
                </a:solidFill>
                <a:latin typeface="Berlin Sans FB Demi" panose="020E0802020502020306" pitchFamily="34" charset="0"/>
              </a:rPr>
              <a:t>Never rub the extremity as ice crystals can damage skin cells.</a:t>
            </a:r>
          </a:p>
          <a:p>
            <a:pPr algn="ctr"/>
            <a:endParaRPr lang="en-US" sz="2800" dirty="0">
              <a:solidFill>
                <a:schemeClr val="bg1"/>
              </a:solidFill>
              <a:latin typeface="Berlin Sans FB Demi" panose="020E0802020502020306" pitchFamily="34" charset="0"/>
            </a:endParaRPr>
          </a:p>
          <a:p>
            <a:pPr algn="ctr"/>
            <a:r>
              <a:rPr lang="en-US" sz="2800" dirty="0" smtClean="0">
                <a:solidFill>
                  <a:schemeClr val="bg1"/>
                </a:solidFill>
                <a:latin typeface="Berlin Sans FB Demi" panose="020E0802020502020306" pitchFamily="34" charset="0"/>
              </a:rPr>
              <a:t>Remove the patient from the cold and passively rewarm them slowly.</a:t>
            </a:r>
          </a:p>
          <a:p>
            <a:pPr algn="ctr"/>
            <a:endParaRPr lang="en-US" sz="2400" dirty="0" smtClean="0">
              <a:solidFill>
                <a:schemeClr val="bg1"/>
              </a:solidFill>
              <a:latin typeface="Berlin Sans FB Demi" panose="020E0802020502020306" pitchFamily="34" charset="0"/>
            </a:endParaRPr>
          </a:p>
          <a:p>
            <a:pPr algn="ctr"/>
            <a:endParaRPr lang="en-US" sz="24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5770714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59522" y="2771775"/>
            <a:ext cx="5953586" cy="4086225"/>
          </a:xfrm>
          <a:prstGeom prst="rect">
            <a:avLst/>
          </a:prstGeom>
        </p:spPr>
      </p:pic>
    </p:spTree>
    <p:extLst>
      <p:ext uri="{BB962C8B-B14F-4D97-AF65-F5344CB8AC3E}">
        <p14:creationId xmlns:p14="http://schemas.microsoft.com/office/powerpoint/2010/main" val="39938785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76200" y="914400"/>
            <a:ext cx="6284913" cy="1362075"/>
          </a:xfrm>
        </p:spPr>
        <p:txBody>
          <a:bodyPr>
            <a:normAutofit/>
          </a:bodyPr>
          <a:lstStyle/>
          <a:p>
            <a:r>
              <a:rPr lang="en-US" sz="4400" dirty="0" smtClean="0">
                <a:solidFill>
                  <a:schemeClr val="bg2">
                    <a:lumMod val="75000"/>
                  </a:schemeClr>
                </a:solidFill>
              </a:rPr>
              <a:t>Other Injury Types</a:t>
            </a:r>
            <a:endParaRPr lang="en-US" sz="4400" dirty="0">
              <a:solidFill>
                <a:schemeClr val="bg2">
                  <a:lumMod val="75000"/>
                </a:schemeClr>
              </a:solidFill>
            </a:endParaRPr>
          </a:p>
        </p:txBody>
      </p:sp>
      <p:pic>
        <p:nvPicPr>
          <p:cNvPr id="3" name="Picture 2"/>
          <p:cNvPicPr>
            <a:picLocks noChangeAspect="1"/>
          </p:cNvPicPr>
          <p:nvPr/>
        </p:nvPicPr>
        <p:blipFill>
          <a:blip r:embed="rId2"/>
          <a:stretch>
            <a:fillRect/>
          </a:stretch>
        </p:blipFill>
        <p:spPr>
          <a:xfrm>
            <a:off x="2057400" y="381000"/>
            <a:ext cx="7821846" cy="6852498"/>
          </a:xfrm>
          <a:prstGeom prst="rect">
            <a:avLst/>
          </a:prstGeom>
        </p:spPr>
      </p:pic>
    </p:spTree>
    <p:extLst>
      <p:ext uri="{BB962C8B-B14F-4D97-AF65-F5344CB8AC3E}">
        <p14:creationId xmlns:p14="http://schemas.microsoft.com/office/powerpoint/2010/main" val="7251295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304800" y="2505673"/>
            <a:ext cx="7543800" cy="2677656"/>
          </a:xfrm>
          <a:prstGeom prst="rect">
            <a:avLst/>
          </a:prstGeom>
          <a:noFill/>
        </p:spPr>
        <p:txBody>
          <a:bodyPr wrap="square" rtlCol="0">
            <a:spAutoFit/>
          </a:bodyPr>
          <a:lstStyle/>
          <a:p>
            <a:pPr algn="ctr"/>
            <a:r>
              <a:rPr lang="en-US" sz="2800" dirty="0" smtClean="0">
                <a:solidFill>
                  <a:schemeClr val="bg1"/>
                </a:solidFill>
                <a:latin typeface="Berlin Sans FB Demi" panose="020E0802020502020306" pitchFamily="34" charset="0"/>
              </a:rPr>
              <a:t>Traumatic injuries are by far the most common injuries in any sport.  Knee, shoulder, &amp; ankle injuries top the list for football related traumatic injuries.  Concussions get all of the headlines, however, and repeated trauma to the head is extremely dangerous.</a:t>
            </a:r>
            <a:endParaRPr lang="en-US" sz="2800" dirty="0">
              <a:solidFill>
                <a:schemeClr val="bg1"/>
              </a:solidFill>
              <a:latin typeface="Berlin Sans FB Demi" panose="020E0802020502020306" pitchFamily="34" charset="0"/>
            </a:endParaRPr>
          </a:p>
        </p:txBody>
      </p:sp>
      <p:sp>
        <p:nvSpPr>
          <p:cNvPr id="3" name="TextBox 2"/>
          <p:cNvSpPr txBox="1"/>
          <p:nvPr/>
        </p:nvSpPr>
        <p:spPr>
          <a:xfrm>
            <a:off x="457200" y="1143000"/>
            <a:ext cx="5410200" cy="769441"/>
          </a:xfrm>
          <a:prstGeom prst="rect">
            <a:avLst/>
          </a:prstGeom>
          <a:noFill/>
        </p:spPr>
        <p:txBody>
          <a:bodyPr wrap="square" rtlCol="0">
            <a:spAutoFit/>
          </a:bodyPr>
          <a:lstStyle/>
          <a:p>
            <a:r>
              <a:rPr lang="en-US" sz="4400" dirty="0" smtClean="0">
                <a:solidFill>
                  <a:schemeClr val="accent3">
                    <a:lumMod val="40000"/>
                    <a:lumOff val="60000"/>
                  </a:schemeClr>
                </a:solidFill>
                <a:latin typeface="Berlin Sans FB Demi" panose="020E0802020502020306" pitchFamily="34" charset="0"/>
              </a:rPr>
              <a:t>Traumatic Injuries</a:t>
            </a:r>
            <a:endParaRPr lang="en-US" sz="4400" dirty="0">
              <a:solidFill>
                <a:schemeClr val="accent3">
                  <a:lumMod val="40000"/>
                  <a:lumOff val="60000"/>
                </a:schemeClr>
              </a:solidFill>
              <a:latin typeface="Berlin Sans FB Demi" panose="020E0802020502020306" pitchFamily="34" charset="0"/>
            </a:endParaRPr>
          </a:p>
        </p:txBody>
      </p:sp>
    </p:spTree>
    <p:extLst>
      <p:ext uri="{BB962C8B-B14F-4D97-AF65-F5344CB8AC3E}">
        <p14:creationId xmlns:p14="http://schemas.microsoft.com/office/powerpoint/2010/main" val="27983265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2059" y="3152388"/>
            <a:ext cx="6019720" cy="3738563"/>
          </a:xfrm>
          <a:prstGeom prst="rect">
            <a:avLst/>
          </a:prstGeom>
        </p:spPr>
      </p:pic>
    </p:spTree>
    <p:extLst>
      <p:ext uri="{BB962C8B-B14F-4D97-AF65-F5344CB8AC3E}">
        <p14:creationId xmlns:p14="http://schemas.microsoft.com/office/powerpoint/2010/main" val="25300537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76200" y="914400"/>
            <a:ext cx="6284913" cy="1362075"/>
          </a:xfrm>
        </p:spPr>
        <p:txBody>
          <a:bodyPr>
            <a:normAutofit/>
          </a:bodyPr>
          <a:lstStyle/>
          <a:p>
            <a:r>
              <a:rPr lang="en-US" sz="4400" dirty="0" smtClean="0">
                <a:solidFill>
                  <a:schemeClr val="bg2">
                    <a:lumMod val="75000"/>
                  </a:schemeClr>
                </a:solidFill>
              </a:rPr>
              <a:t>Injury Prevention</a:t>
            </a:r>
            <a:endParaRPr lang="en-US" sz="4400" dirty="0">
              <a:solidFill>
                <a:schemeClr val="bg2">
                  <a:lumMod val="75000"/>
                </a:schemeClr>
              </a:solidFill>
            </a:endParaRPr>
          </a:p>
        </p:txBody>
      </p:sp>
      <p:pic>
        <p:nvPicPr>
          <p:cNvPr id="3" name="Picture 2"/>
          <p:cNvPicPr>
            <a:picLocks noChangeAspect="1"/>
          </p:cNvPicPr>
          <p:nvPr/>
        </p:nvPicPr>
        <p:blipFill>
          <a:blip r:embed="rId2"/>
          <a:stretch>
            <a:fillRect/>
          </a:stretch>
        </p:blipFill>
        <p:spPr>
          <a:xfrm>
            <a:off x="2057400" y="381000"/>
            <a:ext cx="7821846" cy="6852498"/>
          </a:xfrm>
          <a:prstGeom prst="rect">
            <a:avLst/>
          </a:prstGeom>
        </p:spPr>
      </p:pic>
    </p:spTree>
    <p:extLst>
      <p:ext uri="{BB962C8B-B14F-4D97-AF65-F5344CB8AC3E}">
        <p14:creationId xmlns:p14="http://schemas.microsoft.com/office/powerpoint/2010/main" val="5349186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533400" y="2667000"/>
            <a:ext cx="7010400" cy="3539430"/>
          </a:xfrm>
          <a:prstGeom prst="rect">
            <a:avLst/>
          </a:prstGeom>
          <a:noFill/>
        </p:spPr>
        <p:txBody>
          <a:bodyPr wrap="square" rtlCol="0">
            <a:spAutoFit/>
          </a:bodyPr>
          <a:lstStyle/>
          <a:p>
            <a:pPr algn="ctr"/>
            <a:r>
              <a:rPr lang="en-US" sz="2800" dirty="0" smtClean="0">
                <a:solidFill>
                  <a:schemeClr val="bg1"/>
                </a:solidFill>
                <a:latin typeface="Berlin Sans FB Demi" panose="020E0802020502020306" pitchFamily="34" charset="0"/>
              </a:rPr>
              <a:t>Overuse injuries such as low back pain and knee pain is a very common complaint in football players due to overuse of muscle groups. Overtraining syndrome is where an athlete trains beyond his or her ability to recover easily.  Proper rest, diet, and rehydration each day is critical to preventing overtraining injuries.</a:t>
            </a:r>
            <a:endParaRPr lang="en-US" sz="2800" dirty="0">
              <a:solidFill>
                <a:schemeClr val="bg1"/>
              </a:solidFill>
              <a:latin typeface="Berlin Sans FB Demi" panose="020E0802020502020306" pitchFamily="34" charset="0"/>
            </a:endParaRPr>
          </a:p>
        </p:txBody>
      </p:sp>
      <p:sp>
        <p:nvSpPr>
          <p:cNvPr id="3" name="TextBox 2"/>
          <p:cNvSpPr txBox="1"/>
          <p:nvPr/>
        </p:nvSpPr>
        <p:spPr>
          <a:xfrm>
            <a:off x="304800" y="1219200"/>
            <a:ext cx="5638800" cy="830997"/>
          </a:xfrm>
          <a:prstGeom prst="rect">
            <a:avLst/>
          </a:prstGeom>
          <a:noFill/>
        </p:spPr>
        <p:txBody>
          <a:bodyPr wrap="square" rtlCol="0">
            <a:spAutoFit/>
          </a:bodyPr>
          <a:lstStyle/>
          <a:p>
            <a:r>
              <a:rPr lang="en-US" sz="4400" dirty="0" smtClean="0">
                <a:solidFill>
                  <a:schemeClr val="accent3">
                    <a:lumMod val="40000"/>
                    <a:lumOff val="60000"/>
                  </a:schemeClr>
                </a:solidFill>
                <a:latin typeface="Berlin Sans FB Demi" panose="020E0802020502020306" pitchFamily="34" charset="0"/>
              </a:rPr>
              <a:t>Overuse</a:t>
            </a:r>
            <a:r>
              <a:rPr lang="en-US" sz="4800" dirty="0" smtClean="0">
                <a:solidFill>
                  <a:schemeClr val="accent3">
                    <a:lumMod val="40000"/>
                    <a:lumOff val="60000"/>
                  </a:schemeClr>
                </a:solidFill>
                <a:latin typeface="Berlin Sans FB Demi" panose="020E0802020502020306" pitchFamily="34" charset="0"/>
              </a:rPr>
              <a:t> Injuries</a:t>
            </a:r>
            <a:endParaRPr lang="en-US" sz="4800" dirty="0">
              <a:solidFill>
                <a:schemeClr val="accent3">
                  <a:lumMod val="40000"/>
                  <a:lumOff val="60000"/>
                </a:schemeClr>
              </a:solidFill>
              <a:latin typeface="Berlin Sans FB Demi" panose="020E0802020502020306" pitchFamily="34" charset="0"/>
            </a:endParaRPr>
          </a:p>
        </p:txBody>
      </p:sp>
    </p:spTree>
    <p:extLst>
      <p:ext uri="{BB962C8B-B14F-4D97-AF65-F5344CB8AC3E}">
        <p14:creationId xmlns:p14="http://schemas.microsoft.com/office/powerpoint/2010/main" val="32502617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76200" y="914400"/>
            <a:ext cx="6284913" cy="1362075"/>
          </a:xfrm>
        </p:spPr>
        <p:txBody>
          <a:bodyPr>
            <a:normAutofit/>
          </a:bodyPr>
          <a:lstStyle/>
          <a:p>
            <a:r>
              <a:rPr lang="en-US" sz="4400" dirty="0" smtClean="0">
                <a:solidFill>
                  <a:schemeClr val="bg2">
                    <a:lumMod val="75000"/>
                  </a:schemeClr>
                </a:solidFill>
              </a:rPr>
              <a:t>Statistics</a:t>
            </a:r>
            <a:endParaRPr lang="en-US" sz="4400" dirty="0">
              <a:solidFill>
                <a:schemeClr val="bg2">
                  <a:lumMod val="75000"/>
                </a:schemeClr>
              </a:solidFill>
            </a:endParaRPr>
          </a:p>
        </p:txBody>
      </p:sp>
      <p:pic>
        <p:nvPicPr>
          <p:cNvPr id="3" name="Picture 2"/>
          <p:cNvPicPr>
            <a:picLocks noChangeAspect="1"/>
          </p:cNvPicPr>
          <p:nvPr/>
        </p:nvPicPr>
        <p:blipFill>
          <a:blip r:embed="rId2"/>
          <a:stretch>
            <a:fillRect/>
          </a:stretch>
        </p:blipFill>
        <p:spPr>
          <a:xfrm>
            <a:off x="2057400" y="381000"/>
            <a:ext cx="7821846" cy="6852498"/>
          </a:xfrm>
          <a:prstGeom prst="rect">
            <a:avLst/>
          </a:prstGeom>
        </p:spPr>
      </p:pic>
    </p:spTree>
    <p:extLst>
      <p:ext uri="{BB962C8B-B14F-4D97-AF65-F5344CB8AC3E}">
        <p14:creationId xmlns:p14="http://schemas.microsoft.com/office/powerpoint/2010/main" val="32416217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 y="0"/>
            <a:ext cx="9144000" cy="7010400"/>
          </a:xfrm>
          <a:prstGeom prst="rect">
            <a:avLst/>
          </a:prstGeom>
          <a:blipFill>
            <a:blip r:embed="rId2">
              <a:alphaModFix amt="21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hidden="1"/>
          <p:cNvSpPr>
            <a:spLocks noGrp="1"/>
          </p:cNvSpPr>
          <p:nvPr>
            <p:ph type="ctrTitle"/>
          </p:nvPr>
        </p:nvSpPr>
        <p:spPr/>
        <p:txBody>
          <a:bodyPr/>
          <a:lstStyle/>
          <a:p>
            <a:endParaRPr lang="en-US"/>
          </a:p>
        </p:txBody>
      </p:sp>
      <p:sp>
        <p:nvSpPr>
          <p:cNvPr id="8" name="Subtitle 7" hidden="1"/>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28339" y="76200"/>
            <a:ext cx="9144000" cy="6858000"/>
          </a:xfrm>
          <a:prstGeom prst="rect">
            <a:avLst/>
          </a:prstGeom>
          <a:effectLst>
            <a:outerShdw blurRad="139700" dist="508000" dir="5400000" sx="110000" sy="110000" algn="ctr" rotWithShape="0">
              <a:srgbClr val="000000">
                <a:alpha val="29000"/>
              </a:srgbClr>
            </a:outerShdw>
          </a:effectLst>
        </p:spPr>
      </p:pic>
      <p:sp>
        <p:nvSpPr>
          <p:cNvPr id="5" name="TextBox 4"/>
          <p:cNvSpPr txBox="1"/>
          <p:nvPr/>
        </p:nvSpPr>
        <p:spPr>
          <a:xfrm>
            <a:off x="2429843" y="304800"/>
            <a:ext cx="4284314" cy="1015663"/>
          </a:xfrm>
          <a:prstGeom prst="rect">
            <a:avLst/>
          </a:prstGeom>
          <a:noFill/>
        </p:spPr>
        <p:txBody>
          <a:bodyPr wrap="none" rtlCol="0">
            <a:spAutoFit/>
          </a:bodyPr>
          <a:lstStyle/>
          <a:p>
            <a:r>
              <a:rPr lang="en-US" sz="6000" dirty="0" smtClean="0">
                <a:ln w="12700">
                  <a:solidFill>
                    <a:schemeClr val="tx1">
                      <a:lumMod val="95000"/>
                      <a:lumOff val="5000"/>
                    </a:schemeClr>
                  </a:solidFill>
                </a:ln>
                <a:solidFill>
                  <a:srgbClr val="FFFFFF"/>
                </a:solidFill>
                <a:effectLst>
                  <a:outerShdw blurRad="60007" dist="200025" dir="15000000" sy="30000" kx="-1800000" algn="bl" rotWithShape="0">
                    <a:prstClr val="black">
                      <a:alpha val="32000"/>
                    </a:prstClr>
                  </a:outerShdw>
                </a:effectLst>
              </a:rPr>
              <a:t>Touch Down!</a:t>
            </a:r>
            <a:endParaRPr lang="en-US" sz="6000" dirty="0">
              <a:ln w="12700">
                <a:solidFill>
                  <a:schemeClr val="tx1">
                    <a:lumMod val="95000"/>
                    <a:lumOff val="5000"/>
                  </a:schemeClr>
                </a:solidFill>
              </a:ln>
              <a:solidFill>
                <a:srgbClr val="FFFFFF"/>
              </a:solidFill>
              <a:effectLst>
                <a:outerShdw blurRad="60007" dist="200025" dir="15000000" sy="30000" kx="-1800000" algn="bl" rotWithShape="0">
                  <a:prstClr val="black">
                    <a:alpha val="32000"/>
                  </a:prstClr>
                </a:outerShdw>
              </a:effectLst>
            </a:endParaRPr>
          </a:p>
        </p:txBody>
      </p:sp>
      <p:sp>
        <p:nvSpPr>
          <p:cNvPr id="6" name="TextBox 5"/>
          <p:cNvSpPr txBox="1"/>
          <p:nvPr/>
        </p:nvSpPr>
        <p:spPr>
          <a:xfrm>
            <a:off x="1663222" y="5852634"/>
            <a:ext cx="5817555" cy="1015663"/>
          </a:xfrm>
          <a:prstGeom prst="rect">
            <a:avLst/>
          </a:prstGeom>
          <a:noFill/>
        </p:spPr>
        <p:txBody>
          <a:bodyPr wrap="none" rtlCol="0">
            <a:spAutoFit/>
          </a:bodyPr>
          <a:lstStyle/>
          <a:p>
            <a:r>
              <a:rPr lang="en-US" sz="6000" dirty="0" smtClean="0">
                <a:ln w="12700">
                  <a:solidFill>
                    <a:schemeClr val="tx1">
                      <a:lumMod val="95000"/>
                      <a:lumOff val="5000"/>
                    </a:schemeClr>
                  </a:solidFill>
                </a:ln>
                <a:solidFill>
                  <a:srgbClr val="FFFFFF"/>
                </a:solidFill>
                <a:effectLst>
                  <a:outerShdw blurRad="60007" dist="200025" dir="15000000" sy="30000" kx="-1800000" algn="bl" rotWithShape="0">
                    <a:prstClr val="black">
                      <a:alpha val="32000"/>
                    </a:prstClr>
                  </a:outerShdw>
                </a:effectLst>
              </a:rPr>
              <a:t>Injury Breakdown</a:t>
            </a:r>
            <a:endParaRPr lang="en-US" sz="6000" dirty="0">
              <a:ln w="12700">
                <a:solidFill>
                  <a:schemeClr val="tx1">
                    <a:lumMod val="95000"/>
                    <a:lumOff val="5000"/>
                  </a:schemeClr>
                </a:solidFill>
              </a:ln>
              <a:solidFill>
                <a:srgbClr val="FFFFFF"/>
              </a:solidFill>
              <a:effectLst>
                <a:outerShdw blurRad="60007" dist="200025" dir="15000000" sy="30000" kx="-1800000" algn="bl" rotWithShape="0">
                  <a:prstClr val="black">
                    <a:alpha val="32000"/>
                  </a:prstClr>
                </a:outerShdw>
              </a:effectLst>
            </a:endParaRPr>
          </a:p>
        </p:txBody>
      </p:sp>
      <p:sp>
        <p:nvSpPr>
          <p:cNvPr id="3" name="TextBox 2"/>
          <p:cNvSpPr txBox="1"/>
          <p:nvPr/>
        </p:nvSpPr>
        <p:spPr>
          <a:xfrm>
            <a:off x="3571639" y="5193349"/>
            <a:ext cx="2057400" cy="369332"/>
          </a:xfrm>
          <a:prstGeom prst="rect">
            <a:avLst/>
          </a:prstGeom>
          <a:noFill/>
        </p:spPr>
        <p:txBody>
          <a:bodyPr wrap="square" rtlCol="0">
            <a:spAutoFit/>
          </a:bodyPr>
          <a:lstStyle/>
          <a:p>
            <a:r>
              <a:rPr lang="en-US" dirty="0" smtClean="0">
                <a:solidFill>
                  <a:srgbClr val="FFC000"/>
                </a:solidFill>
                <a:latin typeface="Berlin Sans FB Demi" panose="020E0802020502020306" pitchFamily="34" charset="0"/>
              </a:rPr>
              <a:t>Concussions 7.4%</a:t>
            </a:r>
            <a:endParaRPr lang="en-US" dirty="0">
              <a:solidFill>
                <a:srgbClr val="FFC000"/>
              </a:solidFill>
              <a:latin typeface="Berlin Sans FB Demi" panose="020E0802020502020306" pitchFamily="34" charset="0"/>
            </a:endParaRPr>
          </a:p>
        </p:txBody>
      </p:sp>
      <p:sp>
        <p:nvSpPr>
          <p:cNvPr id="9" name="TextBox 8"/>
          <p:cNvSpPr txBox="1"/>
          <p:nvPr/>
        </p:nvSpPr>
        <p:spPr>
          <a:xfrm>
            <a:off x="5629039" y="5522992"/>
            <a:ext cx="2620343" cy="369332"/>
          </a:xfrm>
          <a:prstGeom prst="rect">
            <a:avLst/>
          </a:prstGeom>
          <a:noFill/>
        </p:spPr>
        <p:txBody>
          <a:bodyPr wrap="square" rtlCol="0">
            <a:spAutoFit/>
          </a:bodyPr>
          <a:lstStyle/>
          <a:p>
            <a:r>
              <a:rPr lang="en-US" dirty="0" smtClean="0">
                <a:solidFill>
                  <a:srgbClr val="FFC000"/>
                </a:solidFill>
                <a:latin typeface="Berlin Sans FB Demi" panose="020E0802020502020306" pitchFamily="34" charset="0"/>
              </a:rPr>
              <a:t>Head, Neck, Face 4.3%</a:t>
            </a:r>
            <a:endParaRPr lang="en-US" dirty="0">
              <a:solidFill>
                <a:srgbClr val="FFC000"/>
              </a:solidFill>
              <a:latin typeface="Berlin Sans FB Demi" panose="020E0802020502020306" pitchFamily="34" charset="0"/>
            </a:endParaRPr>
          </a:p>
        </p:txBody>
      </p:sp>
      <p:sp>
        <p:nvSpPr>
          <p:cNvPr id="10" name="TextBox 9"/>
          <p:cNvSpPr txBox="1"/>
          <p:nvPr/>
        </p:nvSpPr>
        <p:spPr>
          <a:xfrm>
            <a:off x="1663222" y="4740134"/>
            <a:ext cx="1994378" cy="369332"/>
          </a:xfrm>
          <a:prstGeom prst="rect">
            <a:avLst/>
          </a:prstGeom>
          <a:noFill/>
        </p:spPr>
        <p:txBody>
          <a:bodyPr wrap="square" rtlCol="0">
            <a:spAutoFit/>
          </a:bodyPr>
          <a:lstStyle/>
          <a:p>
            <a:r>
              <a:rPr lang="en-US" dirty="0" smtClean="0">
                <a:solidFill>
                  <a:srgbClr val="FFC000"/>
                </a:solidFill>
                <a:latin typeface="Berlin Sans FB Demi" panose="020E0802020502020306" pitchFamily="34" charset="0"/>
              </a:rPr>
              <a:t>Torso/ Pelvis 12%</a:t>
            </a:r>
            <a:endParaRPr lang="en-US" dirty="0">
              <a:solidFill>
                <a:srgbClr val="FFC000"/>
              </a:solidFill>
              <a:latin typeface="Berlin Sans FB Demi" panose="020E0802020502020306" pitchFamily="34" charset="0"/>
            </a:endParaRPr>
          </a:p>
        </p:txBody>
      </p:sp>
      <p:sp>
        <p:nvSpPr>
          <p:cNvPr id="11" name="TextBox 10"/>
          <p:cNvSpPr txBox="1"/>
          <p:nvPr/>
        </p:nvSpPr>
        <p:spPr>
          <a:xfrm>
            <a:off x="3657600" y="4430834"/>
            <a:ext cx="1828800" cy="369332"/>
          </a:xfrm>
          <a:prstGeom prst="rect">
            <a:avLst/>
          </a:prstGeom>
          <a:noFill/>
        </p:spPr>
        <p:txBody>
          <a:bodyPr wrap="square" rtlCol="0">
            <a:spAutoFit/>
          </a:bodyPr>
          <a:lstStyle/>
          <a:p>
            <a:r>
              <a:rPr lang="en-US" dirty="0" smtClean="0">
                <a:solidFill>
                  <a:srgbClr val="FFC000"/>
                </a:solidFill>
                <a:latin typeface="Berlin Sans FB Demi" panose="020E0802020502020306" pitchFamily="34" charset="0"/>
              </a:rPr>
              <a:t>Upper Limb 17%</a:t>
            </a:r>
            <a:endParaRPr lang="en-US" dirty="0">
              <a:solidFill>
                <a:srgbClr val="FFC000"/>
              </a:solidFill>
              <a:latin typeface="Berlin Sans FB Demi" panose="020E0802020502020306" pitchFamily="34" charset="0"/>
            </a:endParaRPr>
          </a:p>
        </p:txBody>
      </p:sp>
      <p:sp>
        <p:nvSpPr>
          <p:cNvPr id="12" name="TextBox 11"/>
          <p:cNvSpPr txBox="1"/>
          <p:nvPr/>
        </p:nvSpPr>
        <p:spPr>
          <a:xfrm>
            <a:off x="3962400" y="2538087"/>
            <a:ext cx="2057400" cy="369332"/>
          </a:xfrm>
          <a:prstGeom prst="rect">
            <a:avLst/>
          </a:prstGeom>
          <a:noFill/>
        </p:spPr>
        <p:txBody>
          <a:bodyPr wrap="square" rtlCol="0">
            <a:spAutoFit/>
          </a:bodyPr>
          <a:lstStyle/>
          <a:p>
            <a:r>
              <a:rPr lang="en-US" dirty="0" smtClean="0">
                <a:solidFill>
                  <a:srgbClr val="FFC000"/>
                </a:solidFill>
                <a:latin typeface="Berlin Sans FB Demi" panose="020E0802020502020306" pitchFamily="34" charset="0"/>
              </a:rPr>
              <a:t>Lower Limb 50%</a:t>
            </a:r>
            <a:endParaRPr lang="en-US" dirty="0">
              <a:solidFill>
                <a:srgbClr val="FFC000"/>
              </a:solidFill>
              <a:latin typeface="Berlin Sans FB Demi" panose="020E0802020502020306" pitchFamily="34" charset="0"/>
            </a:endParaRPr>
          </a:p>
        </p:txBody>
      </p:sp>
    </p:spTree>
    <p:extLst>
      <p:ext uri="{BB962C8B-B14F-4D97-AF65-F5344CB8AC3E}">
        <p14:creationId xmlns:p14="http://schemas.microsoft.com/office/powerpoint/2010/main" val="25150615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34000" y="76200"/>
            <a:ext cx="3048264" cy="2286198"/>
          </a:xfrm>
          <a:prstGeom prst="rect">
            <a:avLst/>
          </a:prstGeom>
        </p:spPr>
      </p:pic>
      <p:sp>
        <p:nvSpPr>
          <p:cNvPr id="2" name="TextBox 1"/>
          <p:cNvSpPr txBox="1"/>
          <p:nvPr/>
        </p:nvSpPr>
        <p:spPr>
          <a:xfrm>
            <a:off x="609600" y="2133600"/>
            <a:ext cx="6781800" cy="2554545"/>
          </a:xfrm>
          <a:prstGeom prst="rect">
            <a:avLst/>
          </a:prstGeom>
          <a:noFill/>
        </p:spPr>
        <p:txBody>
          <a:bodyPr wrap="square" rtlCol="0">
            <a:spAutoFit/>
          </a:bodyPr>
          <a:lstStyle/>
          <a:p>
            <a:pPr algn="ctr"/>
            <a:r>
              <a:rPr lang="en-US" sz="3200" dirty="0" smtClean="0">
                <a:solidFill>
                  <a:schemeClr val="accent3">
                    <a:lumMod val="40000"/>
                    <a:lumOff val="60000"/>
                  </a:schemeClr>
                </a:solidFill>
                <a:latin typeface="Berlin Sans FB Demi" panose="020E0802020502020306" pitchFamily="34" charset="0"/>
              </a:rPr>
              <a:t>Ironically non contact incidents of injury are the most common acute injury in football. The playing surface and footwear play a large role in injury prevention.</a:t>
            </a:r>
            <a:endParaRPr lang="en-US" sz="3200" dirty="0">
              <a:solidFill>
                <a:schemeClr val="accent3">
                  <a:lumMod val="40000"/>
                  <a:lumOff val="60000"/>
                </a:schemeClr>
              </a:solidFill>
              <a:latin typeface="Berlin Sans FB Demi" panose="020E0802020502020306" pitchFamily="34" charset="0"/>
            </a:endParaRPr>
          </a:p>
        </p:txBody>
      </p:sp>
    </p:spTree>
    <p:extLst>
      <p:ext uri="{BB962C8B-B14F-4D97-AF65-F5344CB8AC3E}">
        <p14:creationId xmlns:p14="http://schemas.microsoft.com/office/powerpoint/2010/main" val="757928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76200" y="914400"/>
            <a:ext cx="6284913" cy="1362075"/>
          </a:xfrm>
        </p:spPr>
        <p:txBody>
          <a:bodyPr>
            <a:normAutofit/>
          </a:bodyPr>
          <a:lstStyle/>
          <a:p>
            <a:r>
              <a:rPr lang="en-US" sz="4400" dirty="0" smtClean="0">
                <a:solidFill>
                  <a:schemeClr val="bg2">
                    <a:lumMod val="75000"/>
                  </a:schemeClr>
                </a:solidFill>
              </a:rPr>
              <a:t>Concussion</a:t>
            </a:r>
            <a:endParaRPr lang="en-US" sz="4400" dirty="0">
              <a:solidFill>
                <a:schemeClr val="bg2">
                  <a:lumMod val="75000"/>
                </a:schemeClr>
              </a:solidFill>
            </a:endParaRPr>
          </a:p>
        </p:txBody>
      </p:sp>
      <p:pic>
        <p:nvPicPr>
          <p:cNvPr id="3" name="Picture 2"/>
          <p:cNvPicPr>
            <a:picLocks noChangeAspect="1"/>
          </p:cNvPicPr>
          <p:nvPr/>
        </p:nvPicPr>
        <p:blipFill>
          <a:blip r:embed="rId2"/>
          <a:stretch>
            <a:fillRect/>
          </a:stretch>
        </p:blipFill>
        <p:spPr>
          <a:xfrm>
            <a:off x="2057400" y="381000"/>
            <a:ext cx="7821846" cy="6852498"/>
          </a:xfrm>
          <a:prstGeom prst="rect">
            <a:avLst/>
          </a:prstGeom>
        </p:spPr>
      </p:pic>
    </p:spTree>
    <p:extLst>
      <p:ext uri="{BB962C8B-B14F-4D97-AF65-F5344CB8AC3E}">
        <p14:creationId xmlns:p14="http://schemas.microsoft.com/office/powerpoint/2010/main" val="5856991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228600" y="1981200"/>
            <a:ext cx="7086600" cy="2246769"/>
          </a:xfrm>
          <a:prstGeom prst="rect">
            <a:avLst/>
          </a:prstGeom>
          <a:noFill/>
        </p:spPr>
        <p:txBody>
          <a:bodyPr wrap="square" rtlCol="0">
            <a:spAutoFit/>
          </a:bodyPr>
          <a:lstStyle/>
          <a:p>
            <a:pPr algn="ctr"/>
            <a:r>
              <a:rPr lang="en-US" sz="2800" dirty="0" smtClean="0">
                <a:solidFill>
                  <a:schemeClr val="bg1"/>
                </a:solidFill>
                <a:latin typeface="Berlin Sans FB Demi" panose="020E0802020502020306" pitchFamily="34" charset="0"/>
              </a:rPr>
              <a:t>Concussion is a type of brain injury.  Concussions </a:t>
            </a:r>
            <a:r>
              <a:rPr lang="en-US" sz="2800" u="sng" dirty="0" smtClean="0">
                <a:solidFill>
                  <a:schemeClr val="bg1"/>
                </a:solidFill>
                <a:latin typeface="Berlin Sans FB Demi" panose="020E0802020502020306" pitchFamily="34" charset="0"/>
              </a:rPr>
              <a:t>may</a:t>
            </a:r>
            <a:r>
              <a:rPr lang="en-US" sz="2800" dirty="0" smtClean="0">
                <a:solidFill>
                  <a:schemeClr val="bg1"/>
                </a:solidFill>
                <a:latin typeface="Berlin Sans FB Demi" panose="020E0802020502020306" pitchFamily="34" charset="0"/>
              </a:rPr>
              <a:t> or </a:t>
            </a:r>
            <a:r>
              <a:rPr lang="en-US" sz="2800" u="sng" dirty="0" smtClean="0">
                <a:solidFill>
                  <a:schemeClr val="bg1"/>
                </a:solidFill>
                <a:latin typeface="Berlin Sans FB Demi" panose="020E0802020502020306" pitchFamily="34" charset="0"/>
              </a:rPr>
              <a:t>may not </a:t>
            </a:r>
            <a:r>
              <a:rPr lang="en-US" sz="2800" dirty="0" smtClean="0">
                <a:solidFill>
                  <a:schemeClr val="bg1"/>
                </a:solidFill>
                <a:latin typeface="Berlin Sans FB Demi" panose="020E0802020502020306" pitchFamily="34" charset="0"/>
              </a:rPr>
              <a:t>be the result of a direct blow to the head.  A concussion is a change in mental state due a traumatic impact. </a:t>
            </a:r>
            <a:endParaRPr lang="en-US" sz="2800" dirty="0">
              <a:solidFill>
                <a:schemeClr val="bg1"/>
              </a:solidFill>
              <a:latin typeface="Berlin Sans FB Demi" panose="020E0802020502020306" pitchFamily="34" charset="0"/>
            </a:endParaRPr>
          </a:p>
        </p:txBody>
      </p:sp>
      <p:sp>
        <p:nvSpPr>
          <p:cNvPr id="3" name="TextBox 2"/>
          <p:cNvSpPr txBox="1"/>
          <p:nvPr/>
        </p:nvSpPr>
        <p:spPr>
          <a:xfrm>
            <a:off x="685800" y="1066800"/>
            <a:ext cx="3962400" cy="769441"/>
          </a:xfrm>
          <a:prstGeom prst="rect">
            <a:avLst/>
          </a:prstGeom>
          <a:noFill/>
        </p:spPr>
        <p:txBody>
          <a:bodyPr wrap="square" rtlCol="0">
            <a:spAutoFit/>
          </a:bodyPr>
          <a:lstStyle/>
          <a:p>
            <a:r>
              <a:rPr lang="en-US" sz="4400" dirty="0" smtClean="0">
                <a:solidFill>
                  <a:schemeClr val="accent3">
                    <a:lumMod val="40000"/>
                    <a:lumOff val="60000"/>
                  </a:schemeClr>
                </a:solidFill>
                <a:latin typeface="Berlin Sans FB Demi" panose="020E0802020502020306" pitchFamily="34" charset="0"/>
              </a:rPr>
              <a:t>Concussion</a:t>
            </a:r>
            <a:endParaRPr lang="en-US" sz="4400" dirty="0">
              <a:solidFill>
                <a:schemeClr val="accent3">
                  <a:lumMod val="40000"/>
                  <a:lumOff val="60000"/>
                </a:schemeClr>
              </a:solidFill>
              <a:latin typeface="Berlin Sans FB Demi" panose="020E0802020502020306" pitchFamily="34" charset="0"/>
            </a:endParaRPr>
          </a:p>
        </p:txBody>
      </p:sp>
    </p:spTree>
    <p:extLst>
      <p:ext uri="{BB962C8B-B14F-4D97-AF65-F5344CB8AC3E}">
        <p14:creationId xmlns:p14="http://schemas.microsoft.com/office/powerpoint/2010/main" val="39832861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73799" y="2662237"/>
            <a:ext cx="7470201" cy="4195763"/>
          </a:xfrm>
          <a:prstGeom prst="rect">
            <a:avLst/>
          </a:prstGeom>
        </p:spPr>
      </p:pic>
    </p:spTree>
    <p:extLst>
      <p:ext uri="{BB962C8B-B14F-4D97-AF65-F5344CB8AC3E}">
        <p14:creationId xmlns:p14="http://schemas.microsoft.com/office/powerpoint/2010/main" val="13758417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152400" y="2362200"/>
            <a:ext cx="7391400" cy="2554545"/>
          </a:xfrm>
          <a:prstGeom prst="rect">
            <a:avLst/>
          </a:prstGeom>
          <a:noFill/>
        </p:spPr>
        <p:txBody>
          <a:bodyPr wrap="square" rtlCol="0">
            <a:spAutoFit/>
          </a:bodyPr>
          <a:lstStyle/>
          <a:p>
            <a:pPr algn="ctr"/>
            <a:r>
              <a:rPr lang="en-US" sz="3200" dirty="0" smtClean="0">
                <a:solidFill>
                  <a:schemeClr val="accent3">
                    <a:lumMod val="40000"/>
                    <a:lumOff val="60000"/>
                  </a:schemeClr>
                </a:solidFill>
                <a:latin typeface="Berlin Sans FB Demi" panose="020E0802020502020306" pitchFamily="34" charset="0"/>
              </a:rPr>
              <a:t>Concussion and injury to the brain has become more publicized over the last few years but actually accounts for a small percentage of injuries in football.  &lt;8% of injuries are concussions.  </a:t>
            </a:r>
            <a:endParaRPr lang="en-US" sz="3200" dirty="0">
              <a:solidFill>
                <a:schemeClr val="accent3">
                  <a:lumMod val="40000"/>
                  <a:lumOff val="60000"/>
                </a:schemeClr>
              </a:solidFill>
              <a:latin typeface="Berlin Sans FB Demi" panose="020E0802020502020306" pitchFamily="34" charset="0"/>
            </a:endParaRPr>
          </a:p>
        </p:txBody>
      </p:sp>
    </p:spTree>
    <p:extLst>
      <p:ext uri="{BB962C8B-B14F-4D97-AF65-F5344CB8AC3E}">
        <p14:creationId xmlns:p14="http://schemas.microsoft.com/office/powerpoint/2010/main" val="2584502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457200" y="2438400"/>
            <a:ext cx="7620000" cy="1815882"/>
          </a:xfrm>
          <a:prstGeom prst="rect">
            <a:avLst/>
          </a:prstGeom>
          <a:noFill/>
        </p:spPr>
        <p:txBody>
          <a:bodyPr wrap="square" rtlCol="0">
            <a:spAutoFit/>
          </a:bodyPr>
          <a:lstStyle/>
          <a:p>
            <a:pPr algn="ctr"/>
            <a:r>
              <a:rPr lang="en-US" sz="2800" dirty="0" smtClean="0">
                <a:solidFill>
                  <a:schemeClr val="bg1"/>
                </a:solidFill>
                <a:latin typeface="Berlin Sans FB Demi" panose="020E0802020502020306" pitchFamily="34" charset="0"/>
              </a:rPr>
              <a:t>Improved tackling techniques, deemphasizing leading with the head, and early recognition of head injury symptoms have led to improved outcomes of student athletes.</a:t>
            </a:r>
            <a:endParaRPr lang="en-US" sz="28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20651355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483973"/>
            <a:ext cx="9342695" cy="6172200"/>
          </a:xfrm>
          <a:prstGeom prst="rect">
            <a:avLst/>
          </a:prstGeom>
        </p:spPr>
      </p:pic>
    </p:spTree>
    <p:extLst>
      <p:ext uri="{BB962C8B-B14F-4D97-AF65-F5344CB8AC3E}">
        <p14:creationId xmlns:p14="http://schemas.microsoft.com/office/powerpoint/2010/main" val="8316694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228600" y="2286000"/>
            <a:ext cx="7543800" cy="2308324"/>
          </a:xfrm>
          <a:prstGeom prst="rect">
            <a:avLst/>
          </a:prstGeom>
          <a:noFill/>
        </p:spPr>
        <p:txBody>
          <a:bodyPr wrap="square" rtlCol="0">
            <a:spAutoFit/>
          </a:bodyPr>
          <a:lstStyle/>
          <a:p>
            <a:pPr algn="ctr"/>
            <a:r>
              <a:rPr lang="en-US" sz="2400" dirty="0" smtClean="0">
                <a:solidFill>
                  <a:schemeClr val="bg1"/>
                </a:solidFill>
                <a:latin typeface="Berlin Sans FB Demi" panose="020E0802020502020306" pitchFamily="34" charset="0"/>
              </a:rPr>
              <a:t>NCAA statistics for 2004-2009 show that football players are 7 times more likely to get injured during a game than in practice.</a:t>
            </a:r>
          </a:p>
          <a:p>
            <a:pPr algn="ctr"/>
            <a:endParaRPr lang="en-US" sz="2400" dirty="0" smtClean="0">
              <a:solidFill>
                <a:schemeClr val="bg1"/>
              </a:solidFill>
              <a:latin typeface="Berlin Sans FB Demi" panose="020E0802020502020306" pitchFamily="34" charset="0"/>
            </a:endParaRPr>
          </a:p>
          <a:p>
            <a:pPr algn="ctr"/>
            <a:r>
              <a:rPr lang="en-US" sz="2400" dirty="0" smtClean="0">
                <a:solidFill>
                  <a:schemeClr val="bg1"/>
                </a:solidFill>
                <a:latin typeface="Berlin Sans FB Demi" panose="020E0802020502020306" pitchFamily="34" charset="0"/>
              </a:rPr>
              <a:t>Ligament sprains are the most common injury &gt;30%.</a:t>
            </a:r>
          </a:p>
          <a:p>
            <a:pPr algn="ctr"/>
            <a:r>
              <a:rPr lang="en-US" sz="2400" dirty="0" smtClean="0">
                <a:solidFill>
                  <a:schemeClr val="bg1"/>
                </a:solidFill>
                <a:latin typeface="Berlin Sans FB Demi" panose="020E0802020502020306" pitchFamily="34" charset="0"/>
              </a:rPr>
              <a:t>Concussions make up 7 ½% of all injuries.</a:t>
            </a:r>
            <a:endParaRPr lang="en-US" sz="24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39820531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381000" y="2286000"/>
            <a:ext cx="7620000" cy="3600986"/>
          </a:xfrm>
          <a:prstGeom prst="rect">
            <a:avLst/>
          </a:prstGeom>
          <a:noFill/>
        </p:spPr>
        <p:txBody>
          <a:bodyPr wrap="square" rtlCol="0">
            <a:spAutoFit/>
          </a:bodyPr>
          <a:lstStyle/>
          <a:p>
            <a:r>
              <a:rPr lang="en-US" sz="3200" dirty="0" smtClean="0">
                <a:solidFill>
                  <a:schemeClr val="accent3">
                    <a:lumMod val="40000"/>
                    <a:lumOff val="60000"/>
                  </a:schemeClr>
                </a:solidFill>
                <a:latin typeface="Berlin Sans FB Demi" panose="020E0802020502020306" pitchFamily="34" charset="0"/>
              </a:rPr>
              <a:t>Signs and Symptoms of Head Injuries</a:t>
            </a:r>
          </a:p>
          <a:p>
            <a:endParaRPr lang="en-US" sz="2800" dirty="0" smtClean="0">
              <a:solidFill>
                <a:schemeClr val="bg1"/>
              </a:solidFill>
              <a:latin typeface="Berlin Sans FB Demi" panose="020E0802020502020306" pitchFamily="34" charset="0"/>
            </a:endParaRPr>
          </a:p>
          <a:p>
            <a:r>
              <a:rPr lang="en-US" sz="2800" dirty="0" smtClean="0">
                <a:solidFill>
                  <a:schemeClr val="bg1"/>
                </a:solidFill>
                <a:latin typeface="Berlin Sans FB Demi" panose="020E0802020502020306" pitchFamily="34" charset="0"/>
              </a:rPr>
              <a:t>Headache			Unilateral Weakness</a:t>
            </a:r>
          </a:p>
          <a:p>
            <a:r>
              <a:rPr lang="en-US" sz="2800" dirty="0" smtClean="0">
                <a:solidFill>
                  <a:schemeClr val="bg1"/>
                </a:solidFill>
                <a:latin typeface="Berlin Sans FB Demi" panose="020E0802020502020306" pitchFamily="34" charset="0"/>
              </a:rPr>
              <a:t>Dizziness			Blurred Vision</a:t>
            </a:r>
          </a:p>
          <a:p>
            <a:r>
              <a:rPr lang="en-US" sz="2800" dirty="0" smtClean="0">
                <a:solidFill>
                  <a:schemeClr val="bg1"/>
                </a:solidFill>
                <a:latin typeface="Berlin Sans FB Demi" panose="020E0802020502020306" pitchFamily="34" charset="0"/>
              </a:rPr>
              <a:t>Nausea			ALOC</a:t>
            </a:r>
          </a:p>
          <a:p>
            <a:r>
              <a:rPr lang="en-US" sz="2800" dirty="0" smtClean="0">
                <a:solidFill>
                  <a:schemeClr val="bg1"/>
                </a:solidFill>
                <a:latin typeface="Berlin Sans FB Demi" panose="020E0802020502020306" pitchFamily="34" charset="0"/>
              </a:rPr>
              <a:t>Lack of Coordination	AMS</a:t>
            </a:r>
          </a:p>
          <a:p>
            <a:r>
              <a:rPr lang="en-US" sz="2800" dirty="0" smtClean="0">
                <a:solidFill>
                  <a:schemeClr val="bg1"/>
                </a:solidFill>
                <a:latin typeface="Berlin Sans FB Demi" panose="020E0802020502020306" pitchFamily="34" charset="0"/>
              </a:rPr>
              <a:t>Anger/ Combativeness	Confusion</a:t>
            </a:r>
          </a:p>
          <a:p>
            <a:r>
              <a:rPr lang="en-US" sz="2800" dirty="0" smtClean="0">
                <a:solidFill>
                  <a:schemeClr val="bg1"/>
                </a:solidFill>
                <a:latin typeface="Berlin Sans FB Demi" panose="020E0802020502020306" pitchFamily="34" charset="0"/>
              </a:rPr>
              <a:t>Inability to Concentrate</a:t>
            </a:r>
            <a:r>
              <a:rPr lang="en-US" sz="2400" dirty="0" smtClean="0">
                <a:solidFill>
                  <a:schemeClr val="bg1"/>
                </a:solidFill>
                <a:latin typeface="Berlin Sans FB Demi" panose="020E0802020502020306" pitchFamily="34" charset="0"/>
              </a:rPr>
              <a:t>		</a:t>
            </a:r>
            <a:endParaRPr lang="en-US" sz="24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23794006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304800" y="2209800"/>
            <a:ext cx="7543800" cy="3108543"/>
          </a:xfrm>
          <a:prstGeom prst="rect">
            <a:avLst/>
          </a:prstGeom>
          <a:noFill/>
        </p:spPr>
        <p:txBody>
          <a:bodyPr wrap="square" rtlCol="0">
            <a:spAutoFit/>
          </a:bodyPr>
          <a:lstStyle/>
          <a:p>
            <a:pPr algn="ctr"/>
            <a:r>
              <a:rPr lang="en-US" sz="2800" dirty="0" smtClean="0">
                <a:solidFill>
                  <a:schemeClr val="bg1"/>
                </a:solidFill>
                <a:latin typeface="Berlin Sans FB Demi" panose="020E0802020502020306" pitchFamily="34" charset="0"/>
              </a:rPr>
              <a:t>Concussions can occur with direct blow to the head or indirect where the head is thrust in opposite directions.</a:t>
            </a:r>
          </a:p>
          <a:p>
            <a:pPr algn="ctr"/>
            <a:r>
              <a:rPr lang="en-US" sz="2800" dirty="0" smtClean="0">
                <a:solidFill>
                  <a:schemeClr val="bg1"/>
                </a:solidFill>
                <a:latin typeface="Berlin Sans FB Demi" panose="020E0802020502020306" pitchFamily="34" charset="0"/>
              </a:rPr>
              <a:t>Concussions may or may not have obvious signs or symptoms initially.</a:t>
            </a:r>
          </a:p>
          <a:p>
            <a:pPr algn="ctr"/>
            <a:r>
              <a:rPr lang="en-US" sz="2800" dirty="0" smtClean="0">
                <a:solidFill>
                  <a:schemeClr val="bg1"/>
                </a:solidFill>
                <a:latin typeface="Berlin Sans FB Demi" panose="020E0802020502020306" pitchFamily="34" charset="0"/>
              </a:rPr>
              <a:t>Early recognition of the S/S is crucial in preventing further injury and death.</a:t>
            </a:r>
            <a:endParaRPr lang="en-US" sz="28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23892806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24362" y="1405816"/>
            <a:ext cx="4410075" cy="5223584"/>
          </a:xfrm>
          <a:prstGeom prst="rect">
            <a:avLst/>
          </a:prstGeom>
        </p:spPr>
      </p:pic>
    </p:spTree>
    <p:extLst>
      <p:ext uri="{BB962C8B-B14F-4D97-AF65-F5344CB8AC3E}">
        <p14:creationId xmlns:p14="http://schemas.microsoft.com/office/powerpoint/2010/main" val="17369061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152400" y="1603259"/>
            <a:ext cx="6858000" cy="5262979"/>
          </a:xfrm>
          <a:prstGeom prst="rect">
            <a:avLst/>
          </a:prstGeom>
          <a:noFill/>
        </p:spPr>
        <p:txBody>
          <a:bodyPr wrap="square" rtlCol="0">
            <a:spAutoFit/>
          </a:bodyPr>
          <a:lstStyle/>
          <a:p>
            <a:pPr algn="ctr"/>
            <a:r>
              <a:rPr lang="en-US" sz="2800" dirty="0" smtClean="0">
                <a:solidFill>
                  <a:schemeClr val="bg1"/>
                </a:solidFill>
                <a:latin typeface="Berlin Sans FB Demi" panose="020E0802020502020306" pitchFamily="34" charset="0"/>
              </a:rPr>
              <a:t>Concussion protocols require time to recover before reentry into practice or game play.  </a:t>
            </a:r>
          </a:p>
          <a:p>
            <a:pPr algn="ctr"/>
            <a:r>
              <a:rPr lang="en-US" sz="2800" dirty="0" smtClean="0">
                <a:solidFill>
                  <a:schemeClr val="bg1"/>
                </a:solidFill>
                <a:latin typeface="Berlin Sans FB Demi" panose="020E0802020502020306" pitchFamily="34" charset="0"/>
              </a:rPr>
              <a:t>A common incident is </a:t>
            </a:r>
            <a:r>
              <a:rPr lang="en-US" sz="2800" dirty="0" smtClean="0">
                <a:solidFill>
                  <a:schemeClr val="accent3">
                    <a:lumMod val="40000"/>
                    <a:lumOff val="60000"/>
                  </a:schemeClr>
                </a:solidFill>
                <a:latin typeface="Berlin Sans FB Demi" panose="020E0802020502020306" pitchFamily="34" charset="0"/>
              </a:rPr>
              <a:t>SIS or Second Impact Syndrome</a:t>
            </a:r>
            <a:r>
              <a:rPr lang="en-US" sz="2800" dirty="0" smtClean="0">
                <a:solidFill>
                  <a:schemeClr val="bg1"/>
                </a:solidFill>
                <a:latin typeface="Berlin Sans FB Demi" panose="020E0802020502020306" pitchFamily="34" charset="0"/>
              </a:rPr>
              <a:t>.  This is a repeated injury to brain tissue before the initial injury has healed.  Players and coaches who do not recognize or fail to alert medical staff of potential brain injury expose the player to repeated injury which often can be fatal.</a:t>
            </a:r>
          </a:p>
          <a:p>
            <a:pPr algn="ctr"/>
            <a:r>
              <a:rPr lang="en-US" sz="2800" dirty="0" smtClean="0">
                <a:solidFill>
                  <a:schemeClr val="bg1"/>
                </a:solidFill>
                <a:latin typeface="Berlin Sans FB Demi" panose="020E0802020502020306" pitchFamily="34" charset="0"/>
              </a:rPr>
              <a:t>95% of SIS occurs in players &lt;18yo.</a:t>
            </a:r>
            <a:endParaRPr lang="en-US" sz="28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4037667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76200" y="914400"/>
            <a:ext cx="6284913" cy="1362075"/>
          </a:xfrm>
        </p:spPr>
        <p:txBody>
          <a:bodyPr>
            <a:normAutofit/>
          </a:bodyPr>
          <a:lstStyle/>
          <a:p>
            <a:r>
              <a:rPr lang="en-US" sz="4400" dirty="0" smtClean="0">
                <a:solidFill>
                  <a:schemeClr val="bg2">
                    <a:lumMod val="75000"/>
                  </a:schemeClr>
                </a:solidFill>
              </a:rPr>
              <a:t>Joint Injuries</a:t>
            </a:r>
            <a:endParaRPr lang="en-US" sz="4400" dirty="0">
              <a:solidFill>
                <a:schemeClr val="bg2">
                  <a:lumMod val="75000"/>
                </a:schemeClr>
              </a:solidFill>
            </a:endParaRPr>
          </a:p>
        </p:txBody>
      </p:sp>
      <p:pic>
        <p:nvPicPr>
          <p:cNvPr id="3" name="Picture 2"/>
          <p:cNvPicPr>
            <a:picLocks noChangeAspect="1"/>
          </p:cNvPicPr>
          <p:nvPr/>
        </p:nvPicPr>
        <p:blipFill>
          <a:blip r:embed="rId2"/>
          <a:stretch>
            <a:fillRect/>
          </a:stretch>
        </p:blipFill>
        <p:spPr>
          <a:xfrm>
            <a:off x="2057400" y="381000"/>
            <a:ext cx="7821846" cy="6852498"/>
          </a:xfrm>
          <a:prstGeom prst="rect">
            <a:avLst/>
          </a:prstGeom>
        </p:spPr>
      </p:pic>
    </p:spTree>
    <p:extLst>
      <p:ext uri="{BB962C8B-B14F-4D97-AF65-F5344CB8AC3E}">
        <p14:creationId xmlns:p14="http://schemas.microsoft.com/office/powerpoint/2010/main" val="20901563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381000" y="2057400"/>
            <a:ext cx="7010400" cy="2246769"/>
          </a:xfrm>
          <a:prstGeom prst="rect">
            <a:avLst/>
          </a:prstGeom>
          <a:noFill/>
        </p:spPr>
        <p:txBody>
          <a:bodyPr wrap="square" rtlCol="0">
            <a:spAutoFit/>
          </a:bodyPr>
          <a:lstStyle/>
          <a:p>
            <a:pPr algn="ctr"/>
            <a:r>
              <a:rPr lang="en-US" sz="2800" dirty="0" smtClean="0">
                <a:solidFill>
                  <a:schemeClr val="bg1"/>
                </a:solidFill>
                <a:latin typeface="Berlin Sans FB Demi" panose="020E0802020502020306" pitchFamily="34" charset="0"/>
              </a:rPr>
              <a:t>Joint injuries are the most common of all sports injuries.  Knee, ankle, and shoulder injuries top the list.  Sprains and strains are most common joint injuries and are typically treated with RICE...</a:t>
            </a:r>
          </a:p>
        </p:txBody>
      </p:sp>
    </p:spTree>
    <p:extLst>
      <p:ext uri="{BB962C8B-B14F-4D97-AF65-F5344CB8AC3E}">
        <p14:creationId xmlns:p14="http://schemas.microsoft.com/office/powerpoint/2010/main" val="3635583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1143000"/>
            <a:ext cx="4572000" cy="3785652"/>
          </a:xfrm>
          <a:prstGeom prst="rect">
            <a:avLst/>
          </a:prstGeom>
        </p:spPr>
        <p:txBody>
          <a:bodyPr>
            <a:spAutoFit/>
          </a:bodyPr>
          <a:lstStyle/>
          <a:p>
            <a:pPr algn="ctr"/>
            <a:r>
              <a:rPr lang="en-US" sz="6000" dirty="0">
                <a:solidFill>
                  <a:schemeClr val="bg1"/>
                </a:solidFill>
                <a:latin typeface="Berlin Sans FB Demi" panose="020E0802020502020306" pitchFamily="34" charset="0"/>
              </a:rPr>
              <a:t>Rest</a:t>
            </a:r>
          </a:p>
          <a:p>
            <a:pPr algn="ctr"/>
            <a:r>
              <a:rPr lang="en-US" sz="6000" dirty="0">
                <a:solidFill>
                  <a:schemeClr val="bg1"/>
                </a:solidFill>
                <a:latin typeface="Berlin Sans FB Demi" panose="020E0802020502020306" pitchFamily="34" charset="0"/>
              </a:rPr>
              <a:t>Ice</a:t>
            </a:r>
          </a:p>
          <a:p>
            <a:pPr algn="ctr"/>
            <a:r>
              <a:rPr lang="en-US" sz="6000" dirty="0">
                <a:solidFill>
                  <a:schemeClr val="bg1"/>
                </a:solidFill>
                <a:latin typeface="Berlin Sans FB Demi" panose="020E0802020502020306" pitchFamily="34" charset="0"/>
              </a:rPr>
              <a:t>Compression</a:t>
            </a:r>
          </a:p>
          <a:p>
            <a:pPr algn="ctr"/>
            <a:r>
              <a:rPr lang="en-US" sz="6000" dirty="0">
                <a:solidFill>
                  <a:schemeClr val="bg1"/>
                </a:solidFill>
                <a:latin typeface="Berlin Sans FB Demi" panose="020E0802020502020306" pitchFamily="34" charset="0"/>
              </a:rPr>
              <a:t>Elevation</a:t>
            </a:r>
          </a:p>
        </p:txBody>
      </p:sp>
    </p:spTree>
    <p:extLst>
      <p:ext uri="{BB962C8B-B14F-4D97-AF65-F5344CB8AC3E}">
        <p14:creationId xmlns:p14="http://schemas.microsoft.com/office/powerpoint/2010/main" val="18041207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381000" y="2438400"/>
            <a:ext cx="7010400" cy="3108543"/>
          </a:xfrm>
          <a:prstGeom prst="rect">
            <a:avLst/>
          </a:prstGeom>
          <a:noFill/>
        </p:spPr>
        <p:txBody>
          <a:bodyPr wrap="square" rtlCol="0">
            <a:spAutoFit/>
          </a:bodyPr>
          <a:lstStyle/>
          <a:p>
            <a:pPr algn="ctr"/>
            <a:r>
              <a:rPr lang="en-US" sz="2800" dirty="0" smtClean="0">
                <a:solidFill>
                  <a:schemeClr val="bg1"/>
                </a:solidFill>
                <a:latin typeface="Berlin Sans FB Demi" panose="020E0802020502020306" pitchFamily="34" charset="0"/>
              </a:rPr>
              <a:t>The knee joint is the most exposed joint to injury during contact. </a:t>
            </a:r>
          </a:p>
          <a:p>
            <a:pPr algn="ctr"/>
            <a:r>
              <a:rPr lang="en-US" sz="2800" dirty="0" smtClean="0">
                <a:solidFill>
                  <a:schemeClr val="bg1"/>
                </a:solidFill>
                <a:latin typeface="Berlin Sans FB Demi" panose="020E0802020502020306" pitchFamily="34" charset="0"/>
              </a:rPr>
              <a:t> 3 bones come together to form the knee joint (Femur, Tibia, &amp; Patella).</a:t>
            </a:r>
          </a:p>
          <a:p>
            <a:pPr algn="ctr"/>
            <a:r>
              <a:rPr lang="en-US" sz="2800" dirty="0" smtClean="0">
                <a:solidFill>
                  <a:schemeClr val="bg1"/>
                </a:solidFill>
                <a:latin typeface="Berlin Sans FB Demi" panose="020E0802020502020306" pitchFamily="34" charset="0"/>
              </a:rPr>
              <a:t>4 ligaments hold the knee joint steady.  </a:t>
            </a:r>
          </a:p>
          <a:p>
            <a:pPr algn="ctr"/>
            <a:r>
              <a:rPr lang="en-US" sz="2800" dirty="0" smtClean="0">
                <a:solidFill>
                  <a:schemeClr val="bg1"/>
                </a:solidFill>
                <a:latin typeface="Berlin Sans FB Demi" panose="020E0802020502020306" pitchFamily="34" charset="0"/>
              </a:rPr>
              <a:t>Tendons hold the many strong muscles to the joint.</a:t>
            </a:r>
            <a:endParaRPr lang="en-US" sz="28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18177448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762000"/>
            <a:ext cx="6115050" cy="5870448"/>
          </a:xfrm>
          <a:prstGeom prst="rect">
            <a:avLst/>
          </a:prstGeom>
        </p:spPr>
      </p:pic>
    </p:spTree>
    <p:extLst>
      <p:ext uri="{BB962C8B-B14F-4D97-AF65-F5344CB8AC3E}">
        <p14:creationId xmlns:p14="http://schemas.microsoft.com/office/powerpoint/2010/main" val="31886676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381000" y="3657600"/>
            <a:ext cx="6934200" cy="2246769"/>
          </a:xfrm>
          <a:prstGeom prst="rect">
            <a:avLst/>
          </a:prstGeom>
          <a:noFill/>
        </p:spPr>
        <p:txBody>
          <a:bodyPr wrap="square" rtlCol="0">
            <a:spAutoFit/>
          </a:bodyPr>
          <a:lstStyle/>
          <a:p>
            <a:pPr algn="ctr"/>
            <a:r>
              <a:rPr lang="en-US" sz="2800" dirty="0" smtClean="0">
                <a:solidFill>
                  <a:schemeClr val="accent3">
                    <a:lumMod val="40000"/>
                    <a:lumOff val="60000"/>
                  </a:schemeClr>
                </a:solidFill>
                <a:latin typeface="Berlin Sans FB Demi" panose="020E0802020502020306" pitchFamily="34" charset="0"/>
              </a:rPr>
              <a:t>Sudden stops and directional cuts place the knee joint at risk for ligament and tendon damage. Side impact and frontal impact are the most damaging forces to the knee joint.</a:t>
            </a:r>
            <a:endParaRPr lang="en-US" sz="2800" dirty="0">
              <a:solidFill>
                <a:schemeClr val="accent3">
                  <a:lumMod val="40000"/>
                  <a:lumOff val="60000"/>
                </a:schemeClr>
              </a:solidFill>
              <a:latin typeface="Berlin Sans FB Demi" panose="020E0802020502020306" pitchFamily="34" charset="0"/>
            </a:endParaRPr>
          </a:p>
        </p:txBody>
      </p:sp>
      <p:pic>
        <p:nvPicPr>
          <p:cNvPr id="6146" name="Picture 2" descr="Image result for football knee injury 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 y="35010"/>
            <a:ext cx="5615141" cy="2936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3337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football tackling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85800"/>
            <a:ext cx="6019800" cy="6019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8708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football knee injury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828800"/>
            <a:ext cx="6178378" cy="3657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1245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457200" y="2286000"/>
            <a:ext cx="7010400" cy="2677656"/>
          </a:xfrm>
          <a:prstGeom prst="rect">
            <a:avLst/>
          </a:prstGeom>
          <a:noFill/>
        </p:spPr>
        <p:txBody>
          <a:bodyPr wrap="square" rtlCol="0">
            <a:spAutoFit/>
          </a:bodyPr>
          <a:lstStyle/>
          <a:p>
            <a:pPr algn="ctr"/>
            <a:r>
              <a:rPr lang="en-US" sz="2800" dirty="0" smtClean="0">
                <a:solidFill>
                  <a:schemeClr val="bg1"/>
                </a:solidFill>
                <a:latin typeface="Berlin Sans FB Demi" panose="020E0802020502020306" pitchFamily="34" charset="0"/>
              </a:rPr>
              <a:t>The ankle joint, as with the knee, is placed under tremendous stresses when movement stops and the athlete quickly moves in another direction.  The playing surface, conditions, and footwear play a pivotal role in ankle injuries. </a:t>
            </a:r>
            <a:endParaRPr lang="en-US" sz="28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4618744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90600" y="838200"/>
            <a:ext cx="7180000" cy="5638531"/>
          </a:xfrm>
          <a:prstGeom prst="rect">
            <a:avLst/>
          </a:prstGeom>
        </p:spPr>
      </p:pic>
    </p:spTree>
    <p:extLst>
      <p:ext uri="{BB962C8B-B14F-4D97-AF65-F5344CB8AC3E}">
        <p14:creationId xmlns:p14="http://schemas.microsoft.com/office/powerpoint/2010/main" val="21302174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762000" y="2667000"/>
            <a:ext cx="6248400" cy="2677656"/>
          </a:xfrm>
          <a:prstGeom prst="rect">
            <a:avLst/>
          </a:prstGeom>
          <a:noFill/>
        </p:spPr>
        <p:txBody>
          <a:bodyPr wrap="square" rtlCol="0">
            <a:spAutoFit/>
          </a:bodyPr>
          <a:lstStyle/>
          <a:p>
            <a:pPr algn="ctr"/>
            <a:r>
              <a:rPr lang="en-US" sz="2800" dirty="0" smtClean="0">
                <a:solidFill>
                  <a:schemeClr val="bg1"/>
                </a:solidFill>
                <a:latin typeface="Berlin Sans FB Demi" panose="020E0802020502020306" pitchFamily="34" charset="0"/>
              </a:rPr>
              <a:t>Multiple small bones with interwoven ligaments allows for incredible movement of the ankle joint under tremendous stresses.  This also gives way to multiple areas of injury to the joint.</a:t>
            </a:r>
            <a:endParaRPr lang="en-US" sz="28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29715039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3180" y="2343150"/>
            <a:ext cx="7143750" cy="4514850"/>
          </a:xfrm>
          <a:prstGeom prst="rect">
            <a:avLst/>
          </a:prstGeom>
        </p:spPr>
      </p:pic>
    </p:spTree>
    <p:extLst>
      <p:ext uri="{BB962C8B-B14F-4D97-AF65-F5344CB8AC3E}">
        <p14:creationId xmlns:p14="http://schemas.microsoft.com/office/powerpoint/2010/main" val="18150948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609600" y="2362200"/>
            <a:ext cx="6553200" cy="2677656"/>
          </a:xfrm>
          <a:prstGeom prst="rect">
            <a:avLst/>
          </a:prstGeom>
          <a:noFill/>
        </p:spPr>
        <p:txBody>
          <a:bodyPr wrap="square" rtlCol="0">
            <a:spAutoFit/>
          </a:bodyPr>
          <a:lstStyle/>
          <a:p>
            <a:pPr algn="ctr"/>
            <a:r>
              <a:rPr lang="en-US" sz="2800" dirty="0" smtClean="0">
                <a:solidFill>
                  <a:schemeClr val="bg1"/>
                </a:solidFill>
                <a:latin typeface="Berlin Sans FB Demi" panose="020E0802020502020306" pitchFamily="34" charset="0"/>
              </a:rPr>
              <a:t>The shoulder joint houses the strongest and weakest bones in one package.  The Scapula and </a:t>
            </a:r>
            <a:r>
              <a:rPr lang="en-US" sz="2800" dirty="0" err="1" smtClean="0">
                <a:solidFill>
                  <a:schemeClr val="bg1"/>
                </a:solidFill>
                <a:latin typeface="Berlin Sans FB Demi" panose="020E0802020502020306" pitchFamily="34" charset="0"/>
              </a:rPr>
              <a:t>Humerus</a:t>
            </a:r>
            <a:r>
              <a:rPr lang="en-US" sz="2800" dirty="0" smtClean="0">
                <a:solidFill>
                  <a:schemeClr val="bg1"/>
                </a:solidFill>
                <a:latin typeface="Berlin Sans FB Demi" panose="020E0802020502020306" pitchFamily="34" charset="0"/>
              </a:rPr>
              <a:t> attach at the Clavicle with multiple ligaments.  Landing directly on the shoulder puts tremendous stresses on the joint. </a:t>
            </a:r>
            <a:endParaRPr lang="en-US" sz="28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14466317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8194" name="Picture 2" descr="Image result for ben roethlisberger shoulder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81200"/>
            <a:ext cx="6008602" cy="335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3016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838200"/>
            <a:ext cx="7162800" cy="5646301"/>
          </a:xfrm>
          <a:prstGeom prst="rect">
            <a:avLst/>
          </a:prstGeom>
        </p:spPr>
      </p:pic>
    </p:spTree>
    <p:extLst>
      <p:ext uri="{BB962C8B-B14F-4D97-AF65-F5344CB8AC3E}">
        <p14:creationId xmlns:p14="http://schemas.microsoft.com/office/powerpoint/2010/main" val="33242073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381000" y="2286000"/>
            <a:ext cx="7162800" cy="2677656"/>
          </a:xfrm>
          <a:prstGeom prst="rect">
            <a:avLst/>
          </a:prstGeom>
          <a:noFill/>
        </p:spPr>
        <p:txBody>
          <a:bodyPr wrap="square" rtlCol="0">
            <a:spAutoFit/>
          </a:bodyPr>
          <a:lstStyle/>
          <a:p>
            <a:pPr algn="ctr"/>
            <a:r>
              <a:rPr lang="en-US" sz="2800" dirty="0" smtClean="0">
                <a:solidFill>
                  <a:schemeClr val="bg1"/>
                </a:solidFill>
                <a:latin typeface="Berlin Sans FB Demi" panose="020E0802020502020306" pitchFamily="34" charset="0"/>
              </a:rPr>
              <a:t>The Clavicle being one of our weakest bones is easily fractured when forces of impact bring the athlete down directly on the shoulder joint.  Other injuries are dislocation to the joint and tears to the ligaments or tendons. </a:t>
            </a:r>
            <a:endParaRPr lang="en-US" sz="28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10354221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bo jackson hip injury 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76400"/>
            <a:ext cx="7586133" cy="426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1175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2133600"/>
            <a:ext cx="8077200" cy="1384995"/>
          </a:xfrm>
          <a:prstGeom prst="rect">
            <a:avLst/>
          </a:prstGeom>
          <a:noFill/>
        </p:spPr>
        <p:txBody>
          <a:bodyPr wrap="square" rtlCol="0">
            <a:spAutoFit/>
          </a:bodyPr>
          <a:lstStyle/>
          <a:p>
            <a:pPr algn="ctr"/>
            <a:r>
              <a:rPr lang="en-US" sz="2800" dirty="0" smtClean="0">
                <a:solidFill>
                  <a:schemeClr val="bg1"/>
                </a:solidFill>
                <a:latin typeface="Berlin Sans FB Demi" panose="020E0802020502020306" pitchFamily="34" charset="0"/>
              </a:rPr>
              <a:t>Many injuries can be prevented with proper technique.  From running and cutting to tackling and falling.  </a:t>
            </a:r>
            <a:endParaRPr lang="en-US" sz="2800" dirty="0">
              <a:solidFill>
                <a:schemeClr val="bg1"/>
              </a:solidFill>
              <a:latin typeface="Berlin Sans FB Demi" panose="020E0802020502020306" pitchFamily="34" charset="0"/>
            </a:endParaRPr>
          </a:p>
        </p:txBody>
      </p:sp>
      <p:pic>
        <p:nvPicPr>
          <p:cNvPr id="5" name="Picture 4"/>
          <p:cNvPicPr>
            <a:picLocks noChangeAspect="1"/>
          </p:cNvPicPr>
          <p:nvPr/>
        </p:nvPicPr>
        <p:blipFill>
          <a:blip r:embed="rId2"/>
          <a:stretch>
            <a:fillRect/>
          </a:stretch>
        </p:blipFill>
        <p:spPr>
          <a:xfrm>
            <a:off x="5867400" y="0"/>
            <a:ext cx="2670279" cy="2505673"/>
          </a:xfrm>
          <a:prstGeom prst="rect">
            <a:avLst/>
          </a:prstGeom>
        </p:spPr>
      </p:pic>
      <p:pic>
        <p:nvPicPr>
          <p:cNvPr id="2050" name="Picture 2" descr="Image result for football injury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38" y="3938715"/>
            <a:ext cx="5189838" cy="2919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7060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685800" y="2590800"/>
            <a:ext cx="6781800" cy="1815882"/>
          </a:xfrm>
          <a:prstGeom prst="rect">
            <a:avLst/>
          </a:prstGeom>
          <a:noFill/>
        </p:spPr>
        <p:txBody>
          <a:bodyPr wrap="square" rtlCol="0">
            <a:spAutoFit/>
          </a:bodyPr>
          <a:lstStyle/>
          <a:p>
            <a:pPr algn="ctr"/>
            <a:r>
              <a:rPr lang="en-US" sz="2800" dirty="0" smtClean="0">
                <a:solidFill>
                  <a:schemeClr val="bg1"/>
                </a:solidFill>
                <a:latin typeface="Berlin Sans FB Demi" panose="020E0802020502020306" pitchFamily="34" charset="0"/>
              </a:rPr>
              <a:t>The hip and Pelvis are less likely to get injured in well conditioned athletes but the joint is exposed and vulnerable to heavy impact and rotational forces.</a:t>
            </a:r>
            <a:endParaRPr lang="en-US" sz="28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42677483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0007" y="1295400"/>
            <a:ext cx="8370353" cy="4738687"/>
          </a:xfrm>
          <a:prstGeom prst="rect">
            <a:avLst/>
          </a:prstGeom>
        </p:spPr>
      </p:pic>
    </p:spTree>
    <p:extLst>
      <p:ext uri="{BB962C8B-B14F-4D97-AF65-F5344CB8AC3E}">
        <p14:creationId xmlns:p14="http://schemas.microsoft.com/office/powerpoint/2010/main" val="26980016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381000" y="2133600"/>
            <a:ext cx="7543800" cy="3539430"/>
          </a:xfrm>
          <a:prstGeom prst="rect">
            <a:avLst/>
          </a:prstGeom>
          <a:noFill/>
        </p:spPr>
        <p:txBody>
          <a:bodyPr wrap="square" rtlCol="0">
            <a:spAutoFit/>
          </a:bodyPr>
          <a:lstStyle/>
          <a:p>
            <a:pPr algn="ctr"/>
            <a:r>
              <a:rPr lang="en-US" sz="2800" dirty="0" smtClean="0">
                <a:solidFill>
                  <a:schemeClr val="bg1"/>
                </a:solidFill>
                <a:latin typeface="Berlin Sans FB Demi" panose="020E0802020502020306" pitchFamily="34" charset="0"/>
              </a:rPr>
              <a:t>The wrist joint, as with the ankle, has multiple bones with interwoven ligaments.</a:t>
            </a:r>
          </a:p>
          <a:p>
            <a:pPr algn="ctr"/>
            <a:r>
              <a:rPr lang="en-US" sz="2800" dirty="0" smtClean="0">
                <a:solidFill>
                  <a:schemeClr val="bg1"/>
                </a:solidFill>
                <a:latin typeface="Berlin Sans FB Demi" panose="020E0802020502020306" pitchFamily="34" charset="0"/>
              </a:rPr>
              <a:t>The attachment of the Radius, Ulna, &amp; Carpal bones is a strong but vulnerable joint.</a:t>
            </a:r>
          </a:p>
          <a:p>
            <a:pPr algn="ctr"/>
            <a:r>
              <a:rPr lang="en-US" sz="2800" dirty="0" smtClean="0">
                <a:solidFill>
                  <a:schemeClr val="bg1"/>
                </a:solidFill>
                <a:latin typeface="Berlin Sans FB Demi" panose="020E0802020502020306" pitchFamily="34" charset="0"/>
              </a:rPr>
              <a:t>The athletes subconscious reaction is to put the hands out to absorb impact with other objects.  This leaves the wrist, hand, and fingers exposed to injury.</a:t>
            </a:r>
            <a:endParaRPr lang="en-US" sz="28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17744369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0200" y="762000"/>
            <a:ext cx="6000750" cy="5811253"/>
          </a:xfrm>
          <a:prstGeom prst="rect">
            <a:avLst/>
          </a:prstGeom>
        </p:spPr>
      </p:pic>
    </p:spTree>
    <p:extLst>
      <p:ext uri="{BB962C8B-B14F-4D97-AF65-F5344CB8AC3E}">
        <p14:creationId xmlns:p14="http://schemas.microsoft.com/office/powerpoint/2010/main" val="10137009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19200" y="2415800"/>
            <a:ext cx="6472237" cy="4442200"/>
          </a:xfrm>
          <a:prstGeom prst="rect">
            <a:avLst/>
          </a:prstGeom>
        </p:spPr>
      </p:pic>
    </p:spTree>
    <p:extLst>
      <p:ext uri="{BB962C8B-B14F-4D97-AF65-F5344CB8AC3E}">
        <p14:creationId xmlns:p14="http://schemas.microsoft.com/office/powerpoint/2010/main" val="23634175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381000"/>
            <a:ext cx="9482667" cy="5943600"/>
          </a:xfrm>
          <a:prstGeom prst="rect">
            <a:avLst/>
          </a:prstGeom>
        </p:spPr>
      </p:pic>
    </p:spTree>
    <p:extLst>
      <p:ext uri="{BB962C8B-B14F-4D97-AF65-F5344CB8AC3E}">
        <p14:creationId xmlns:p14="http://schemas.microsoft.com/office/powerpoint/2010/main" val="16809992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86371" y="2509837"/>
            <a:ext cx="5857629" cy="4348163"/>
          </a:xfrm>
          <a:prstGeom prst="rect">
            <a:avLst/>
          </a:prstGeom>
        </p:spPr>
      </p:pic>
    </p:spTree>
    <p:extLst>
      <p:ext uri="{BB962C8B-B14F-4D97-AF65-F5344CB8AC3E}">
        <p14:creationId xmlns:p14="http://schemas.microsoft.com/office/powerpoint/2010/main" val="41549296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304800" y="2286000"/>
            <a:ext cx="7391400" cy="2677656"/>
          </a:xfrm>
          <a:prstGeom prst="rect">
            <a:avLst/>
          </a:prstGeom>
          <a:noFill/>
        </p:spPr>
        <p:txBody>
          <a:bodyPr wrap="square" rtlCol="0">
            <a:spAutoFit/>
          </a:bodyPr>
          <a:lstStyle/>
          <a:p>
            <a:pPr algn="ctr"/>
            <a:r>
              <a:rPr lang="en-US" sz="2800" dirty="0" smtClean="0">
                <a:solidFill>
                  <a:schemeClr val="bg1"/>
                </a:solidFill>
                <a:latin typeface="Berlin Sans FB Demi" panose="020E0802020502020306" pitchFamily="34" charset="0"/>
              </a:rPr>
              <a:t>The Cervical Spine is one of the most vulnerable joints with multiple avenues of movement.  The neck muscles are very strong and the joints are well cushioned.  However, strong downward forces and hyperflexion or hyperextension can injure the Cervical Spine.  </a:t>
            </a:r>
            <a:endParaRPr lang="en-US" sz="28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28889744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10242" name="Picture 2" descr="Image result for neckinjury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0"/>
            <a:ext cx="4953000" cy="4953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717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0200" y="762000"/>
            <a:ext cx="5781675" cy="5792342"/>
          </a:xfrm>
          <a:prstGeom prst="rect">
            <a:avLst/>
          </a:prstGeom>
        </p:spPr>
      </p:pic>
    </p:spTree>
    <p:extLst>
      <p:ext uri="{BB962C8B-B14F-4D97-AF65-F5344CB8AC3E}">
        <p14:creationId xmlns:p14="http://schemas.microsoft.com/office/powerpoint/2010/main" val="5668471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533400" y="1905000"/>
            <a:ext cx="6934200" cy="4062651"/>
          </a:xfrm>
          <a:prstGeom prst="rect">
            <a:avLst/>
          </a:prstGeom>
          <a:noFill/>
        </p:spPr>
        <p:txBody>
          <a:bodyPr wrap="square" rtlCol="0">
            <a:spAutoFit/>
          </a:bodyPr>
          <a:lstStyle/>
          <a:p>
            <a:r>
              <a:rPr lang="en-US" sz="2400" dirty="0" smtClean="0">
                <a:solidFill>
                  <a:schemeClr val="bg1"/>
                </a:solidFill>
                <a:latin typeface="Berlin Sans FB Demi" panose="020E0802020502020306" pitchFamily="34" charset="0"/>
              </a:rPr>
              <a:t>Injuries are a part of Football that can never be 100% eliminated.  </a:t>
            </a:r>
            <a:endParaRPr lang="en-US" sz="2400" dirty="0">
              <a:solidFill>
                <a:schemeClr val="bg1"/>
              </a:solidFill>
              <a:latin typeface="Berlin Sans FB Demi" panose="020E0802020502020306" pitchFamily="34" charset="0"/>
            </a:endParaRPr>
          </a:p>
          <a:p>
            <a:endParaRPr lang="en-US" sz="2400" dirty="0" smtClean="0">
              <a:solidFill>
                <a:schemeClr val="bg1"/>
              </a:solidFill>
              <a:latin typeface="Berlin Sans FB Demi" panose="020E0802020502020306" pitchFamily="34" charset="0"/>
            </a:endParaRPr>
          </a:p>
          <a:p>
            <a:r>
              <a:rPr lang="en-US" sz="2400" dirty="0" smtClean="0">
                <a:solidFill>
                  <a:schemeClr val="bg1"/>
                </a:solidFill>
                <a:latin typeface="Berlin Sans FB Demi" panose="020E0802020502020306" pitchFamily="34" charset="0"/>
              </a:rPr>
              <a:t>Proper conditioning</a:t>
            </a:r>
          </a:p>
          <a:p>
            <a:r>
              <a:rPr lang="en-US" sz="2400" dirty="0" smtClean="0">
                <a:solidFill>
                  <a:schemeClr val="bg1"/>
                </a:solidFill>
                <a:latin typeface="Berlin Sans FB Demi" panose="020E0802020502020306" pitchFamily="34" charset="0"/>
              </a:rPr>
              <a:t>Correct Stretching</a:t>
            </a:r>
          </a:p>
          <a:p>
            <a:r>
              <a:rPr lang="en-US" sz="2400" dirty="0" smtClean="0">
                <a:solidFill>
                  <a:schemeClr val="bg1"/>
                </a:solidFill>
                <a:latin typeface="Berlin Sans FB Demi" panose="020E0802020502020306" pitchFamily="34" charset="0"/>
              </a:rPr>
              <a:t>Good Technique</a:t>
            </a:r>
          </a:p>
          <a:p>
            <a:r>
              <a:rPr lang="en-US" sz="2400" dirty="0" smtClean="0">
                <a:solidFill>
                  <a:schemeClr val="bg1"/>
                </a:solidFill>
                <a:latin typeface="Berlin Sans FB Demi" panose="020E0802020502020306" pitchFamily="34" charset="0"/>
              </a:rPr>
              <a:t>Knowing Ones Limitations</a:t>
            </a:r>
          </a:p>
          <a:p>
            <a:r>
              <a:rPr lang="en-US" sz="2400" dirty="0" smtClean="0">
                <a:solidFill>
                  <a:schemeClr val="bg1"/>
                </a:solidFill>
                <a:latin typeface="Berlin Sans FB Demi" panose="020E0802020502020306" pitchFamily="34" charset="0"/>
              </a:rPr>
              <a:t>Body Awareness</a:t>
            </a:r>
          </a:p>
          <a:p>
            <a:endParaRPr lang="en-US" sz="2400" dirty="0">
              <a:solidFill>
                <a:schemeClr val="bg1"/>
              </a:solidFill>
              <a:latin typeface="Berlin Sans FB Demi" panose="020E0802020502020306" pitchFamily="34" charset="0"/>
            </a:endParaRPr>
          </a:p>
          <a:p>
            <a:r>
              <a:rPr lang="en-US" sz="2400" dirty="0" smtClean="0">
                <a:solidFill>
                  <a:schemeClr val="bg1"/>
                </a:solidFill>
                <a:latin typeface="Berlin Sans FB Demi" panose="020E0802020502020306" pitchFamily="34" charset="0"/>
              </a:rPr>
              <a:t>All play a key role in injury prevention.</a:t>
            </a:r>
          </a:p>
          <a:p>
            <a:endParaRPr lang="en-US" dirty="0">
              <a:solidFill>
                <a:schemeClr val="bg1"/>
              </a:solidFill>
            </a:endParaRPr>
          </a:p>
        </p:txBody>
      </p:sp>
      <p:pic>
        <p:nvPicPr>
          <p:cNvPr id="5122" name="Picture 2" descr="Image result for football sweat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33455" y="2590800"/>
            <a:ext cx="4710545"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2649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558749"/>
            <a:ext cx="6590617" cy="4291013"/>
          </a:xfrm>
          <a:prstGeom prst="rect">
            <a:avLst/>
          </a:prstGeom>
        </p:spPr>
      </p:pic>
    </p:spTree>
    <p:extLst>
      <p:ext uri="{BB962C8B-B14F-4D97-AF65-F5344CB8AC3E}">
        <p14:creationId xmlns:p14="http://schemas.microsoft.com/office/powerpoint/2010/main" val="6602375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0" y="2438400"/>
            <a:ext cx="6284913" cy="1981200"/>
          </a:xfrm>
        </p:spPr>
        <p:txBody>
          <a:bodyPr>
            <a:noAutofit/>
          </a:bodyPr>
          <a:lstStyle/>
          <a:p>
            <a:pPr algn="ctr"/>
            <a:r>
              <a:rPr lang="en-US" sz="2800" dirty="0" smtClean="0">
                <a:solidFill>
                  <a:schemeClr val="accent3">
                    <a:lumMod val="40000"/>
                    <a:lumOff val="60000"/>
                  </a:schemeClr>
                </a:solidFill>
                <a:latin typeface="Berlin Sans FB Demi" panose="020E0802020502020306" pitchFamily="34" charset="0"/>
              </a:rPr>
              <a:t>Performing a thorough neurologic exam when spinal injuries are suspected is critical to understand the extent of the injury and treatments needed.</a:t>
            </a:r>
            <a:endParaRPr lang="en-US" sz="2800" dirty="0">
              <a:solidFill>
                <a:schemeClr val="accent3">
                  <a:lumMod val="40000"/>
                  <a:lumOff val="60000"/>
                </a:schemeClr>
              </a:solidFill>
              <a:latin typeface="Berlin Sans FB Demi" panose="020E0802020502020306" pitchFamily="34" charset="0"/>
            </a:endParaRPr>
          </a:p>
        </p:txBody>
      </p:sp>
    </p:spTree>
    <p:extLst>
      <p:ext uri="{BB962C8B-B14F-4D97-AF65-F5344CB8AC3E}">
        <p14:creationId xmlns:p14="http://schemas.microsoft.com/office/powerpoint/2010/main" val="42441566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85975" y="2140293"/>
            <a:ext cx="7058025" cy="4705350"/>
          </a:xfrm>
          <a:prstGeom prst="rect">
            <a:avLst/>
          </a:prstGeom>
        </p:spPr>
      </p:pic>
    </p:spTree>
    <p:extLst>
      <p:ext uri="{BB962C8B-B14F-4D97-AF65-F5344CB8AC3E}">
        <p14:creationId xmlns:p14="http://schemas.microsoft.com/office/powerpoint/2010/main" val="329164364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76200" y="914400"/>
            <a:ext cx="6284913" cy="1362075"/>
          </a:xfrm>
        </p:spPr>
        <p:txBody>
          <a:bodyPr>
            <a:normAutofit/>
          </a:bodyPr>
          <a:lstStyle/>
          <a:p>
            <a:r>
              <a:rPr lang="en-US" sz="4400" dirty="0" smtClean="0">
                <a:solidFill>
                  <a:schemeClr val="bg2">
                    <a:lumMod val="75000"/>
                  </a:schemeClr>
                </a:solidFill>
              </a:rPr>
              <a:t>Miscellaneous</a:t>
            </a:r>
            <a:endParaRPr lang="en-US" sz="4400" dirty="0">
              <a:solidFill>
                <a:schemeClr val="bg2">
                  <a:lumMod val="75000"/>
                </a:schemeClr>
              </a:solidFill>
            </a:endParaRPr>
          </a:p>
        </p:txBody>
      </p:sp>
      <p:pic>
        <p:nvPicPr>
          <p:cNvPr id="3" name="Picture 2"/>
          <p:cNvPicPr>
            <a:picLocks noChangeAspect="1"/>
          </p:cNvPicPr>
          <p:nvPr/>
        </p:nvPicPr>
        <p:blipFill>
          <a:blip r:embed="rId2"/>
          <a:stretch>
            <a:fillRect/>
          </a:stretch>
        </p:blipFill>
        <p:spPr>
          <a:xfrm>
            <a:off x="2057400" y="381000"/>
            <a:ext cx="7821846" cy="6852498"/>
          </a:xfrm>
          <a:prstGeom prst="rect">
            <a:avLst/>
          </a:prstGeom>
        </p:spPr>
      </p:pic>
    </p:spTree>
    <p:extLst>
      <p:ext uri="{BB962C8B-B14F-4D97-AF65-F5344CB8AC3E}">
        <p14:creationId xmlns:p14="http://schemas.microsoft.com/office/powerpoint/2010/main" val="31257033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152400" y="2286000"/>
            <a:ext cx="7391400" cy="2246769"/>
          </a:xfrm>
          <a:prstGeom prst="rect">
            <a:avLst/>
          </a:prstGeom>
          <a:noFill/>
        </p:spPr>
        <p:txBody>
          <a:bodyPr wrap="square" rtlCol="0">
            <a:spAutoFit/>
          </a:bodyPr>
          <a:lstStyle/>
          <a:p>
            <a:pPr algn="ctr"/>
            <a:r>
              <a:rPr lang="en-US" sz="2800" dirty="0" smtClean="0">
                <a:solidFill>
                  <a:schemeClr val="bg1"/>
                </a:solidFill>
                <a:latin typeface="Berlin Sans FB Demi" panose="020E0802020502020306" pitchFamily="34" charset="0"/>
              </a:rPr>
              <a:t>Respiratory distress is common in athletics.  Heat, cold, physical activity, contact, and other stresses can exacerbate a respiratory emergency. Apply O2 ASAP and then perform a thorough assessment.</a:t>
            </a:r>
            <a:endParaRPr lang="en-US" sz="28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393496560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67400" y="0"/>
            <a:ext cx="2670279" cy="2505673"/>
          </a:xfrm>
          <a:prstGeom prst="rect">
            <a:avLst/>
          </a:prstGeom>
        </p:spPr>
      </p:pic>
      <p:sp>
        <p:nvSpPr>
          <p:cNvPr id="2" name="TextBox 1"/>
          <p:cNvSpPr txBox="1"/>
          <p:nvPr/>
        </p:nvSpPr>
        <p:spPr>
          <a:xfrm>
            <a:off x="0" y="1981200"/>
            <a:ext cx="7696200" cy="3539430"/>
          </a:xfrm>
          <a:prstGeom prst="rect">
            <a:avLst/>
          </a:prstGeom>
          <a:noFill/>
        </p:spPr>
        <p:txBody>
          <a:bodyPr wrap="square" rtlCol="0">
            <a:spAutoFit/>
          </a:bodyPr>
          <a:lstStyle/>
          <a:p>
            <a:pPr algn="ctr"/>
            <a:r>
              <a:rPr lang="en-US" sz="2800" dirty="0" smtClean="0">
                <a:solidFill>
                  <a:schemeClr val="bg1"/>
                </a:solidFill>
                <a:latin typeface="Berlin Sans FB Demi" panose="020E0802020502020306" pitchFamily="34" charset="0"/>
              </a:rPr>
              <a:t>As with any outdoor activity lightening can be an issue. Remember lightening is an electrical discharge that can effect the Cardiovascular system.  The heart can be sent into a dysrhythmia that can be fatal.  Hundreds of thousands of volts from a lightening strike do not necessarily need to directly strike a person to cause injury.</a:t>
            </a:r>
            <a:endParaRPr lang="en-US" sz="28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238019422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4" name="Picture 3"/>
          <p:cNvPicPr>
            <a:picLocks noChangeAspect="1"/>
          </p:cNvPicPr>
          <p:nvPr/>
        </p:nvPicPr>
        <p:blipFill>
          <a:blip r:embed="rId2"/>
          <a:stretch>
            <a:fillRect/>
          </a:stretch>
        </p:blipFill>
        <p:spPr>
          <a:xfrm>
            <a:off x="285750" y="700087"/>
            <a:ext cx="8572500" cy="5457825"/>
          </a:xfrm>
          <a:prstGeom prst="rect">
            <a:avLst/>
          </a:prstGeom>
        </p:spPr>
      </p:pic>
    </p:spTree>
    <p:extLst>
      <p:ext uri="{BB962C8B-B14F-4D97-AF65-F5344CB8AC3E}">
        <p14:creationId xmlns:p14="http://schemas.microsoft.com/office/powerpoint/2010/main" val="343505925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76200" y="914400"/>
            <a:ext cx="6284913" cy="1362075"/>
          </a:xfrm>
        </p:spPr>
        <p:txBody>
          <a:bodyPr>
            <a:normAutofit/>
          </a:bodyPr>
          <a:lstStyle/>
          <a:p>
            <a:r>
              <a:rPr lang="en-US" sz="4400" dirty="0" smtClean="0">
                <a:solidFill>
                  <a:schemeClr val="bg2">
                    <a:lumMod val="75000"/>
                  </a:schemeClr>
                </a:solidFill>
              </a:rPr>
              <a:t>Treatments</a:t>
            </a:r>
            <a:endParaRPr lang="en-US" sz="4400" dirty="0">
              <a:solidFill>
                <a:schemeClr val="bg2">
                  <a:lumMod val="75000"/>
                </a:schemeClr>
              </a:solidFill>
            </a:endParaRPr>
          </a:p>
        </p:txBody>
      </p:sp>
      <p:pic>
        <p:nvPicPr>
          <p:cNvPr id="3" name="Picture 2"/>
          <p:cNvPicPr>
            <a:picLocks noChangeAspect="1"/>
          </p:cNvPicPr>
          <p:nvPr/>
        </p:nvPicPr>
        <p:blipFill>
          <a:blip r:embed="rId2"/>
          <a:stretch>
            <a:fillRect/>
          </a:stretch>
        </p:blipFill>
        <p:spPr>
          <a:xfrm>
            <a:off x="2057400" y="381000"/>
            <a:ext cx="7821846" cy="6852498"/>
          </a:xfrm>
          <a:prstGeom prst="rect">
            <a:avLst/>
          </a:prstGeom>
        </p:spPr>
      </p:pic>
    </p:spTree>
    <p:extLst>
      <p:ext uri="{BB962C8B-B14F-4D97-AF65-F5344CB8AC3E}">
        <p14:creationId xmlns:p14="http://schemas.microsoft.com/office/powerpoint/2010/main" val="148198853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34000" y="76200"/>
            <a:ext cx="3048264" cy="2286198"/>
          </a:xfrm>
          <a:prstGeom prst="rect">
            <a:avLst/>
          </a:prstGeom>
        </p:spPr>
      </p:pic>
      <p:sp>
        <p:nvSpPr>
          <p:cNvPr id="2" name="TextBox 1"/>
          <p:cNvSpPr txBox="1"/>
          <p:nvPr/>
        </p:nvSpPr>
        <p:spPr>
          <a:xfrm>
            <a:off x="152400" y="2286000"/>
            <a:ext cx="7508789" cy="3539430"/>
          </a:xfrm>
          <a:prstGeom prst="rect">
            <a:avLst/>
          </a:prstGeom>
          <a:noFill/>
        </p:spPr>
        <p:txBody>
          <a:bodyPr wrap="square" rtlCol="0">
            <a:spAutoFit/>
          </a:bodyPr>
          <a:lstStyle/>
          <a:p>
            <a:pPr algn="ctr"/>
            <a:r>
              <a:rPr lang="en-US" sz="2800" dirty="0" smtClean="0">
                <a:solidFill>
                  <a:schemeClr val="bg1"/>
                </a:solidFill>
                <a:latin typeface="Berlin Sans FB Demi" panose="020E0802020502020306" pitchFamily="34" charset="0"/>
              </a:rPr>
              <a:t>When called upon to perform treatments for injuries in any sporting event the EMT should use good judgement as to the severity of the injury and returning to the game.</a:t>
            </a:r>
          </a:p>
          <a:p>
            <a:pPr algn="ctr"/>
            <a:r>
              <a:rPr lang="en-US" sz="2800" dirty="0" smtClean="0">
                <a:solidFill>
                  <a:schemeClr val="bg1"/>
                </a:solidFill>
                <a:latin typeface="Berlin Sans FB Demi" panose="020E0802020502020306" pitchFamily="34" charset="0"/>
              </a:rPr>
              <a:t>IHSA does not require that a staffed ambulance be on site for football games but does require trained personnel be present to render first aid.</a:t>
            </a:r>
            <a:endParaRPr lang="en-US" sz="2800" dirty="0">
              <a:solidFill>
                <a:schemeClr val="bg1"/>
              </a:solidFill>
              <a:latin typeface="Berlin Sans FB Demi" panose="020E0802020502020306" pitchFamily="34" charset="0"/>
            </a:endParaRPr>
          </a:p>
        </p:txBody>
      </p:sp>
      <p:sp>
        <p:nvSpPr>
          <p:cNvPr id="4" name="TextBox 3"/>
          <p:cNvSpPr txBox="1"/>
          <p:nvPr/>
        </p:nvSpPr>
        <p:spPr>
          <a:xfrm>
            <a:off x="685800" y="5825430"/>
            <a:ext cx="5105400" cy="830997"/>
          </a:xfrm>
          <a:prstGeom prst="rect">
            <a:avLst/>
          </a:prstGeom>
          <a:noFill/>
        </p:spPr>
        <p:txBody>
          <a:bodyPr wrap="square" rtlCol="0">
            <a:spAutoFit/>
          </a:bodyPr>
          <a:lstStyle/>
          <a:p>
            <a:r>
              <a:rPr lang="en-US" sz="4800" dirty="0" smtClean="0">
                <a:solidFill>
                  <a:schemeClr val="accent3">
                    <a:lumMod val="40000"/>
                    <a:lumOff val="60000"/>
                  </a:schemeClr>
                </a:solidFill>
                <a:latin typeface="Berlin Sans FB Demi" panose="020E0802020502020306" pitchFamily="34" charset="0"/>
              </a:rPr>
              <a:t>Be Prepared!!!</a:t>
            </a:r>
            <a:endParaRPr lang="en-US" sz="4800" dirty="0">
              <a:solidFill>
                <a:schemeClr val="accent3">
                  <a:lumMod val="40000"/>
                  <a:lumOff val="60000"/>
                </a:schemeClr>
              </a:solidFill>
              <a:latin typeface="Berlin Sans FB Demi" panose="020E0802020502020306" pitchFamily="34" charset="0"/>
            </a:endParaRPr>
          </a:p>
        </p:txBody>
      </p:sp>
    </p:spTree>
    <p:extLst>
      <p:ext uri="{BB962C8B-B14F-4D97-AF65-F5344CB8AC3E}">
        <p14:creationId xmlns:p14="http://schemas.microsoft.com/office/powerpoint/2010/main" val="17694677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34000" y="76200"/>
            <a:ext cx="3048264" cy="2286198"/>
          </a:xfrm>
          <a:prstGeom prst="rect">
            <a:avLst/>
          </a:prstGeom>
        </p:spPr>
      </p:pic>
      <p:sp>
        <p:nvSpPr>
          <p:cNvPr id="4" name="TextBox 3"/>
          <p:cNvSpPr txBox="1"/>
          <p:nvPr/>
        </p:nvSpPr>
        <p:spPr>
          <a:xfrm>
            <a:off x="304800" y="2590800"/>
            <a:ext cx="7543800" cy="2677656"/>
          </a:xfrm>
          <a:prstGeom prst="rect">
            <a:avLst/>
          </a:prstGeom>
          <a:noFill/>
        </p:spPr>
        <p:txBody>
          <a:bodyPr wrap="square" rtlCol="0">
            <a:spAutoFit/>
          </a:bodyPr>
          <a:lstStyle/>
          <a:p>
            <a:pPr algn="ctr"/>
            <a:r>
              <a:rPr lang="en-US" sz="2800" dirty="0" smtClean="0">
                <a:solidFill>
                  <a:schemeClr val="bg1"/>
                </a:solidFill>
                <a:latin typeface="Berlin Sans FB Demi" panose="020E0802020502020306" pitchFamily="34" charset="0"/>
              </a:rPr>
              <a:t>In the event of a student athlete wishing to return to participation in the game…Enlist the opinions of the parents, coaches, and school officials.  The student athletes welfare is the top priority.  A 16-17yo does not always think of the consequences of injury vs pain.</a:t>
            </a:r>
            <a:endParaRPr lang="en-US" sz="28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1185950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1026" name="Picture 2" descr="Image result for football injury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38575" y="2940392"/>
            <a:ext cx="5305425" cy="3905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862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34000" y="76200"/>
            <a:ext cx="3048264" cy="2286198"/>
          </a:xfrm>
          <a:prstGeom prst="rect">
            <a:avLst/>
          </a:prstGeom>
        </p:spPr>
      </p:pic>
      <p:pic>
        <p:nvPicPr>
          <p:cNvPr id="2" name="Picture 1"/>
          <p:cNvPicPr>
            <a:picLocks noChangeAspect="1"/>
          </p:cNvPicPr>
          <p:nvPr/>
        </p:nvPicPr>
        <p:blipFill>
          <a:blip r:embed="rId3"/>
          <a:stretch>
            <a:fillRect/>
          </a:stretch>
        </p:blipFill>
        <p:spPr>
          <a:xfrm>
            <a:off x="4857103" y="4186237"/>
            <a:ext cx="4286897" cy="2671763"/>
          </a:xfrm>
          <a:prstGeom prst="rect">
            <a:avLst/>
          </a:prstGeom>
        </p:spPr>
      </p:pic>
      <p:pic>
        <p:nvPicPr>
          <p:cNvPr id="4" name="Picture 3"/>
          <p:cNvPicPr>
            <a:picLocks noChangeAspect="1"/>
          </p:cNvPicPr>
          <p:nvPr/>
        </p:nvPicPr>
        <p:blipFill>
          <a:blip r:embed="rId4"/>
          <a:stretch>
            <a:fillRect/>
          </a:stretch>
        </p:blipFill>
        <p:spPr>
          <a:xfrm>
            <a:off x="228600" y="1031278"/>
            <a:ext cx="4961424" cy="2243039"/>
          </a:xfrm>
          <a:prstGeom prst="rect">
            <a:avLst/>
          </a:prstGeom>
        </p:spPr>
      </p:pic>
      <p:sp>
        <p:nvSpPr>
          <p:cNvPr id="6" name="TextBox 5"/>
          <p:cNvSpPr txBox="1"/>
          <p:nvPr/>
        </p:nvSpPr>
        <p:spPr>
          <a:xfrm>
            <a:off x="228600" y="3962400"/>
            <a:ext cx="4267200" cy="2677656"/>
          </a:xfrm>
          <a:prstGeom prst="rect">
            <a:avLst/>
          </a:prstGeom>
          <a:noFill/>
        </p:spPr>
        <p:txBody>
          <a:bodyPr wrap="square" rtlCol="0">
            <a:spAutoFit/>
          </a:bodyPr>
          <a:lstStyle/>
          <a:p>
            <a:pPr algn="ctr"/>
            <a:r>
              <a:rPr lang="en-US" sz="2400" dirty="0" smtClean="0">
                <a:solidFill>
                  <a:schemeClr val="bg1"/>
                </a:solidFill>
                <a:latin typeface="Berlin Sans FB Demi" panose="020E0802020502020306" pitchFamily="34" charset="0"/>
              </a:rPr>
              <a:t>Simple splinting of joint injuries and fractures does not differ with sports injuries vs MVA’s or nursing home falls.  The EMT must understand the MOI and the necessary treatments.</a:t>
            </a:r>
            <a:endParaRPr lang="en-US" sz="24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9788045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34000" y="76200"/>
            <a:ext cx="3048264" cy="2286198"/>
          </a:xfrm>
          <a:prstGeom prst="rect">
            <a:avLst/>
          </a:prstGeom>
        </p:spPr>
      </p:pic>
      <p:pic>
        <p:nvPicPr>
          <p:cNvPr id="2" name="Picture 1"/>
          <p:cNvPicPr>
            <a:picLocks noChangeAspect="1"/>
          </p:cNvPicPr>
          <p:nvPr/>
        </p:nvPicPr>
        <p:blipFill>
          <a:blip r:embed="rId3"/>
          <a:stretch>
            <a:fillRect/>
          </a:stretch>
        </p:blipFill>
        <p:spPr>
          <a:xfrm>
            <a:off x="0" y="2249278"/>
            <a:ext cx="6858422" cy="4573711"/>
          </a:xfrm>
          <a:prstGeom prst="rect">
            <a:avLst/>
          </a:prstGeom>
        </p:spPr>
      </p:pic>
    </p:spTree>
    <p:extLst>
      <p:ext uri="{BB962C8B-B14F-4D97-AF65-F5344CB8AC3E}">
        <p14:creationId xmlns:p14="http://schemas.microsoft.com/office/powerpoint/2010/main" val="16870002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86000"/>
            <a:ext cx="7696200" cy="3046988"/>
          </a:xfrm>
          <a:prstGeom prst="rect">
            <a:avLst/>
          </a:prstGeom>
          <a:noFill/>
        </p:spPr>
        <p:txBody>
          <a:bodyPr wrap="square" rtlCol="0">
            <a:spAutoFit/>
          </a:bodyPr>
          <a:lstStyle/>
          <a:p>
            <a:pPr algn="ctr"/>
            <a:r>
              <a:rPr lang="en-US" sz="2800" dirty="0" smtClean="0">
                <a:solidFill>
                  <a:schemeClr val="accent3">
                    <a:lumMod val="40000"/>
                    <a:lumOff val="60000"/>
                  </a:schemeClr>
                </a:solidFill>
                <a:latin typeface="Berlin Sans FB Demi" panose="020E0802020502020306" pitchFamily="34" charset="0"/>
              </a:rPr>
              <a:t>So much of traumatic injury splinting and treatments in the field is improvised and primitive.  Remember to check PMS prior to and post splinting.</a:t>
            </a:r>
          </a:p>
          <a:p>
            <a:pPr algn="ctr"/>
            <a:r>
              <a:rPr lang="en-US" sz="2800" dirty="0" smtClean="0">
                <a:solidFill>
                  <a:schemeClr val="accent3">
                    <a:lumMod val="40000"/>
                    <a:lumOff val="60000"/>
                  </a:schemeClr>
                </a:solidFill>
                <a:latin typeface="Berlin Sans FB Demi" panose="020E0802020502020306" pitchFamily="34" charset="0"/>
              </a:rPr>
              <a:t>Splinting is a good method of pain control as well as preserving injured bones and tissues.</a:t>
            </a:r>
          </a:p>
          <a:p>
            <a:pPr algn="ctr"/>
            <a:endParaRPr lang="en-US" sz="2400"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122077847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1295400"/>
            <a:ext cx="8572500" cy="4800600"/>
          </a:xfrm>
          <a:prstGeom prst="rect">
            <a:avLst/>
          </a:prstGeom>
        </p:spPr>
      </p:pic>
      <p:pic>
        <p:nvPicPr>
          <p:cNvPr id="3" name="Picture 2"/>
          <p:cNvPicPr>
            <a:picLocks noChangeAspect="1"/>
          </p:cNvPicPr>
          <p:nvPr/>
        </p:nvPicPr>
        <p:blipFill>
          <a:blip r:embed="rId3"/>
          <a:stretch>
            <a:fillRect/>
          </a:stretch>
        </p:blipFill>
        <p:spPr>
          <a:xfrm>
            <a:off x="6172010" y="3200400"/>
            <a:ext cx="2670279" cy="1999661"/>
          </a:xfrm>
          <a:prstGeom prst="rect">
            <a:avLst/>
          </a:prstGeom>
        </p:spPr>
      </p:pic>
    </p:spTree>
    <p:extLst>
      <p:ext uri="{BB962C8B-B14F-4D97-AF65-F5344CB8AC3E}">
        <p14:creationId xmlns:p14="http://schemas.microsoft.com/office/powerpoint/2010/main" val="30746812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Point Star 3">
            <a:hlinkClick r:id="rId2"/>
          </p:cNvPr>
          <p:cNvSpPr/>
          <p:nvPr/>
        </p:nvSpPr>
        <p:spPr>
          <a:xfrm>
            <a:off x="2514600" y="3200400"/>
            <a:ext cx="2590800" cy="2209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162300" y="4012912"/>
            <a:ext cx="3886200" cy="584775"/>
          </a:xfrm>
          <a:prstGeom prst="rect">
            <a:avLst/>
          </a:prstGeom>
          <a:noFill/>
        </p:spPr>
        <p:txBody>
          <a:bodyPr wrap="square" rtlCol="0">
            <a:spAutoFit/>
          </a:bodyPr>
          <a:lstStyle/>
          <a:p>
            <a:r>
              <a:rPr lang="en-US" sz="3200" dirty="0" smtClean="0">
                <a:solidFill>
                  <a:schemeClr val="bg1"/>
                </a:solidFill>
                <a:latin typeface="Berlin Sans FB Demi" panose="020E0802020502020306" pitchFamily="34" charset="0"/>
              </a:rPr>
              <a:t>Video</a:t>
            </a:r>
            <a:endParaRPr lang="en-US" sz="3200" dirty="0">
              <a:solidFill>
                <a:schemeClr val="bg1"/>
              </a:solidFill>
              <a:latin typeface="Berlin Sans FB Demi" panose="020E0802020502020306" pitchFamily="34" charset="0"/>
            </a:endParaRPr>
          </a:p>
        </p:txBody>
      </p:sp>
      <p:pic>
        <p:nvPicPr>
          <p:cNvPr id="6" name="Picture 5"/>
          <p:cNvPicPr>
            <a:picLocks noChangeAspect="1"/>
          </p:cNvPicPr>
          <p:nvPr/>
        </p:nvPicPr>
        <p:blipFill>
          <a:blip r:embed="rId3"/>
          <a:stretch>
            <a:fillRect/>
          </a:stretch>
        </p:blipFill>
        <p:spPr>
          <a:xfrm>
            <a:off x="0" y="-72788"/>
            <a:ext cx="3657600" cy="4876800"/>
          </a:xfrm>
          <a:prstGeom prst="rect">
            <a:avLst/>
          </a:prstGeom>
        </p:spPr>
      </p:pic>
    </p:spTree>
    <p:extLst>
      <p:ext uri="{BB962C8B-B14F-4D97-AF65-F5344CB8AC3E}">
        <p14:creationId xmlns:p14="http://schemas.microsoft.com/office/powerpoint/2010/main" val="13798489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181600"/>
            <a:ext cx="9144000" cy="1676400"/>
          </a:xfrm>
          <a:prstGeom prst="rect">
            <a:avLst/>
          </a:prstGeom>
          <a:solidFill>
            <a:schemeClr val="bg1">
              <a:lumMod val="95000"/>
              <a:alpha val="69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smtClean="0">
                <a:solidFill>
                  <a:schemeClr val="accent3">
                    <a:lumMod val="50000"/>
                  </a:schemeClr>
                </a:solidFill>
              </a:rPr>
              <a:t>Questions????????</a:t>
            </a:r>
            <a:endParaRPr lang="en-US" dirty="0">
              <a:solidFill>
                <a:schemeClr val="accent3">
                  <a:lumMod val="50000"/>
                </a:schemeClr>
              </a:solidFill>
            </a:endParaRPr>
          </a:p>
        </p:txBody>
      </p:sp>
      <p:sp>
        <p:nvSpPr>
          <p:cNvPr id="3" name="Subtitle 2"/>
          <p:cNvSpPr>
            <a:spLocks noGrp="1"/>
          </p:cNvSpPr>
          <p:nvPr>
            <p:ph type="subTitle" idx="1"/>
          </p:nvPr>
        </p:nvSpPr>
        <p:spPr/>
        <p:txBody>
          <a:bodyPr/>
          <a:lstStyle/>
          <a:p>
            <a:r>
              <a:rPr lang="en-US" dirty="0" smtClean="0"/>
              <a:t>We are here for you!!!</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2678976"/>
            <a:ext cx="2667000" cy="250262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2886" y="1326562"/>
            <a:ext cx="2286759" cy="207127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4278" y="304800"/>
            <a:ext cx="1971839" cy="1918876"/>
          </a:xfrm>
          <a:prstGeom prst="rect">
            <a:avLst/>
          </a:prstGeom>
        </p:spPr>
      </p:pic>
      <p:sp>
        <p:nvSpPr>
          <p:cNvPr id="7" name="TextBox 6"/>
          <p:cNvSpPr txBox="1"/>
          <p:nvPr/>
        </p:nvSpPr>
        <p:spPr>
          <a:xfrm>
            <a:off x="5943600" y="5373469"/>
            <a:ext cx="2971800" cy="369332"/>
          </a:xfrm>
          <a:prstGeom prst="rect">
            <a:avLst/>
          </a:prstGeom>
          <a:noFill/>
        </p:spPr>
        <p:txBody>
          <a:bodyPr wrap="square" rtlCol="0">
            <a:spAutoFit/>
          </a:bodyPr>
          <a:lstStyle/>
          <a:p>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9984" y="4887934"/>
            <a:ext cx="2414016" cy="1958932"/>
          </a:xfrm>
          <a:prstGeom prst="rect">
            <a:avLst/>
          </a:prstGeom>
        </p:spPr>
      </p:pic>
    </p:spTree>
    <p:extLst>
      <p:ext uri="{BB962C8B-B14F-4D97-AF65-F5344CB8AC3E}">
        <p14:creationId xmlns:p14="http://schemas.microsoft.com/office/powerpoint/2010/main" val="13167462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886200"/>
            <a:ext cx="9144000" cy="2743200"/>
          </a:xfrm>
          <a:prstGeom prst="rect">
            <a:avLst/>
          </a:prstGeom>
        </p:spPr>
      </p:pic>
    </p:spTree>
    <p:extLst>
      <p:ext uri="{BB962C8B-B14F-4D97-AF65-F5344CB8AC3E}">
        <p14:creationId xmlns:p14="http://schemas.microsoft.com/office/powerpoint/2010/main" val="108167054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Presentermedia.com - Animated">
  <a:themeElements>
    <a:clrScheme name="Custom 1">
      <a:dk1>
        <a:sysClr val="windowText" lastClr="000000"/>
      </a:dk1>
      <a:lt1>
        <a:sysClr val="window" lastClr="FFFFFF"/>
      </a:lt1>
      <a:dk2>
        <a:srgbClr val="3E3D2D"/>
      </a:dk2>
      <a:lt2>
        <a:srgbClr val="CAF278"/>
      </a:lt2>
      <a:accent1>
        <a:srgbClr val="94C600"/>
      </a:accent1>
      <a:accent2>
        <a:srgbClr val="71685A"/>
      </a:accent2>
      <a:accent3>
        <a:srgbClr val="6F9400"/>
      </a:accent3>
      <a:accent4>
        <a:srgbClr val="909465"/>
      </a:accent4>
      <a:accent5>
        <a:srgbClr val="956B43"/>
      </a:accent5>
      <a:accent6>
        <a:srgbClr val="6F9400"/>
      </a:accent6>
      <a:hlink>
        <a:srgbClr val="6F9400"/>
      </a:hlink>
      <a:folHlink>
        <a:srgbClr val="6F940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esentermedia.com - Static">
  <a:themeElements>
    <a:clrScheme name="Custom 1">
      <a:dk1>
        <a:sysClr val="windowText" lastClr="000000"/>
      </a:dk1>
      <a:lt1>
        <a:sysClr val="window" lastClr="FFFFFF"/>
      </a:lt1>
      <a:dk2>
        <a:srgbClr val="3E3D2D"/>
      </a:dk2>
      <a:lt2>
        <a:srgbClr val="CAF278"/>
      </a:lt2>
      <a:accent1>
        <a:srgbClr val="94C600"/>
      </a:accent1>
      <a:accent2>
        <a:srgbClr val="71685A"/>
      </a:accent2>
      <a:accent3>
        <a:srgbClr val="6F9400"/>
      </a:accent3>
      <a:accent4>
        <a:srgbClr val="909465"/>
      </a:accent4>
      <a:accent5>
        <a:srgbClr val="956B43"/>
      </a:accent5>
      <a:accent6>
        <a:srgbClr val="6F9400"/>
      </a:accent6>
      <a:hlink>
        <a:srgbClr val="6F9400"/>
      </a:hlink>
      <a:folHlink>
        <a:srgbClr val="6F940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12118</TotalTime>
  <Words>1785</Words>
  <Application>Microsoft Office PowerPoint</Application>
  <PresentationFormat>On-screen Show (4:3)</PresentationFormat>
  <Paragraphs>115</Paragraphs>
  <Slides>85</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85</vt:i4>
      </vt:variant>
    </vt:vector>
  </HeadingPairs>
  <TitlesOfParts>
    <vt:vector size="92" baseType="lpstr">
      <vt:lpstr>Arial</vt:lpstr>
      <vt:lpstr>Berlin Sans FB Demi</vt:lpstr>
      <vt:lpstr>Calibri</vt:lpstr>
      <vt:lpstr>Franklin Gothic Book</vt:lpstr>
      <vt:lpstr>Franklin Gothic Medium</vt:lpstr>
      <vt:lpstr>Presentermedia.com - Animated</vt:lpstr>
      <vt:lpstr>1_Presentermedia.com - Static</vt:lpstr>
      <vt:lpstr>Sports Injuries</vt:lpstr>
      <vt:lpstr>Objectives</vt:lpstr>
      <vt:lpstr>Injury Prevention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Exposure Injuries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Injury Types</vt:lpstr>
      <vt:lpstr>PowerPoint Presentation</vt:lpstr>
      <vt:lpstr>PowerPoint Presentation</vt:lpstr>
      <vt:lpstr>PowerPoint Presentation</vt:lpstr>
      <vt:lpstr>Statistics</vt:lpstr>
      <vt:lpstr>PowerPoint Presentation</vt:lpstr>
      <vt:lpstr>PowerPoint Presentation</vt:lpstr>
      <vt:lpstr>Concussion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Joint Injuries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Miscellaneous</vt:lpstr>
      <vt:lpstr>PowerPoint Presentation</vt:lpstr>
      <vt:lpstr>PowerPoint Presentation</vt:lpstr>
      <vt:lpstr>PowerPoint Presentation</vt:lpstr>
      <vt:lpstr>Treatments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PresenterMedia.com;support@presentermedia.com</dc:creator>
  <cp:lastModifiedBy>Reed, Brian E.</cp:lastModifiedBy>
  <cp:revision>469</cp:revision>
  <dcterms:created xsi:type="dcterms:W3CDTF">2010-04-14T14:22:36Z</dcterms:created>
  <dcterms:modified xsi:type="dcterms:W3CDTF">2018-12-26T15:11:10Z</dcterms:modified>
</cp:coreProperties>
</file>