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8"/>
  </p:notesMasterIdLst>
  <p:sldIdLst>
    <p:sldId id="256" r:id="rId2"/>
    <p:sldId id="325" r:id="rId3"/>
    <p:sldId id="257" r:id="rId4"/>
    <p:sldId id="326" r:id="rId5"/>
    <p:sldId id="260" r:id="rId6"/>
    <p:sldId id="261" r:id="rId7"/>
    <p:sldId id="263" r:id="rId8"/>
    <p:sldId id="323" r:id="rId9"/>
    <p:sldId id="266" r:id="rId10"/>
    <p:sldId id="270" r:id="rId11"/>
    <p:sldId id="258" r:id="rId12"/>
    <p:sldId id="328" r:id="rId13"/>
    <p:sldId id="271" r:id="rId14"/>
    <p:sldId id="272" r:id="rId15"/>
    <p:sldId id="273" r:id="rId16"/>
    <p:sldId id="274" r:id="rId17"/>
    <p:sldId id="275" r:id="rId18"/>
    <p:sldId id="276" r:id="rId19"/>
    <p:sldId id="327" r:id="rId20"/>
    <p:sldId id="277" r:id="rId21"/>
    <p:sldId id="278" r:id="rId22"/>
    <p:sldId id="308" r:id="rId23"/>
    <p:sldId id="309" r:id="rId24"/>
    <p:sldId id="310" r:id="rId25"/>
    <p:sldId id="311" r:id="rId26"/>
    <p:sldId id="312" r:id="rId27"/>
    <p:sldId id="313" r:id="rId28"/>
    <p:sldId id="330" r:id="rId29"/>
    <p:sldId id="331" r:id="rId30"/>
    <p:sldId id="332" r:id="rId31"/>
    <p:sldId id="315" r:id="rId32"/>
    <p:sldId id="280" r:id="rId33"/>
    <p:sldId id="282" r:id="rId34"/>
    <p:sldId id="293" r:id="rId35"/>
    <p:sldId id="283" r:id="rId36"/>
    <p:sldId id="285" r:id="rId37"/>
    <p:sldId id="287" r:id="rId38"/>
    <p:sldId id="289" r:id="rId39"/>
    <p:sldId id="294" r:id="rId40"/>
    <p:sldId id="321" r:id="rId41"/>
    <p:sldId id="318" r:id="rId42"/>
    <p:sldId id="296" r:id="rId43"/>
    <p:sldId id="317" r:id="rId44"/>
    <p:sldId id="320" r:id="rId45"/>
    <p:sldId id="319" r:id="rId46"/>
    <p:sldId id="297" r:id="rId47"/>
    <p:sldId id="301" r:id="rId48"/>
    <p:sldId id="329" r:id="rId49"/>
    <p:sldId id="302" r:id="rId50"/>
    <p:sldId id="265" r:id="rId51"/>
    <p:sldId id="324" r:id="rId52"/>
    <p:sldId id="333" r:id="rId53"/>
    <p:sldId id="334" r:id="rId54"/>
    <p:sldId id="335" r:id="rId55"/>
    <p:sldId id="336" r:id="rId56"/>
    <p:sldId id="337" r:id="rId57"/>
    <p:sldId id="338" r:id="rId58"/>
    <p:sldId id="339" r:id="rId59"/>
    <p:sldId id="340" r:id="rId60"/>
    <p:sldId id="341" r:id="rId61"/>
    <p:sldId id="342" r:id="rId62"/>
    <p:sldId id="303" r:id="rId63"/>
    <p:sldId id="305" r:id="rId64"/>
    <p:sldId id="307" r:id="rId65"/>
    <p:sldId id="322" r:id="rId66"/>
    <p:sldId id="314" r:id="rId6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5F5"/>
    <a:srgbClr val="F9F9F9"/>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showComments="0">
  <p:normalViewPr>
    <p:restoredLeft sz="15620"/>
    <p:restoredTop sz="94660"/>
  </p:normalViewPr>
  <p:slideViewPr>
    <p:cSldViewPr>
      <p:cViewPr varScale="1">
        <p:scale>
          <a:sx n="79" d="100"/>
          <a:sy n="79" d="100"/>
        </p:scale>
        <p:origin x="114" y="6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F60267-B7F2-4680-B18D-15F3F62CBD2D}" type="datetimeFigureOut">
              <a:rPr lang="en-US" smtClean="0"/>
              <a:t>7/23/2020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65B1C2-AAAC-46E1-A124-D3612D6D33CB}" type="slidenum">
              <a:rPr lang="en-US" smtClean="0"/>
              <a:t>‹#›</a:t>
            </a:fld>
            <a:endParaRPr lang="en-US"/>
          </a:p>
        </p:txBody>
      </p:sp>
    </p:spTree>
    <p:extLst>
      <p:ext uri="{BB962C8B-B14F-4D97-AF65-F5344CB8AC3E}">
        <p14:creationId xmlns:p14="http://schemas.microsoft.com/office/powerpoint/2010/main" val="18187067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EB1C7E5-8A33-4442-9D95-B9EBF05818C2}" type="datetimeFigureOut">
              <a:rPr lang="en-US" smtClean="0"/>
              <a:t>7/23/2020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E3447E-FC3A-4284-9D57-5BD4651234BC}" type="slidenum">
              <a:rPr lang="en-US" smtClean="0"/>
              <a:t>‹#›</a:t>
            </a:fld>
            <a:endParaRPr lang="en-US"/>
          </a:p>
        </p:txBody>
      </p:sp>
    </p:spTree>
    <p:extLst>
      <p:ext uri="{BB962C8B-B14F-4D97-AF65-F5344CB8AC3E}">
        <p14:creationId xmlns:p14="http://schemas.microsoft.com/office/powerpoint/2010/main" val="9491801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B1C7E5-8A33-4442-9D95-B9EBF05818C2}" type="datetimeFigureOut">
              <a:rPr lang="en-US" smtClean="0"/>
              <a:t>7/23/2020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E3447E-FC3A-4284-9D57-5BD4651234BC}" type="slidenum">
              <a:rPr lang="en-US" smtClean="0"/>
              <a:t>‹#›</a:t>
            </a:fld>
            <a:endParaRPr lang="en-US"/>
          </a:p>
        </p:txBody>
      </p:sp>
    </p:spTree>
    <p:extLst>
      <p:ext uri="{BB962C8B-B14F-4D97-AF65-F5344CB8AC3E}">
        <p14:creationId xmlns:p14="http://schemas.microsoft.com/office/powerpoint/2010/main" val="29794999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B1C7E5-8A33-4442-9D95-B9EBF05818C2}" type="datetimeFigureOut">
              <a:rPr lang="en-US" smtClean="0"/>
              <a:t>7/23/2020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E3447E-FC3A-4284-9D57-5BD4651234BC}" type="slidenum">
              <a:rPr lang="en-US" smtClean="0"/>
              <a:t>‹#›</a:t>
            </a:fld>
            <a:endParaRPr lang="en-US"/>
          </a:p>
        </p:txBody>
      </p:sp>
    </p:spTree>
    <p:extLst>
      <p:ext uri="{BB962C8B-B14F-4D97-AF65-F5344CB8AC3E}">
        <p14:creationId xmlns:p14="http://schemas.microsoft.com/office/powerpoint/2010/main" val="2753281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B1C7E5-8A33-4442-9D95-B9EBF05818C2}" type="datetimeFigureOut">
              <a:rPr lang="en-US" smtClean="0"/>
              <a:t>7/23/2020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E3447E-FC3A-4284-9D57-5BD4651234BC}" type="slidenum">
              <a:rPr lang="en-US" smtClean="0"/>
              <a:t>‹#›</a:t>
            </a:fld>
            <a:endParaRPr lang="en-US"/>
          </a:p>
        </p:txBody>
      </p:sp>
    </p:spTree>
    <p:extLst>
      <p:ext uri="{BB962C8B-B14F-4D97-AF65-F5344CB8AC3E}">
        <p14:creationId xmlns:p14="http://schemas.microsoft.com/office/powerpoint/2010/main" val="2991172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EB1C7E5-8A33-4442-9D95-B9EBF05818C2}" type="datetimeFigureOut">
              <a:rPr lang="en-US" smtClean="0"/>
              <a:t>7/23/2020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E3447E-FC3A-4284-9D57-5BD4651234BC}" type="slidenum">
              <a:rPr lang="en-US" smtClean="0"/>
              <a:t>‹#›</a:t>
            </a:fld>
            <a:endParaRPr lang="en-US"/>
          </a:p>
        </p:txBody>
      </p:sp>
    </p:spTree>
    <p:extLst>
      <p:ext uri="{BB962C8B-B14F-4D97-AF65-F5344CB8AC3E}">
        <p14:creationId xmlns:p14="http://schemas.microsoft.com/office/powerpoint/2010/main" val="692823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EB1C7E5-8A33-4442-9D95-B9EBF05818C2}" type="datetimeFigureOut">
              <a:rPr lang="en-US" smtClean="0"/>
              <a:t>7/23/2020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E3447E-FC3A-4284-9D57-5BD4651234BC}" type="slidenum">
              <a:rPr lang="en-US" smtClean="0"/>
              <a:t>‹#›</a:t>
            </a:fld>
            <a:endParaRPr lang="en-US"/>
          </a:p>
        </p:txBody>
      </p:sp>
    </p:spTree>
    <p:extLst>
      <p:ext uri="{BB962C8B-B14F-4D97-AF65-F5344CB8AC3E}">
        <p14:creationId xmlns:p14="http://schemas.microsoft.com/office/powerpoint/2010/main" val="1041379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EB1C7E5-8A33-4442-9D95-B9EBF05818C2}" type="datetimeFigureOut">
              <a:rPr lang="en-US" smtClean="0"/>
              <a:t>7/23/2020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AE3447E-FC3A-4284-9D57-5BD4651234BC}" type="slidenum">
              <a:rPr lang="en-US" smtClean="0"/>
              <a:t>‹#›</a:t>
            </a:fld>
            <a:endParaRPr lang="en-US"/>
          </a:p>
        </p:txBody>
      </p:sp>
    </p:spTree>
    <p:extLst>
      <p:ext uri="{BB962C8B-B14F-4D97-AF65-F5344CB8AC3E}">
        <p14:creationId xmlns:p14="http://schemas.microsoft.com/office/powerpoint/2010/main" val="1664015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EB1C7E5-8A33-4442-9D95-B9EBF05818C2}" type="datetimeFigureOut">
              <a:rPr lang="en-US" smtClean="0"/>
              <a:t>7/23/2020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AE3447E-FC3A-4284-9D57-5BD4651234BC}" type="slidenum">
              <a:rPr lang="en-US" smtClean="0"/>
              <a:t>‹#›</a:t>
            </a:fld>
            <a:endParaRPr lang="en-US"/>
          </a:p>
        </p:txBody>
      </p:sp>
    </p:spTree>
    <p:extLst>
      <p:ext uri="{BB962C8B-B14F-4D97-AF65-F5344CB8AC3E}">
        <p14:creationId xmlns:p14="http://schemas.microsoft.com/office/powerpoint/2010/main" val="3157372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B1C7E5-8A33-4442-9D95-B9EBF05818C2}" type="datetimeFigureOut">
              <a:rPr lang="en-US" smtClean="0"/>
              <a:t>7/23/2020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AE3447E-FC3A-4284-9D57-5BD4651234BC}" type="slidenum">
              <a:rPr lang="en-US" smtClean="0"/>
              <a:t>‹#›</a:t>
            </a:fld>
            <a:endParaRPr lang="en-US"/>
          </a:p>
        </p:txBody>
      </p:sp>
    </p:spTree>
    <p:extLst>
      <p:ext uri="{BB962C8B-B14F-4D97-AF65-F5344CB8AC3E}">
        <p14:creationId xmlns:p14="http://schemas.microsoft.com/office/powerpoint/2010/main" val="614262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EB1C7E5-8A33-4442-9D95-B9EBF05818C2}" type="datetimeFigureOut">
              <a:rPr lang="en-US" smtClean="0"/>
              <a:t>7/23/2020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E3447E-FC3A-4284-9D57-5BD4651234BC}" type="slidenum">
              <a:rPr lang="en-US" smtClean="0"/>
              <a:t>‹#›</a:t>
            </a:fld>
            <a:endParaRPr lang="en-US"/>
          </a:p>
        </p:txBody>
      </p:sp>
    </p:spTree>
    <p:extLst>
      <p:ext uri="{BB962C8B-B14F-4D97-AF65-F5344CB8AC3E}">
        <p14:creationId xmlns:p14="http://schemas.microsoft.com/office/powerpoint/2010/main" val="40424913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EB1C7E5-8A33-4442-9D95-B9EBF05818C2}" type="datetimeFigureOut">
              <a:rPr lang="en-US" smtClean="0"/>
              <a:t>7/23/2020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E3447E-FC3A-4284-9D57-5BD4651234BC}" type="slidenum">
              <a:rPr lang="en-US" smtClean="0"/>
              <a:t>‹#›</a:t>
            </a:fld>
            <a:endParaRPr lang="en-US"/>
          </a:p>
        </p:txBody>
      </p:sp>
    </p:spTree>
    <p:extLst>
      <p:ext uri="{BB962C8B-B14F-4D97-AF65-F5344CB8AC3E}">
        <p14:creationId xmlns:p14="http://schemas.microsoft.com/office/powerpoint/2010/main" val="24200421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B1C7E5-8A33-4442-9D95-B9EBF05818C2}" type="datetimeFigureOut">
              <a:rPr lang="en-US" smtClean="0"/>
              <a:t>7/23/2020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E3447E-FC3A-4284-9D57-5BD4651234BC}" type="slidenum">
              <a:rPr lang="en-US" smtClean="0"/>
              <a:t>‹#›</a:t>
            </a:fld>
            <a:endParaRPr lang="en-US"/>
          </a:p>
        </p:txBody>
      </p:sp>
    </p:spTree>
    <p:extLst>
      <p:ext uri="{BB962C8B-B14F-4D97-AF65-F5344CB8AC3E}">
        <p14:creationId xmlns:p14="http://schemas.microsoft.com/office/powerpoint/2010/main" val="14139081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4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27.jpg"/></Relationships>
</file>

<file path=ppt/slides/_rels/slide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29.jpg"/></Relationships>
</file>

<file path=ppt/slides/_rels/slide4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1.gif"/></Relationships>
</file>

<file path=ppt/slides/_rels/slide45.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3.jpg"/></Relationships>
</file>

<file path=ppt/slides/_rels/slide4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35.jpeg"/></Relationships>
</file>

<file path=ppt/slides/_rels/slide4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35.jpeg"/></Relationships>
</file>

<file path=ppt/slides/_rels/slide4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5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5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5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48.png"/><Relationship Id="rId11" Type="http://schemas.openxmlformats.org/officeDocument/2006/relationships/image" Target="../media/image53.png"/><Relationship Id="rId5" Type="http://schemas.openxmlformats.org/officeDocument/2006/relationships/image" Target="../media/image47.png"/><Relationship Id="rId10" Type="http://schemas.openxmlformats.org/officeDocument/2006/relationships/image" Target="../media/image52.png"/><Relationship Id="rId4" Type="http://schemas.openxmlformats.org/officeDocument/2006/relationships/image" Target="../media/image46.png"/><Relationship Id="rId9" Type="http://schemas.openxmlformats.org/officeDocument/2006/relationships/image" Target="../media/image51.png"/></Relationships>
</file>

<file path=ppt/slides/_rels/slide6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55.jpeg"/></Relationships>
</file>

<file path=ppt/slides/_rels/slide6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wmv"/><Relationship Id="rId1" Type="http://schemas.microsoft.com/office/2007/relationships/media" Target="../media/media1.wmv"/><Relationship Id="rId4" Type="http://schemas.openxmlformats.org/officeDocument/2006/relationships/image" Target="../media/image56.png"/></Relationships>
</file>

<file path=ppt/slides/_rels/slide6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064" y="2438400"/>
            <a:ext cx="4762500" cy="3419475"/>
          </a:xfrm>
          <a:prstGeom prst="rect">
            <a:avLst/>
          </a:prstGeom>
        </p:spPr>
      </p:pic>
      <p:sp>
        <p:nvSpPr>
          <p:cNvPr id="15" name="Rectangle 12"/>
          <p:cNvSpPr/>
          <p:nvPr/>
        </p:nvSpPr>
        <p:spPr>
          <a:xfrm>
            <a:off x="-76200" y="3531158"/>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3" name="Rectangle 12"/>
          <p:cNvSpPr/>
          <p:nvPr/>
        </p:nvSpPr>
        <p:spPr>
          <a:xfrm>
            <a:off x="-40193" y="3607358"/>
            <a:ext cx="9224386" cy="32506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228600" y="5595257"/>
            <a:ext cx="7772400" cy="729343"/>
          </a:xfrm>
        </p:spPr>
        <p:txBody>
          <a:bodyPr>
            <a:normAutofit fontScale="90000"/>
          </a:bodyPr>
          <a:lstStyle/>
          <a:p>
            <a:pPr algn="l"/>
            <a:r>
              <a:rPr lang="en-US" sz="7200" b="1" dirty="0" smtClean="0">
                <a:ln w="17780" cmpd="sng">
                  <a:solidFill>
                    <a:srgbClr val="FFFFFF"/>
                  </a:solidFill>
                  <a:prstDash val="solid"/>
                  <a:miter lim="800000"/>
                </a:ln>
                <a:gradFill rotWithShape="1">
                  <a:gsLst>
                    <a:gs pos="0">
                      <a:schemeClr val="accent2">
                        <a:lumMod val="75000"/>
                      </a:schemeClr>
                    </a:gs>
                    <a:gs pos="49000">
                      <a:schemeClr val="accent2">
                        <a:lumMod val="60000"/>
                        <a:lumOff val="40000"/>
                      </a:schemeClr>
                    </a:gs>
                    <a:gs pos="50000">
                      <a:schemeClr val="accent2"/>
                    </a:gs>
                    <a:gs pos="95000">
                      <a:schemeClr val="accent2">
                        <a:lumMod val="50000"/>
                      </a:schemeClr>
                    </a:gs>
                    <a:gs pos="100000">
                      <a:schemeClr val="accent2">
                        <a:lumMod val="50000"/>
                      </a:schemeClr>
                    </a:gs>
                  </a:gsLst>
                  <a:lin ang="5400000"/>
                </a:gradFill>
                <a:effectLst>
                  <a:outerShdw blurRad="50800" algn="tl" rotWithShape="0">
                    <a:srgbClr val="000000"/>
                  </a:outerShdw>
                </a:effectLst>
              </a:rPr>
              <a:t>Pediatric Emergencies</a:t>
            </a:r>
            <a:endParaRPr lang="en-US" sz="7200" b="1" dirty="0">
              <a:ln w="17780" cmpd="sng">
                <a:solidFill>
                  <a:srgbClr val="FFFFFF"/>
                </a:solidFill>
                <a:prstDash val="solid"/>
                <a:miter lim="800000"/>
              </a:ln>
              <a:gradFill rotWithShape="1">
                <a:gsLst>
                  <a:gs pos="0">
                    <a:schemeClr val="accent2">
                      <a:lumMod val="75000"/>
                    </a:schemeClr>
                  </a:gs>
                  <a:gs pos="49000">
                    <a:schemeClr val="accent2">
                      <a:lumMod val="60000"/>
                      <a:lumOff val="40000"/>
                    </a:schemeClr>
                  </a:gs>
                  <a:gs pos="50000">
                    <a:schemeClr val="accent2"/>
                  </a:gs>
                  <a:gs pos="95000">
                    <a:schemeClr val="accent2">
                      <a:lumMod val="50000"/>
                    </a:schemeClr>
                  </a:gs>
                  <a:gs pos="100000">
                    <a:schemeClr val="accent2">
                      <a:lumMod val="50000"/>
                    </a:schemeClr>
                  </a:gs>
                </a:gsLst>
                <a:lin ang="5400000"/>
              </a:gradFill>
              <a:effectLst>
                <a:outerShdw blurRad="50800" algn="tl" rotWithShape="0">
                  <a:srgbClr val="000000"/>
                </a:outerShdw>
              </a:effectLst>
            </a:endParaRPr>
          </a:p>
        </p:txBody>
      </p:sp>
      <p:sp>
        <p:nvSpPr>
          <p:cNvPr id="3" name="Subtitle 2"/>
          <p:cNvSpPr>
            <a:spLocks noGrp="1"/>
          </p:cNvSpPr>
          <p:nvPr>
            <p:ph type="subTitle" idx="1"/>
          </p:nvPr>
        </p:nvSpPr>
        <p:spPr>
          <a:xfrm>
            <a:off x="609600" y="6324600"/>
            <a:ext cx="6400800" cy="533400"/>
          </a:xfrm>
        </p:spPr>
        <p:txBody>
          <a:bodyPr>
            <a:normAutofit lnSpcReduction="10000"/>
          </a:bodyPr>
          <a:lstStyle/>
          <a:p>
            <a:pPr algn="l"/>
            <a:r>
              <a:rPr lang="en-US" dirty="0" smtClean="0">
                <a:solidFill>
                  <a:schemeClr val="bg1"/>
                </a:solidFill>
              </a:rPr>
              <a:t>Kids need Super heroes</a:t>
            </a:r>
            <a:endParaRPr lang="en-US" dirty="0">
              <a:solidFill>
                <a:schemeClr val="bg1"/>
              </a:solidFill>
            </a:endParaRPr>
          </a:p>
        </p:txBody>
      </p:sp>
      <p:sp>
        <p:nvSpPr>
          <p:cNvPr id="7" name="Rectangle 6"/>
          <p:cNvSpPr/>
          <p:nvPr/>
        </p:nvSpPr>
        <p:spPr>
          <a:xfrm rot="19346736">
            <a:off x="4030698" y="903761"/>
            <a:ext cx="5500318" cy="753396"/>
          </a:xfrm>
          <a:custGeom>
            <a:avLst/>
            <a:gdLst>
              <a:gd name="connsiteX0" fmla="*/ 0 w 5638800"/>
              <a:gd name="connsiteY0" fmla="*/ 0 h 914400"/>
              <a:gd name="connsiteX1" fmla="*/ 5638800 w 5638800"/>
              <a:gd name="connsiteY1" fmla="*/ 0 h 914400"/>
              <a:gd name="connsiteX2" fmla="*/ 5638800 w 5638800"/>
              <a:gd name="connsiteY2" fmla="*/ 914400 h 914400"/>
              <a:gd name="connsiteX3" fmla="*/ 0 w 5638800"/>
              <a:gd name="connsiteY3" fmla="*/ 914400 h 914400"/>
              <a:gd name="connsiteX4" fmla="*/ 0 w 5638800"/>
              <a:gd name="connsiteY4" fmla="*/ 0 h 914400"/>
              <a:gd name="connsiteX0" fmla="*/ 0 w 5638800"/>
              <a:gd name="connsiteY0" fmla="*/ 0 h 914400"/>
              <a:gd name="connsiteX1" fmla="*/ 5638800 w 5638800"/>
              <a:gd name="connsiteY1" fmla="*/ 0 h 914400"/>
              <a:gd name="connsiteX2" fmla="*/ 5638800 w 5638800"/>
              <a:gd name="connsiteY2" fmla="*/ 914400 h 914400"/>
              <a:gd name="connsiteX3" fmla="*/ 14906 w 5638800"/>
              <a:gd name="connsiteY3" fmla="*/ 567236 h 914400"/>
              <a:gd name="connsiteX4" fmla="*/ 0 w 5638800"/>
              <a:gd name="connsiteY4" fmla="*/ 0 h 914400"/>
              <a:gd name="connsiteX0" fmla="*/ 10900 w 5623894"/>
              <a:gd name="connsiteY0" fmla="*/ 155538 h 914400"/>
              <a:gd name="connsiteX1" fmla="*/ 5623894 w 5623894"/>
              <a:gd name="connsiteY1" fmla="*/ 0 h 914400"/>
              <a:gd name="connsiteX2" fmla="*/ 5623894 w 5623894"/>
              <a:gd name="connsiteY2" fmla="*/ 914400 h 914400"/>
              <a:gd name="connsiteX3" fmla="*/ 0 w 5623894"/>
              <a:gd name="connsiteY3" fmla="*/ 567236 h 914400"/>
              <a:gd name="connsiteX4" fmla="*/ 10900 w 5623894"/>
              <a:gd name="connsiteY4" fmla="*/ 155538 h 914400"/>
              <a:gd name="connsiteX0" fmla="*/ 10900 w 5623894"/>
              <a:gd name="connsiteY0" fmla="*/ 155538 h 914400"/>
              <a:gd name="connsiteX1" fmla="*/ 4083620 w 5623894"/>
              <a:gd name="connsiteY1" fmla="*/ 22655 h 914400"/>
              <a:gd name="connsiteX2" fmla="*/ 5623894 w 5623894"/>
              <a:gd name="connsiteY2" fmla="*/ 0 h 914400"/>
              <a:gd name="connsiteX3" fmla="*/ 5623894 w 5623894"/>
              <a:gd name="connsiteY3" fmla="*/ 914400 h 914400"/>
              <a:gd name="connsiteX4" fmla="*/ 0 w 5623894"/>
              <a:gd name="connsiteY4" fmla="*/ 567236 h 914400"/>
              <a:gd name="connsiteX5" fmla="*/ 10900 w 5623894"/>
              <a:gd name="connsiteY5" fmla="*/ 155538 h 914400"/>
              <a:gd name="connsiteX0" fmla="*/ 10900 w 5623894"/>
              <a:gd name="connsiteY0" fmla="*/ 155538 h 914400"/>
              <a:gd name="connsiteX1" fmla="*/ 4083620 w 5623894"/>
              <a:gd name="connsiteY1" fmla="*/ 22655 h 914400"/>
              <a:gd name="connsiteX2" fmla="*/ 5623894 w 5623894"/>
              <a:gd name="connsiteY2" fmla="*/ 0 h 914400"/>
              <a:gd name="connsiteX3" fmla="*/ 5623894 w 5623894"/>
              <a:gd name="connsiteY3" fmla="*/ 914400 h 914400"/>
              <a:gd name="connsiteX4" fmla="*/ 5102136 w 5623894"/>
              <a:gd name="connsiteY4" fmla="*/ 864877 h 914400"/>
              <a:gd name="connsiteX5" fmla="*/ 0 w 5623894"/>
              <a:gd name="connsiteY5" fmla="*/ 567236 h 914400"/>
              <a:gd name="connsiteX6" fmla="*/ 10900 w 5623894"/>
              <a:gd name="connsiteY6" fmla="*/ 155538 h 914400"/>
              <a:gd name="connsiteX0" fmla="*/ 10900 w 5623894"/>
              <a:gd name="connsiteY0" fmla="*/ 155538 h 914400"/>
              <a:gd name="connsiteX1" fmla="*/ 4083620 w 5623894"/>
              <a:gd name="connsiteY1" fmla="*/ 22655 h 914400"/>
              <a:gd name="connsiteX2" fmla="*/ 5623894 w 5623894"/>
              <a:gd name="connsiteY2" fmla="*/ 0 h 914400"/>
              <a:gd name="connsiteX3" fmla="*/ 5623894 w 5623894"/>
              <a:gd name="connsiteY3" fmla="*/ 914400 h 914400"/>
              <a:gd name="connsiteX4" fmla="*/ 5102136 w 5623894"/>
              <a:gd name="connsiteY4" fmla="*/ 864877 h 914400"/>
              <a:gd name="connsiteX5" fmla="*/ 0 w 5623894"/>
              <a:gd name="connsiteY5" fmla="*/ 567236 h 914400"/>
              <a:gd name="connsiteX6" fmla="*/ 10900 w 5623894"/>
              <a:gd name="connsiteY6" fmla="*/ 155538 h 914400"/>
              <a:gd name="connsiteX0" fmla="*/ 10900 w 5623894"/>
              <a:gd name="connsiteY0" fmla="*/ 155538 h 864877"/>
              <a:gd name="connsiteX1" fmla="*/ 4083620 w 5623894"/>
              <a:gd name="connsiteY1" fmla="*/ 22655 h 864877"/>
              <a:gd name="connsiteX2" fmla="*/ 5623894 w 5623894"/>
              <a:gd name="connsiteY2" fmla="*/ 0 h 864877"/>
              <a:gd name="connsiteX3" fmla="*/ 5102136 w 5623894"/>
              <a:gd name="connsiteY3" fmla="*/ 864877 h 864877"/>
              <a:gd name="connsiteX4" fmla="*/ 0 w 5623894"/>
              <a:gd name="connsiteY4" fmla="*/ 567236 h 864877"/>
              <a:gd name="connsiteX5" fmla="*/ 10900 w 5623894"/>
              <a:gd name="connsiteY5" fmla="*/ 155538 h 864877"/>
              <a:gd name="connsiteX0" fmla="*/ 10900 w 5102136"/>
              <a:gd name="connsiteY0" fmla="*/ 132883 h 842222"/>
              <a:gd name="connsiteX1" fmla="*/ 4083620 w 5102136"/>
              <a:gd name="connsiteY1" fmla="*/ 0 h 842222"/>
              <a:gd name="connsiteX2" fmla="*/ 5102136 w 5102136"/>
              <a:gd name="connsiteY2" fmla="*/ 842222 h 842222"/>
              <a:gd name="connsiteX3" fmla="*/ 0 w 5102136"/>
              <a:gd name="connsiteY3" fmla="*/ 544581 h 842222"/>
              <a:gd name="connsiteX4" fmla="*/ 10900 w 5102136"/>
              <a:gd name="connsiteY4" fmla="*/ 132883 h 842222"/>
              <a:gd name="connsiteX0" fmla="*/ 10900 w 5140725"/>
              <a:gd name="connsiteY0" fmla="*/ 132883 h 808517"/>
              <a:gd name="connsiteX1" fmla="*/ 4083620 w 5140725"/>
              <a:gd name="connsiteY1" fmla="*/ 0 h 808517"/>
              <a:gd name="connsiteX2" fmla="*/ 5140725 w 5140725"/>
              <a:gd name="connsiteY2" fmla="*/ 808517 h 808517"/>
              <a:gd name="connsiteX3" fmla="*/ 0 w 5140725"/>
              <a:gd name="connsiteY3" fmla="*/ 544581 h 808517"/>
              <a:gd name="connsiteX4" fmla="*/ 10900 w 5140725"/>
              <a:gd name="connsiteY4" fmla="*/ 132883 h 808517"/>
              <a:gd name="connsiteX0" fmla="*/ 10900 w 5140725"/>
              <a:gd name="connsiteY0" fmla="*/ 152498 h 828132"/>
              <a:gd name="connsiteX1" fmla="*/ 4124050 w 5140725"/>
              <a:gd name="connsiteY1" fmla="*/ 0 h 828132"/>
              <a:gd name="connsiteX2" fmla="*/ 5140725 w 5140725"/>
              <a:gd name="connsiteY2" fmla="*/ 828132 h 828132"/>
              <a:gd name="connsiteX3" fmla="*/ 0 w 5140725"/>
              <a:gd name="connsiteY3" fmla="*/ 564196 h 828132"/>
              <a:gd name="connsiteX4" fmla="*/ 10900 w 5140725"/>
              <a:gd name="connsiteY4" fmla="*/ 152498 h 828132"/>
              <a:gd name="connsiteX0" fmla="*/ 10900 w 5175031"/>
              <a:gd name="connsiteY0" fmla="*/ 152498 h 816483"/>
              <a:gd name="connsiteX1" fmla="*/ 4124050 w 5175031"/>
              <a:gd name="connsiteY1" fmla="*/ 0 h 816483"/>
              <a:gd name="connsiteX2" fmla="*/ 5175031 w 5175031"/>
              <a:gd name="connsiteY2" fmla="*/ 816483 h 816483"/>
              <a:gd name="connsiteX3" fmla="*/ 0 w 5175031"/>
              <a:gd name="connsiteY3" fmla="*/ 564196 h 816483"/>
              <a:gd name="connsiteX4" fmla="*/ 10900 w 5175031"/>
              <a:gd name="connsiteY4" fmla="*/ 152498 h 816483"/>
              <a:gd name="connsiteX0" fmla="*/ 10900 w 5175031"/>
              <a:gd name="connsiteY0" fmla="*/ 213225 h 877210"/>
              <a:gd name="connsiteX1" fmla="*/ 4424238 w 5175031"/>
              <a:gd name="connsiteY1" fmla="*/ 0 h 877210"/>
              <a:gd name="connsiteX2" fmla="*/ 5175031 w 5175031"/>
              <a:gd name="connsiteY2" fmla="*/ 877210 h 877210"/>
              <a:gd name="connsiteX3" fmla="*/ 0 w 5175031"/>
              <a:gd name="connsiteY3" fmla="*/ 624923 h 877210"/>
              <a:gd name="connsiteX4" fmla="*/ 10900 w 5175031"/>
              <a:gd name="connsiteY4" fmla="*/ 213225 h 877210"/>
              <a:gd name="connsiteX0" fmla="*/ 10900 w 5433547"/>
              <a:gd name="connsiteY0" fmla="*/ 213225 h 771769"/>
              <a:gd name="connsiteX1" fmla="*/ 4424238 w 5433547"/>
              <a:gd name="connsiteY1" fmla="*/ 0 h 771769"/>
              <a:gd name="connsiteX2" fmla="*/ 5433547 w 5433547"/>
              <a:gd name="connsiteY2" fmla="*/ 771769 h 771769"/>
              <a:gd name="connsiteX3" fmla="*/ 0 w 5433547"/>
              <a:gd name="connsiteY3" fmla="*/ 624923 h 771769"/>
              <a:gd name="connsiteX4" fmla="*/ 10900 w 5433547"/>
              <a:gd name="connsiteY4" fmla="*/ 213225 h 771769"/>
              <a:gd name="connsiteX0" fmla="*/ 10900 w 5433547"/>
              <a:gd name="connsiteY0" fmla="*/ 232240 h 790784"/>
              <a:gd name="connsiteX1" fmla="*/ 4514907 w 5433547"/>
              <a:gd name="connsiteY1" fmla="*/ 0 h 790784"/>
              <a:gd name="connsiteX2" fmla="*/ 5433547 w 5433547"/>
              <a:gd name="connsiteY2" fmla="*/ 790784 h 790784"/>
              <a:gd name="connsiteX3" fmla="*/ 0 w 5433547"/>
              <a:gd name="connsiteY3" fmla="*/ 643938 h 790784"/>
              <a:gd name="connsiteX4" fmla="*/ 10900 w 5433547"/>
              <a:gd name="connsiteY4" fmla="*/ 232240 h 790784"/>
              <a:gd name="connsiteX0" fmla="*/ 10900 w 5500318"/>
              <a:gd name="connsiteY0" fmla="*/ 232240 h 753396"/>
              <a:gd name="connsiteX1" fmla="*/ 4514907 w 5500318"/>
              <a:gd name="connsiteY1" fmla="*/ 0 h 753396"/>
              <a:gd name="connsiteX2" fmla="*/ 5500318 w 5500318"/>
              <a:gd name="connsiteY2" fmla="*/ 753396 h 753396"/>
              <a:gd name="connsiteX3" fmla="*/ 0 w 5500318"/>
              <a:gd name="connsiteY3" fmla="*/ 643938 h 753396"/>
              <a:gd name="connsiteX4" fmla="*/ 10900 w 5500318"/>
              <a:gd name="connsiteY4" fmla="*/ 232240 h 753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0318" h="753396">
                <a:moveTo>
                  <a:pt x="10900" y="232240"/>
                </a:moveTo>
                <a:lnTo>
                  <a:pt x="4514907" y="0"/>
                </a:lnTo>
                <a:lnTo>
                  <a:pt x="5500318" y="753396"/>
                </a:lnTo>
                <a:lnTo>
                  <a:pt x="0" y="643938"/>
                </a:lnTo>
                <a:lnTo>
                  <a:pt x="10900" y="232240"/>
                </a:lnTo>
                <a:close/>
              </a:path>
            </a:pathLst>
          </a:custGeom>
          <a:gradFill>
            <a:gsLst>
              <a:gs pos="5000">
                <a:schemeClr val="accent1">
                  <a:alpha val="0"/>
                </a:schemeClr>
              </a:gs>
              <a:gs pos="37000">
                <a:schemeClr val="accent1">
                  <a:alpha val="27000"/>
                </a:schemeClr>
              </a:gs>
              <a:gs pos="67000">
                <a:schemeClr val="accent1"/>
              </a:gs>
              <a:gs pos="100000">
                <a:schemeClr val="accent1"/>
              </a:gs>
            </a:gsLst>
            <a:lin ang="0" scaled="0"/>
          </a:gradFill>
          <a:ln>
            <a:gradFill>
              <a:gsLst>
                <a:gs pos="24000">
                  <a:schemeClr val="accent2">
                    <a:alpha val="0"/>
                  </a:schemeClr>
                </a:gs>
                <a:gs pos="50000">
                  <a:schemeClr val="accent2">
                    <a:alpha val="61000"/>
                  </a:schemeClr>
                </a:gs>
                <a:gs pos="100000">
                  <a:schemeClr val="accent2">
                    <a:lumMod val="50000"/>
                  </a:scheme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6"/>
          <p:cNvSpPr/>
          <p:nvPr/>
        </p:nvSpPr>
        <p:spPr>
          <a:xfrm rot="17488075">
            <a:off x="3224408" y="697685"/>
            <a:ext cx="2796385" cy="670294"/>
          </a:xfrm>
          <a:custGeom>
            <a:avLst/>
            <a:gdLst>
              <a:gd name="connsiteX0" fmla="*/ 0 w 5638800"/>
              <a:gd name="connsiteY0" fmla="*/ 0 h 914400"/>
              <a:gd name="connsiteX1" fmla="*/ 5638800 w 5638800"/>
              <a:gd name="connsiteY1" fmla="*/ 0 h 914400"/>
              <a:gd name="connsiteX2" fmla="*/ 5638800 w 5638800"/>
              <a:gd name="connsiteY2" fmla="*/ 914400 h 914400"/>
              <a:gd name="connsiteX3" fmla="*/ 0 w 5638800"/>
              <a:gd name="connsiteY3" fmla="*/ 914400 h 914400"/>
              <a:gd name="connsiteX4" fmla="*/ 0 w 5638800"/>
              <a:gd name="connsiteY4" fmla="*/ 0 h 914400"/>
              <a:gd name="connsiteX0" fmla="*/ 0 w 5638800"/>
              <a:gd name="connsiteY0" fmla="*/ 0 h 914400"/>
              <a:gd name="connsiteX1" fmla="*/ 5638800 w 5638800"/>
              <a:gd name="connsiteY1" fmla="*/ 0 h 914400"/>
              <a:gd name="connsiteX2" fmla="*/ 5638800 w 5638800"/>
              <a:gd name="connsiteY2" fmla="*/ 914400 h 914400"/>
              <a:gd name="connsiteX3" fmla="*/ 14906 w 5638800"/>
              <a:gd name="connsiteY3" fmla="*/ 567236 h 914400"/>
              <a:gd name="connsiteX4" fmla="*/ 0 w 5638800"/>
              <a:gd name="connsiteY4" fmla="*/ 0 h 914400"/>
              <a:gd name="connsiteX0" fmla="*/ 10900 w 5623894"/>
              <a:gd name="connsiteY0" fmla="*/ 155538 h 914400"/>
              <a:gd name="connsiteX1" fmla="*/ 5623894 w 5623894"/>
              <a:gd name="connsiteY1" fmla="*/ 0 h 914400"/>
              <a:gd name="connsiteX2" fmla="*/ 5623894 w 5623894"/>
              <a:gd name="connsiteY2" fmla="*/ 914400 h 914400"/>
              <a:gd name="connsiteX3" fmla="*/ 0 w 5623894"/>
              <a:gd name="connsiteY3" fmla="*/ 567236 h 914400"/>
              <a:gd name="connsiteX4" fmla="*/ 10900 w 5623894"/>
              <a:gd name="connsiteY4" fmla="*/ 155538 h 914400"/>
              <a:gd name="connsiteX0" fmla="*/ 10900 w 5623894"/>
              <a:gd name="connsiteY0" fmla="*/ 155538 h 914400"/>
              <a:gd name="connsiteX1" fmla="*/ 5623894 w 5623894"/>
              <a:gd name="connsiteY1" fmla="*/ 0 h 914400"/>
              <a:gd name="connsiteX2" fmla="*/ 5623894 w 5623894"/>
              <a:gd name="connsiteY2" fmla="*/ 914400 h 914400"/>
              <a:gd name="connsiteX3" fmla="*/ 2639725 w 5623894"/>
              <a:gd name="connsiteY3" fmla="*/ 726377 h 914400"/>
              <a:gd name="connsiteX4" fmla="*/ 0 w 5623894"/>
              <a:gd name="connsiteY4" fmla="*/ 567236 h 914400"/>
              <a:gd name="connsiteX5" fmla="*/ 10900 w 5623894"/>
              <a:gd name="connsiteY5" fmla="*/ 155538 h 914400"/>
              <a:gd name="connsiteX0" fmla="*/ 10900 w 5623894"/>
              <a:gd name="connsiteY0" fmla="*/ 155538 h 914400"/>
              <a:gd name="connsiteX1" fmla="*/ 2397168 w 5623894"/>
              <a:gd name="connsiteY1" fmla="*/ 82140 h 914400"/>
              <a:gd name="connsiteX2" fmla="*/ 5623894 w 5623894"/>
              <a:gd name="connsiteY2" fmla="*/ 0 h 914400"/>
              <a:gd name="connsiteX3" fmla="*/ 5623894 w 5623894"/>
              <a:gd name="connsiteY3" fmla="*/ 914400 h 914400"/>
              <a:gd name="connsiteX4" fmla="*/ 2639725 w 5623894"/>
              <a:gd name="connsiteY4" fmla="*/ 726377 h 914400"/>
              <a:gd name="connsiteX5" fmla="*/ 0 w 5623894"/>
              <a:gd name="connsiteY5" fmla="*/ 567236 h 914400"/>
              <a:gd name="connsiteX6" fmla="*/ 10900 w 5623894"/>
              <a:gd name="connsiteY6" fmla="*/ 155538 h 914400"/>
              <a:gd name="connsiteX0" fmla="*/ 10900 w 5623894"/>
              <a:gd name="connsiteY0" fmla="*/ 155538 h 726377"/>
              <a:gd name="connsiteX1" fmla="*/ 2397168 w 5623894"/>
              <a:gd name="connsiteY1" fmla="*/ 82140 h 726377"/>
              <a:gd name="connsiteX2" fmla="*/ 5623894 w 5623894"/>
              <a:gd name="connsiteY2" fmla="*/ 0 h 726377"/>
              <a:gd name="connsiteX3" fmla="*/ 2639725 w 5623894"/>
              <a:gd name="connsiteY3" fmla="*/ 726377 h 726377"/>
              <a:gd name="connsiteX4" fmla="*/ 0 w 5623894"/>
              <a:gd name="connsiteY4" fmla="*/ 567236 h 726377"/>
              <a:gd name="connsiteX5" fmla="*/ 10900 w 5623894"/>
              <a:gd name="connsiteY5" fmla="*/ 155538 h 726377"/>
              <a:gd name="connsiteX0" fmla="*/ 10900 w 2639725"/>
              <a:gd name="connsiteY0" fmla="*/ 73398 h 644237"/>
              <a:gd name="connsiteX1" fmla="*/ 2397168 w 2639725"/>
              <a:gd name="connsiteY1" fmla="*/ 0 h 644237"/>
              <a:gd name="connsiteX2" fmla="*/ 2639725 w 2639725"/>
              <a:gd name="connsiteY2" fmla="*/ 644237 h 644237"/>
              <a:gd name="connsiteX3" fmla="*/ 0 w 2639725"/>
              <a:gd name="connsiteY3" fmla="*/ 485096 h 644237"/>
              <a:gd name="connsiteX4" fmla="*/ 10900 w 2639725"/>
              <a:gd name="connsiteY4" fmla="*/ 73398 h 644237"/>
              <a:gd name="connsiteX0" fmla="*/ 10900 w 2697514"/>
              <a:gd name="connsiteY0" fmla="*/ 73398 h 653904"/>
              <a:gd name="connsiteX1" fmla="*/ 2397168 w 2697514"/>
              <a:gd name="connsiteY1" fmla="*/ 0 h 653904"/>
              <a:gd name="connsiteX2" fmla="*/ 2697514 w 2697514"/>
              <a:gd name="connsiteY2" fmla="*/ 653904 h 653904"/>
              <a:gd name="connsiteX3" fmla="*/ 0 w 2697514"/>
              <a:gd name="connsiteY3" fmla="*/ 485096 h 653904"/>
              <a:gd name="connsiteX4" fmla="*/ 10900 w 2697514"/>
              <a:gd name="connsiteY4" fmla="*/ 73398 h 653904"/>
              <a:gd name="connsiteX0" fmla="*/ 10900 w 2697514"/>
              <a:gd name="connsiteY0" fmla="*/ 91786 h 672292"/>
              <a:gd name="connsiteX1" fmla="*/ 2443924 w 2697514"/>
              <a:gd name="connsiteY1" fmla="*/ 0 h 672292"/>
              <a:gd name="connsiteX2" fmla="*/ 2697514 w 2697514"/>
              <a:gd name="connsiteY2" fmla="*/ 672292 h 672292"/>
              <a:gd name="connsiteX3" fmla="*/ 0 w 2697514"/>
              <a:gd name="connsiteY3" fmla="*/ 503484 h 672292"/>
              <a:gd name="connsiteX4" fmla="*/ 10900 w 2697514"/>
              <a:gd name="connsiteY4" fmla="*/ 91786 h 672292"/>
              <a:gd name="connsiteX0" fmla="*/ 10900 w 2697514"/>
              <a:gd name="connsiteY0" fmla="*/ 85482 h 665988"/>
              <a:gd name="connsiteX1" fmla="*/ 2565175 w 2697514"/>
              <a:gd name="connsiteY1" fmla="*/ 0 h 665988"/>
              <a:gd name="connsiteX2" fmla="*/ 2697514 w 2697514"/>
              <a:gd name="connsiteY2" fmla="*/ 665988 h 665988"/>
              <a:gd name="connsiteX3" fmla="*/ 0 w 2697514"/>
              <a:gd name="connsiteY3" fmla="*/ 497180 h 665988"/>
              <a:gd name="connsiteX4" fmla="*/ 10900 w 2697514"/>
              <a:gd name="connsiteY4" fmla="*/ 85482 h 665988"/>
              <a:gd name="connsiteX0" fmla="*/ 10900 w 2796385"/>
              <a:gd name="connsiteY0" fmla="*/ 85482 h 670294"/>
              <a:gd name="connsiteX1" fmla="*/ 2565175 w 2796385"/>
              <a:gd name="connsiteY1" fmla="*/ 0 h 670294"/>
              <a:gd name="connsiteX2" fmla="*/ 2796385 w 2796385"/>
              <a:gd name="connsiteY2" fmla="*/ 670294 h 670294"/>
              <a:gd name="connsiteX3" fmla="*/ 0 w 2796385"/>
              <a:gd name="connsiteY3" fmla="*/ 497180 h 670294"/>
              <a:gd name="connsiteX4" fmla="*/ 10900 w 2796385"/>
              <a:gd name="connsiteY4" fmla="*/ 85482 h 67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6385" h="670294">
                <a:moveTo>
                  <a:pt x="10900" y="85482"/>
                </a:moveTo>
                <a:lnTo>
                  <a:pt x="2565175" y="0"/>
                </a:lnTo>
                <a:lnTo>
                  <a:pt x="2796385" y="670294"/>
                </a:lnTo>
                <a:lnTo>
                  <a:pt x="0" y="497180"/>
                </a:lnTo>
                <a:lnTo>
                  <a:pt x="10900" y="85482"/>
                </a:lnTo>
                <a:close/>
              </a:path>
            </a:pathLst>
          </a:custGeom>
          <a:gradFill>
            <a:gsLst>
              <a:gs pos="5000">
                <a:schemeClr val="accent1">
                  <a:alpha val="0"/>
                </a:schemeClr>
              </a:gs>
              <a:gs pos="37000">
                <a:schemeClr val="accent1">
                  <a:alpha val="27000"/>
                </a:schemeClr>
              </a:gs>
              <a:gs pos="67000">
                <a:schemeClr val="accent1"/>
              </a:gs>
              <a:gs pos="100000">
                <a:schemeClr val="accent1"/>
              </a:gs>
            </a:gsLst>
            <a:lin ang="0" scaled="0"/>
          </a:gradFill>
          <a:ln>
            <a:gradFill>
              <a:gsLst>
                <a:gs pos="24000">
                  <a:schemeClr val="accent2">
                    <a:alpha val="0"/>
                  </a:schemeClr>
                </a:gs>
                <a:gs pos="50000">
                  <a:schemeClr val="accent2">
                    <a:alpha val="61000"/>
                  </a:schemeClr>
                </a:gs>
                <a:gs pos="100000">
                  <a:schemeClr val="accent2">
                    <a:lumMod val="50000"/>
                  </a:scheme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6"/>
          <p:cNvSpPr/>
          <p:nvPr/>
        </p:nvSpPr>
        <p:spPr>
          <a:xfrm rot="15941433">
            <a:off x="1823563" y="629748"/>
            <a:ext cx="2393935" cy="616602"/>
          </a:xfrm>
          <a:custGeom>
            <a:avLst/>
            <a:gdLst>
              <a:gd name="connsiteX0" fmla="*/ 0 w 5638800"/>
              <a:gd name="connsiteY0" fmla="*/ 0 h 914400"/>
              <a:gd name="connsiteX1" fmla="*/ 5638800 w 5638800"/>
              <a:gd name="connsiteY1" fmla="*/ 0 h 914400"/>
              <a:gd name="connsiteX2" fmla="*/ 5638800 w 5638800"/>
              <a:gd name="connsiteY2" fmla="*/ 914400 h 914400"/>
              <a:gd name="connsiteX3" fmla="*/ 0 w 5638800"/>
              <a:gd name="connsiteY3" fmla="*/ 914400 h 914400"/>
              <a:gd name="connsiteX4" fmla="*/ 0 w 5638800"/>
              <a:gd name="connsiteY4" fmla="*/ 0 h 914400"/>
              <a:gd name="connsiteX0" fmla="*/ 0 w 5638800"/>
              <a:gd name="connsiteY0" fmla="*/ 0 h 914400"/>
              <a:gd name="connsiteX1" fmla="*/ 5638800 w 5638800"/>
              <a:gd name="connsiteY1" fmla="*/ 0 h 914400"/>
              <a:gd name="connsiteX2" fmla="*/ 5638800 w 5638800"/>
              <a:gd name="connsiteY2" fmla="*/ 914400 h 914400"/>
              <a:gd name="connsiteX3" fmla="*/ 14906 w 5638800"/>
              <a:gd name="connsiteY3" fmla="*/ 567236 h 914400"/>
              <a:gd name="connsiteX4" fmla="*/ 0 w 5638800"/>
              <a:gd name="connsiteY4" fmla="*/ 0 h 914400"/>
              <a:gd name="connsiteX0" fmla="*/ 10900 w 5623894"/>
              <a:gd name="connsiteY0" fmla="*/ 155538 h 914400"/>
              <a:gd name="connsiteX1" fmla="*/ 5623894 w 5623894"/>
              <a:gd name="connsiteY1" fmla="*/ 0 h 914400"/>
              <a:gd name="connsiteX2" fmla="*/ 5623894 w 5623894"/>
              <a:gd name="connsiteY2" fmla="*/ 914400 h 914400"/>
              <a:gd name="connsiteX3" fmla="*/ 0 w 5623894"/>
              <a:gd name="connsiteY3" fmla="*/ 567236 h 914400"/>
              <a:gd name="connsiteX4" fmla="*/ 10900 w 5623894"/>
              <a:gd name="connsiteY4" fmla="*/ 155538 h 914400"/>
              <a:gd name="connsiteX0" fmla="*/ 10900 w 5623894"/>
              <a:gd name="connsiteY0" fmla="*/ 155538 h 914400"/>
              <a:gd name="connsiteX1" fmla="*/ 5623894 w 5623894"/>
              <a:gd name="connsiteY1" fmla="*/ 0 h 914400"/>
              <a:gd name="connsiteX2" fmla="*/ 5623894 w 5623894"/>
              <a:gd name="connsiteY2" fmla="*/ 914400 h 914400"/>
              <a:gd name="connsiteX3" fmla="*/ 2292389 w 5623894"/>
              <a:gd name="connsiteY3" fmla="*/ 706252 h 914400"/>
              <a:gd name="connsiteX4" fmla="*/ 0 w 5623894"/>
              <a:gd name="connsiteY4" fmla="*/ 567236 h 914400"/>
              <a:gd name="connsiteX5" fmla="*/ 10900 w 5623894"/>
              <a:gd name="connsiteY5" fmla="*/ 155538 h 914400"/>
              <a:gd name="connsiteX0" fmla="*/ 10900 w 5623894"/>
              <a:gd name="connsiteY0" fmla="*/ 155538 h 914400"/>
              <a:gd name="connsiteX1" fmla="*/ 2343835 w 5623894"/>
              <a:gd name="connsiteY1" fmla="*/ 90404 h 914400"/>
              <a:gd name="connsiteX2" fmla="*/ 5623894 w 5623894"/>
              <a:gd name="connsiteY2" fmla="*/ 0 h 914400"/>
              <a:gd name="connsiteX3" fmla="*/ 5623894 w 5623894"/>
              <a:gd name="connsiteY3" fmla="*/ 914400 h 914400"/>
              <a:gd name="connsiteX4" fmla="*/ 2292389 w 5623894"/>
              <a:gd name="connsiteY4" fmla="*/ 706252 h 914400"/>
              <a:gd name="connsiteX5" fmla="*/ 0 w 5623894"/>
              <a:gd name="connsiteY5" fmla="*/ 567236 h 914400"/>
              <a:gd name="connsiteX6" fmla="*/ 10900 w 5623894"/>
              <a:gd name="connsiteY6" fmla="*/ 155538 h 914400"/>
              <a:gd name="connsiteX0" fmla="*/ 10900 w 5623894"/>
              <a:gd name="connsiteY0" fmla="*/ 155538 h 706252"/>
              <a:gd name="connsiteX1" fmla="*/ 2343835 w 5623894"/>
              <a:gd name="connsiteY1" fmla="*/ 90404 h 706252"/>
              <a:gd name="connsiteX2" fmla="*/ 5623894 w 5623894"/>
              <a:gd name="connsiteY2" fmla="*/ 0 h 706252"/>
              <a:gd name="connsiteX3" fmla="*/ 2292389 w 5623894"/>
              <a:gd name="connsiteY3" fmla="*/ 706252 h 706252"/>
              <a:gd name="connsiteX4" fmla="*/ 0 w 5623894"/>
              <a:gd name="connsiteY4" fmla="*/ 567236 h 706252"/>
              <a:gd name="connsiteX5" fmla="*/ 10900 w 5623894"/>
              <a:gd name="connsiteY5" fmla="*/ 155538 h 706252"/>
              <a:gd name="connsiteX0" fmla="*/ 10900 w 2343835"/>
              <a:gd name="connsiteY0" fmla="*/ 65134 h 615848"/>
              <a:gd name="connsiteX1" fmla="*/ 2343835 w 2343835"/>
              <a:gd name="connsiteY1" fmla="*/ 0 h 615848"/>
              <a:gd name="connsiteX2" fmla="*/ 2292389 w 2343835"/>
              <a:gd name="connsiteY2" fmla="*/ 615848 h 615848"/>
              <a:gd name="connsiteX3" fmla="*/ 0 w 2343835"/>
              <a:gd name="connsiteY3" fmla="*/ 476832 h 615848"/>
              <a:gd name="connsiteX4" fmla="*/ 10900 w 2343835"/>
              <a:gd name="connsiteY4" fmla="*/ 65134 h 615848"/>
              <a:gd name="connsiteX0" fmla="*/ 10900 w 2352509"/>
              <a:gd name="connsiteY0" fmla="*/ 65134 h 620378"/>
              <a:gd name="connsiteX1" fmla="*/ 2343835 w 2352509"/>
              <a:gd name="connsiteY1" fmla="*/ 0 h 620378"/>
              <a:gd name="connsiteX2" fmla="*/ 2352509 w 2352509"/>
              <a:gd name="connsiteY2" fmla="*/ 620378 h 620378"/>
              <a:gd name="connsiteX3" fmla="*/ 0 w 2352509"/>
              <a:gd name="connsiteY3" fmla="*/ 476832 h 620378"/>
              <a:gd name="connsiteX4" fmla="*/ 10900 w 2352509"/>
              <a:gd name="connsiteY4" fmla="*/ 65134 h 620378"/>
              <a:gd name="connsiteX0" fmla="*/ 10900 w 2393935"/>
              <a:gd name="connsiteY0" fmla="*/ 61358 h 616602"/>
              <a:gd name="connsiteX1" fmla="*/ 2393935 w 2393935"/>
              <a:gd name="connsiteY1" fmla="*/ 0 h 616602"/>
              <a:gd name="connsiteX2" fmla="*/ 2352509 w 2393935"/>
              <a:gd name="connsiteY2" fmla="*/ 616602 h 616602"/>
              <a:gd name="connsiteX3" fmla="*/ 0 w 2393935"/>
              <a:gd name="connsiteY3" fmla="*/ 473056 h 616602"/>
              <a:gd name="connsiteX4" fmla="*/ 10900 w 2393935"/>
              <a:gd name="connsiteY4" fmla="*/ 61358 h 61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3935" h="616602">
                <a:moveTo>
                  <a:pt x="10900" y="61358"/>
                </a:moveTo>
                <a:lnTo>
                  <a:pt x="2393935" y="0"/>
                </a:lnTo>
                <a:lnTo>
                  <a:pt x="2352509" y="616602"/>
                </a:lnTo>
                <a:lnTo>
                  <a:pt x="0" y="473056"/>
                </a:lnTo>
                <a:lnTo>
                  <a:pt x="10900" y="61358"/>
                </a:lnTo>
                <a:close/>
              </a:path>
            </a:pathLst>
          </a:custGeom>
          <a:gradFill>
            <a:gsLst>
              <a:gs pos="5000">
                <a:schemeClr val="accent1">
                  <a:alpha val="0"/>
                </a:schemeClr>
              </a:gs>
              <a:gs pos="37000">
                <a:schemeClr val="accent1">
                  <a:alpha val="27000"/>
                </a:schemeClr>
              </a:gs>
              <a:gs pos="67000">
                <a:schemeClr val="accent1"/>
              </a:gs>
              <a:gs pos="100000">
                <a:schemeClr val="accent1"/>
              </a:gs>
            </a:gsLst>
            <a:lin ang="0" scaled="0"/>
          </a:gradFill>
          <a:ln>
            <a:gradFill>
              <a:gsLst>
                <a:gs pos="24000">
                  <a:schemeClr val="accent2">
                    <a:alpha val="0"/>
                  </a:schemeClr>
                </a:gs>
                <a:gs pos="50000">
                  <a:schemeClr val="accent2">
                    <a:alpha val="61000"/>
                  </a:schemeClr>
                </a:gs>
                <a:gs pos="100000">
                  <a:schemeClr val="accent2">
                    <a:lumMod val="50000"/>
                  </a:scheme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6"/>
          <p:cNvSpPr/>
          <p:nvPr/>
        </p:nvSpPr>
        <p:spPr>
          <a:xfrm rot="14360861">
            <a:off x="-263962" y="672592"/>
            <a:ext cx="3210625" cy="662254"/>
          </a:xfrm>
          <a:custGeom>
            <a:avLst/>
            <a:gdLst>
              <a:gd name="connsiteX0" fmla="*/ 0 w 5638800"/>
              <a:gd name="connsiteY0" fmla="*/ 0 h 914400"/>
              <a:gd name="connsiteX1" fmla="*/ 5638800 w 5638800"/>
              <a:gd name="connsiteY1" fmla="*/ 0 h 914400"/>
              <a:gd name="connsiteX2" fmla="*/ 5638800 w 5638800"/>
              <a:gd name="connsiteY2" fmla="*/ 914400 h 914400"/>
              <a:gd name="connsiteX3" fmla="*/ 0 w 5638800"/>
              <a:gd name="connsiteY3" fmla="*/ 914400 h 914400"/>
              <a:gd name="connsiteX4" fmla="*/ 0 w 5638800"/>
              <a:gd name="connsiteY4" fmla="*/ 0 h 914400"/>
              <a:gd name="connsiteX0" fmla="*/ 0 w 5638800"/>
              <a:gd name="connsiteY0" fmla="*/ 0 h 914400"/>
              <a:gd name="connsiteX1" fmla="*/ 5638800 w 5638800"/>
              <a:gd name="connsiteY1" fmla="*/ 0 h 914400"/>
              <a:gd name="connsiteX2" fmla="*/ 5638800 w 5638800"/>
              <a:gd name="connsiteY2" fmla="*/ 914400 h 914400"/>
              <a:gd name="connsiteX3" fmla="*/ 14906 w 5638800"/>
              <a:gd name="connsiteY3" fmla="*/ 567236 h 914400"/>
              <a:gd name="connsiteX4" fmla="*/ 0 w 5638800"/>
              <a:gd name="connsiteY4" fmla="*/ 0 h 914400"/>
              <a:gd name="connsiteX0" fmla="*/ 10900 w 5623894"/>
              <a:gd name="connsiteY0" fmla="*/ 155538 h 914400"/>
              <a:gd name="connsiteX1" fmla="*/ 5623894 w 5623894"/>
              <a:gd name="connsiteY1" fmla="*/ 0 h 914400"/>
              <a:gd name="connsiteX2" fmla="*/ 5623894 w 5623894"/>
              <a:gd name="connsiteY2" fmla="*/ 914400 h 914400"/>
              <a:gd name="connsiteX3" fmla="*/ 0 w 5623894"/>
              <a:gd name="connsiteY3" fmla="*/ 567236 h 914400"/>
              <a:gd name="connsiteX4" fmla="*/ 10900 w 5623894"/>
              <a:gd name="connsiteY4" fmla="*/ 155538 h 914400"/>
              <a:gd name="connsiteX0" fmla="*/ 10900 w 5623894"/>
              <a:gd name="connsiteY0" fmla="*/ 155538 h 914400"/>
              <a:gd name="connsiteX1" fmla="*/ 3157157 w 5623894"/>
              <a:gd name="connsiteY1" fmla="*/ 66302 h 914400"/>
              <a:gd name="connsiteX2" fmla="*/ 5623894 w 5623894"/>
              <a:gd name="connsiteY2" fmla="*/ 0 h 914400"/>
              <a:gd name="connsiteX3" fmla="*/ 5623894 w 5623894"/>
              <a:gd name="connsiteY3" fmla="*/ 914400 h 914400"/>
              <a:gd name="connsiteX4" fmla="*/ 0 w 5623894"/>
              <a:gd name="connsiteY4" fmla="*/ 567236 h 914400"/>
              <a:gd name="connsiteX5" fmla="*/ 10900 w 5623894"/>
              <a:gd name="connsiteY5" fmla="*/ 155538 h 914400"/>
              <a:gd name="connsiteX0" fmla="*/ 10900 w 5623894"/>
              <a:gd name="connsiteY0" fmla="*/ 155538 h 914400"/>
              <a:gd name="connsiteX1" fmla="*/ 3157157 w 5623894"/>
              <a:gd name="connsiteY1" fmla="*/ 66302 h 914400"/>
              <a:gd name="connsiteX2" fmla="*/ 5623894 w 5623894"/>
              <a:gd name="connsiteY2" fmla="*/ 0 h 914400"/>
              <a:gd name="connsiteX3" fmla="*/ 5623894 w 5623894"/>
              <a:gd name="connsiteY3" fmla="*/ 914400 h 914400"/>
              <a:gd name="connsiteX4" fmla="*/ 2755809 w 5623894"/>
              <a:gd name="connsiteY4" fmla="*/ 733679 h 914400"/>
              <a:gd name="connsiteX5" fmla="*/ 0 w 5623894"/>
              <a:gd name="connsiteY5" fmla="*/ 567236 h 914400"/>
              <a:gd name="connsiteX6" fmla="*/ 10900 w 5623894"/>
              <a:gd name="connsiteY6" fmla="*/ 155538 h 914400"/>
              <a:gd name="connsiteX0" fmla="*/ 10900 w 5623894"/>
              <a:gd name="connsiteY0" fmla="*/ 155538 h 733679"/>
              <a:gd name="connsiteX1" fmla="*/ 3157157 w 5623894"/>
              <a:gd name="connsiteY1" fmla="*/ 66302 h 733679"/>
              <a:gd name="connsiteX2" fmla="*/ 5623894 w 5623894"/>
              <a:gd name="connsiteY2" fmla="*/ 0 h 733679"/>
              <a:gd name="connsiteX3" fmla="*/ 2755809 w 5623894"/>
              <a:gd name="connsiteY3" fmla="*/ 733679 h 733679"/>
              <a:gd name="connsiteX4" fmla="*/ 0 w 5623894"/>
              <a:gd name="connsiteY4" fmla="*/ 567236 h 733679"/>
              <a:gd name="connsiteX5" fmla="*/ 10900 w 5623894"/>
              <a:gd name="connsiteY5" fmla="*/ 155538 h 733679"/>
              <a:gd name="connsiteX0" fmla="*/ 10900 w 3157157"/>
              <a:gd name="connsiteY0" fmla="*/ 89236 h 667377"/>
              <a:gd name="connsiteX1" fmla="*/ 3157157 w 3157157"/>
              <a:gd name="connsiteY1" fmla="*/ 0 h 667377"/>
              <a:gd name="connsiteX2" fmla="*/ 2755809 w 3157157"/>
              <a:gd name="connsiteY2" fmla="*/ 667377 h 667377"/>
              <a:gd name="connsiteX3" fmla="*/ 0 w 3157157"/>
              <a:gd name="connsiteY3" fmla="*/ 500934 h 667377"/>
              <a:gd name="connsiteX4" fmla="*/ 10900 w 3157157"/>
              <a:gd name="connsiteY4" fmla="*/ 89236 h 667377"/>
              <a:gd name="connsiteX0" fmla="*/ 10900 w 3157157"/>
              <a:gd name="connsiteY0" fmla="*/ 89236 h 670579"/>
              <a:gd name="connsiteX1" fmla="*/ 3157157 w 3157157"/>
              <a:gd name="connsiteY1" fmla="*/ 0 h 670579"/>
              <a:gd name="connsiteX2" fmla="*/ 2800632 w 3157157"/>
              <a:gd name="connsiteY2" fmla="*/ 670579 h 670579"/>
              <a:gd name="connsiteX3" fmla="*/ 0 w 3157157"/>
              <a:gd name="connsiteY3" fmla="*/ 500934 h 670579"/>
              <a:gd name="connsiteX4" fmla="*/ 10900 w 3157157"/>
              <a:gd name="connsiteY4" fmla="*/ 89236 h 670579"/>
              <a:gd name="connsiteX0" fmla="*/ 10900 w 3210625"/>
              <a:gd name="connsiteY0" fmla="*/ 80911 h 662254"/>
              <a:gd name="connsiteX1" fmla="*/ 3210625 w 3210625"/>
              <a:gd name="connsiteY1" fmla="*/ 0 h 662254"/>
              <a:gd name="connsiteX2" fmla="*/ 2800632 w 3210625"/>
              <a:gd name="connsiteY2" fmla="*/ 662254 h 662254"/>
              <a:gd name="connsiteX3" fmla="*/ 0 w 3210625"/>
              <a:gd name="connsiteY3" fmla="*/ 492609 h 662254"/>
              <a:gd name="connsiteX4" fmla="*/ 10900 w 3210625"/>
              <a:gd name="connsiteY4" fmla="*/ 80911 h 662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0625" h="662254">
                <a:moveTo>
                  <a:pt x="10900" y="80911"/>
                </a:moveTo>
                <a:lnTo>
                  <a:pt x="3210625" y="0"/>
                </a:lnTo>
                <a:lnTo>
                  <a:pt x="2800632" y="662254"/>
                </a:lnTo>
                <a:lnTo>
                  <a:pt x="0" y="492609"/>
                </a:lnTo>
                <a:lnTo>
                  <a:pt x="10900" y="80911"/>
                </a:lnTo>
                <a:close/>
              </a:path>
            </a:pathLst>
          </a:custGeom>
          <a:gradFill>
            <a:gsLst>
              <a:gs pos="5000">
                <a:schemeClr val="accent1">
                  <a:alpha val="0"/>
                </a:schemeClr>
              </a:gs>
              <a:gs pos="37000">
                <a:schemeClr val="accent1">
                  <a:alpha val="27000"/>
                </a:schemeClr>
              </a:gs>
              <a:gs pos="67000">
                <a:schemeClr val="accent1"/>
              </a:gs>
              <a:gs pos="100000">
                <a:schemeClr val="accent1"/>
              </a:gs>
            </a:gsLst>
            <a:lin ang="0" scaled="0"/>
          </a:gradFill>
          <a:ln>
            <a:gradFill>
              <a:gsLst>
                <a:gs pos="24000">
                  <a:schemeClr val="accent2">
                    <a:alpha val="0"/>
                  </a:schemeClr>
                </a:gs>
                <a:gs pos="50000">
                  <a:schemeClr val="accent2">
                    <a:alpha val="61000"/>
                  </a:schemeClr>
                </a:gs>
                <a:gs pos="100000">
                  <a:schemeClr val="accent2">
                    <a:lumMod val="50000"/>
                  </a:scheme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6"/>
          <p:cNvSpPr/>
          <p:nvPr/>
        </p:nvSpPr>
        <p:spPr>
          <a:xfrm rot="13400729">
            <a:off x="-513229" y="1949513"/>
            <a:ext cx="1942515" cy="577084"/>
          </a:xfrm>
          <a:custGeom>
            <a:avLst/>
            <a:gdLst>
              <a:gd name="connsiteX0" fmla="*/ 0 w 5638800"/>
              <a:gd name="connsiteY0" fmla="*/ 0 h 914400"/>
              <a:gd name="connsiteX1" fmla="*/ 5638800 w 5638800"/>
              <a:gd name="connsiteY1" fmla="*/ 0 h 914400"/>
              <a:gd name="connsiteX2" fmla="*/ 5638800 w 5638800"/>
              <a:gd name="connsiteY2" fmla="*/ 914400 h 914400"/>
              <a:gd name="connsiteX3" fmla="*/ 0 w 5638800"/>
              <a:gd name="connsiteY3" fmla="*/ 914400 h 914400"/>
              <a:gd name="connsiteX4" fmla="*/ 0 w 5638800"/>
              <a:gd name="connsiteY4" fmla="*/ 0 h 914400"/>
              <a:gd name="connsiteX0" fmla="*/ 0 w 5638800"/>
              <a:gd name="connsiteY0" fmla="*/ 0 h 914400"/>
              <a:gd name="connsiteX1" fmla="*/ 5638800 w 5638800"/>
              <a:gd name="connsiteY1" fmla="*/ 0 h 914400"/>
              <a:gd name="connsiteX2" fmla="*/ 5638800 w 5638800"/>
              <a:gd name="connsiteY2" fmla="*/ 914400 h 914400"/>
              <a:gd name="connsiteX3" fmla="*/ 14906 w 5638800"/>
              <a:gd name="connsiteY3" fmla="*/ 567236 h 914400"/>
              <a:gd name="connsiteX4" fmla="*/ 0 w 5638800"/>
              <a:gd name="connsiteY4" fmla="*/ 0 h 914400"/>
              <a:gd name="connsiteX0" fmla="*/ 10900 w 5623894"/>
              <a:gd name="connsiteY0" fmla="*/ 155538 h 914400"/>
              <a:gd name="connsiteX1" fmla="*/ 5623894 w 5623894"/>
              <a:gd name="connsiteY1" fmla="*/ 0 h 914400"/>
              <a:gd name="connsiteX2" fmla="*/ 5623894 w 5623894"/>
              <a:gd name="connsiteY2" fmla="*/ 914400 h 914400"/>
              <a:gd name="connsiteX3" fmla="*/ 0 w 5623894"/>
              <a:gd name="connsiteY3" fmla="*/ 567236 h 914400"/>
              <a:gd name="connsiteX4" fmla="*/ 10900 w 5623894"/>
              <a:gd name="connsiteY4" fmla="*/ 155538 h 914400"/>
              <a:gd name="connsiteX0" fmla="*/ 10900 w 5623894"/>
              <a:gd name="connsiteY0" fmla="*/ 155538 h 914400"/>
              <a:gd name="connsiteX1" fmla="*/ 5623894 w 5623894"/>
              <a:gd name="connsiteY1" fmla="*/ 0 h 914400"/>
              <a:gd name="connsiteX2" fmla="*/ 5623894 w 5623894"/>
              <a:gd name="connsiteY2" fmla="*/ 914400 h 914400"/>
              <a:gd name="connsiteX3" fmla="*/ 1885696 w 5623894"/>
              <a:gd name="connsiteY3" fmla="*/ 687401 h 914400"/>
              <a:gd name="connsiteX4" fmla="*/ 0 w 5623894"/>
              <a:gd name="connsiteY4" fmla="*/ 567236 h 914400"/>
              <a:gd name="connsiteX5" fmla="*/ 10900 w 5623894"/>
              <a:gd name="connsiteY5" fmla="*/ 155538 h 914400"/>
              <a:gd name="connsiteX0" fmla="*/ 10900 w 5623894"/>
              <a:gd name="connsiteY0" fmla="*/ 155538 h 914400"/>
              <a:gd name="connsiteX1" fmla="*/ 1354822 w 5623894"/>
              <a:gd name="connsiteY1" fmla="*/ 117625 h 914400"/>
              <a:gd name="connsiteX2" fmla="*/ 5623894 w 5623894"/>
              <a:gd name="connsiteY2" fmla="*/ 0 h 914400"/>
              <a:gd name="connsiteX3" fmla="*/ 5623894 w 5623894"/>
              <a:gd name="connsiteY3" fmla="*/ 914400 h 914400"/>
              <a:gd name="connsiteX4" fmla="*/ 1885696 w 5623894"/>
              <a:gd name="connsiteY4" fmla="*/ 687401 h 914400"/>
              <a:gd name="connsiteX5" fmla="*/ 0 w 5623894"/>
              <a:gd name="connsiteY5" fmla="*/ 567236 h 914400"/>
              <a:gd name="connsiteX6" fmla="*/ 10900 w 5623894"/>
              <a:gd name="connsiteY6" fmla="*/ 155538 h 914400"/>
              <a:gd name="connsiteX0" fmla="*/ 10900 w 5623894"/>
              <a:gd name="connsiteY0" fmla="*/ 155538 h 687401"/>
              <a:gd name="connsiteX1" fmla="*/ 1354822 w 5623894"/>
              <a:gd name="connsiteY1" fmla="*/ 117625 h 687401"/>
              <a:gd name="connsiteX2" fmla="*/ 5623894 w 5623894"/>
              <a:gd name="connsiteY2" fmla="*/ 0 h 687401"/>
              <a:gd name="connsiteX3" fmla="*/ 1885696 w 5623894"/>
              <a:gd name="connsiteY3" fmla="*/ 687401 h 687401"/>
              <a:gd name="connsiteX4" fmla="*/ 0 w 5623894"/>
              <a:gd name="connsiteY4" fmla="*/ 567236 h 687401"/>
              <a:gd name="connsiteX5" fmla="*/ 10900 w 5623894"/>
              <a:gd name="connsiteY5" fmla="*/ 155538 h 687401"/>
              <a:gd name="connsiteX0" fmla="*/ 10900 w 1885696"/>
              <a:gd name="connsiteY0" fmla="*/ 37913 h 569776"/>
              <a:gd name="connsiteX1" fmla="*/ 1354822 w 1885696"/>
              <a:gd name="connsiteY1" fmla="*/ 0 h 569776"/>
              <a:gd name="connsiteX2" fmla="*/ 1885696 w 1885696"/>
              <a:gd name="connsiteY2" fmla="*/ 569776 h 569776"/>
              <a:gd name="connsiteX3" fmla="*/ 0 w 1885696"/>
              <a:gd name="connsiteY3" fmla="*/ 449611 h 569776"/>
              <a:gd name="connsiteX4" fmla="*/ 10900 w 1885696"/>
              <a:gd name="connsiteY4" fmla="*/ 37913 h 569776"/>
              <a:gd name="connsiteX0" fmla="*/ 10900 w 1942515"/>
              <a:gd name="connsiteY0" fmla="*/ 37913 h 571417"/>
              <a:gd name="connsiteX1" fmla="*/ 1354822 w 1942515"/>
              <a:gd name="connsiteY1" fmla="*/ 0 h 571417"/>
              <a:gd name="connsiteX2" fmla="*/ 1942515 w 1942515"/>
              <a:gd name="connsiteY2" fmla="*/ 571417 h 571417"/>
              <a:gd name="connsiteX3" fmla="*/ 0 w 1942515"/>
              <a:gd name="connsiteY3" fmla="*/ 449611 h 571417"/>
              <a:gd name="connsiteX4" fmla="*/ 10900 w 1942515"/>
              <a:gd name="connsiteY4" fmla="*/ 37913 h 571417"/>
              <a:gd name="connsiteX0" fmla="*/ 10900 w 1942515"/>
              <a:gd name="connsiteY0" fmla="*/ 43580 h 577084"/>
              <a:gd name="connsiteX1" fmla="*/ 1404743 w 1942515"/>
              <a:gd name="connsiteY1" fmla="*/ 0 h 577084"/>
              <a:gd name="connsiteX2" fmla="*/ 1942515 w 1942515"/>
              <a:gd name="connsiteY2" fmla="*/ 577084 h 577084"/>
              <a:gd name="connsiteX3" fmla="*/ 0 w 1942515"/>
              <a:gd name="connsiteY3" fmla="*/ 455278 h 577084"/>
              <a:gd name="connsiteX4" fmla="*/ 10900 w 1942515"/>
              <a:gd name="connsiteY4" fmla="*/ 43580 h 5770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2515" h="577084">
                <a:moveTo>
                  <a:pt x="10900" y="43580"/>
                </a:moveTo>
                <a:lnTo>
                  <a:pt x="1404743" y="0"/>
                </a:lnTo>
                <a:lnTo>
                  <a:pt x="1942515" y="577084"/>
                </a:lnTo>
                <a:lnTo>
                  <a:pt x="0" y="455278"/>
                </a:lnTo>
                <a:lnTo>
                  <a:pt x="10900" y="43580"/>
                </a:lnTo>
                <a:close/>
              </a:path>
            </a:pathLst>
          </a:custGeom>
          <a:gradFill>
            <a:gsLst>
              <a:gs pos="5000">
                <a:schemeClr val="accent1">
                  <a:alpha val="0"/>
                </a:schemeClr>
              </a:gs>
              <a:gs pos="37000">
                <a:schemeClr val="accent1">
                  <a:alpha val="27000"/>
                </a:schemeClr>
              </a:gs>
              <a:gs pos="67000">
                <a:schemeClr val="accent1"/>
              </a:gs>
              <a:gs pos="100000">
                <a:schemeClr val="accent1"/>
              </a:gs>
            </a:gsLst>
            <a:lin ang="0" scaled="0"/>
          </a:gradFill>
          <a:ln>
            <a:gradFill>
              <a:gsLst>
                <a:gs pos="24000">
                  <a:schemeClr val="accent2">
                    <a:alpha val="0"/>
                  </a:schemeClr>
                </a:gs>
                <a:gs pos="50000">
                  <a:schemeClr val="accent2">
                    <a:alpha val="61000"/>
                  </a:schemeClr>
                </a:gs>
                <a:gs pos="100000">
                  <a:schemeClr val="accent2">
                    <a:lumMod val="50000"/>
                  </a:scheme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05200" y="3574837"/>
            <a:ext cx="381090" cy="381090"/>
          </a:xfrm>
          <a:prstGeom prst="rect">
            <a:avLst/>
          </a:prstGeom>
        </p:spPr>
      </p:pic>
      <p:pic>
        <p:nvPicPr>
          <p:cNvPr id="8" name="Picture 7"/>
          <p:cNvPicPr>
            <a:picLocks noChangeAspect="1"/>
          </p:cNvPicPr>
          <p:nvPr/>
        </p:nvPicPr>
        <p:blipFill>
          <a:blip r:embed="rId4"/>
          <a:stretch>
            <a:fillRect/>
          </a:stretch>
        </p:blipFill>
        <p:spPr>
          <a:xfrm>
            <a:off x="2283733" y="3773639"/>
            <a:ext cx="384081" cy="384081"/>
          </a:xfrm>
          <a:prstGeom prst="rect">
            <a:avLst/>
          </a:prstGeom>
        </p:spPr>
      </p:pic>
      <p:pic>
        <p:nvPicPr>
          <p:cNvPr id="14" name="Picture 13"/>
          <p:cNvPicPr>
            <a:picLocks noChangeAspect="1"/>
          </p:cNvPicPr>
          <p:nvPr/>
        </p:nvPicPr>
        <p:blipFill>
          <a:blip r:embed="rId5"/>
          <a:stretch>
            <a:fillRect/>
          </a:stretch>
        </p:blipFill>
        <p:spPr>
          <a:xfrm>
            <a:off x="1170368" y="3900125"/>
            <a:ext cx="384081" cy="384081"/>
          </a:xfrm>
          <a:prstGeom prst="rect">
            <a:avLst/>
          </a:prstGeom>
        </p:spPr>
      </p:pic>
      <p:pic>
        <p:nvPicPr>
          <p:cNvPr id="16" name="Picture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00557" y="1613188"/>
            <a:ext cx="2363539" cy="1917970"/>
          </a:xfrm>
          <a:prstGeom prst="rect">
            <a:avLst/>
          </a:prstGeom>
        </p:spPr>
      </p:pic>
    </p:spTree>
    <p:extLst>
      <p:ext uri="{BB962C8B-B14F-4D97-AF65-F5344CB8AC3E}">
        <p14:creationId xmlns:p14="http://schemas.microsoft.com/office/powerpoint/2010/main" val="62344710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14:presetBounceEnd="32000">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14:bounceEnd="32000">
                                          <p:cBhvr additive="base">
                                            <p:cTn id="7" dur="1000" fill="hold"/>
                                            <p:tgtEl>
                                              <p:spTgt spid="2"/>
                                            </p:tgtEl>
                                            <p:attrNameLst>
                                              <p:attrName>ppt_x</p:attrName>
                                            </p:attrNameLst>
                                          </p:cBhvr>
                                          <p:tavLst>
                                            <p:tav tm="0">
                                              <p:val>
                                                <p:strVal val="0-#ppt_w/2"/>
                                              </p:val>
                                            </p:tav>
                                            <p:tav tm="100000">
                                              <p:val>
                                                <p:strVal val="#ppt_x"/>
                                              </p:val>
                                            </p:tav>
                                          </p:tavLst>
                                        </p:anim>
                                        <p:anim calcmode="lin" valueType="num" p14:bounceEnd="32000">
                                          <p:cBhvr additive="base">
                                            <p:cTn id="8" dur="1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14:presetBounceEnd="32000">
                                      <p:stCondLst>
                                        <p:cond delay="700"/>
                                      </p:stCondLst>
                                      <p:childTnLst>
                                        <p:set>
                                          <p:cBhvr>
                                            <p:cTn id="10" dur="1" fill="hold">
                                              <p:stCondLst>
                                                <p:cond delay="0"/>
                                              </p:stCondLst>
                                            </p:cTn>
                                            <p:tgtEl>
                                              <p:spTgt spid="3"/>
                                            </p:tgtEl>
                                            <p:attrNameLst>
                                              <p:attrName>style.visibility</p:attrName>
                                            </p:attrNameLst>
                                          </p:cBhvr>
                                          <p:to>
                                            <p:strVal val="visible"/>
                                          </p:to>
                                        </p:set>
                                        <p:anim calcmode="lin" valueType="num" p14:bounceEnd="32000">
                                          <p:cBhvr additive="base">
                                            <p:cTn id="11" dur="1000" fill="hold"/>
                                            <p:tgtEl>
                                              <p:spTgt spid="3"/>
                                            </p:tgtEl>
                                            <p:attrNameLst>
                                              <p:attrName>ppt_x</p:attrName>
                                            </p:attrNameLst>
                                          </p:cBhvr>
                                          <p:tavLst>
                                            <p:tav tm="0">
                                              <p:val>
                                                <p:strVal val="0-#ppt_w/2"/>
                                              </p:val>
                                            </p:tav>
                                            <p:tav tm="100000">
                                              <p:val>
                                                <p:strVal val="#ppt_x"/>
                                              </p:val>
                                            </p:tav>
                                          </p:tavLst>
                                        </p:anim>
                                        <p:anim calcmode="lin" valueType="num" p14:bounceEnd="32000">
                                          <p:cBhvr additive="base">
                                            <p:cTn id="12" dur="1000" fill="hold"/>
                                            <p:tgtEl>
                                              <p:spTgt spid="3"/>
                                            </p:tgtEl>
                                            <p:attrNameLst>
                                              <p:attrName>ppt_y</p:attrName>
                                            </p:attrNameLst>
                                          </p:cBhvr>
                                          <p:tavLst>
                                            <p:tav tm="0">
                                              <p:val>
                                                <p:strVal val="#ppt_y"/>
                                              </p:val>
                                            </p:tav>
                                            <p:tav tm="100000">
                                              <p:val>
                                                <p:strVal val="#ppt_y"/>
                                              </p:val>
                                            </p:tav>
                                          </p:tavLst>
                                        </p:anim>
                                      </p:childTnLst>
                                    </p:cTn>
                                  </p:par>
                                  <p:par>
                                    <p:cTn id="13" presetID="22" presetClass="entr" presetSubtype="4"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down)">
                                          <p:cBhvr>
                                            <p:cTn id="15" dur="1500"/>
                                            <p:tgtEl>
                                              <p:spTgt spid="15"/>
                                            </p:tgtEl>
                                          </p:cBhvr>
                                        </p:animEffect>
                                      </p:childTnLst>
                                    </p:cTn>
                                  </p:par>
                                  <p:par>
                                    <p:cTn id="16" presetID="10" presetClass="entr" presetSubtype="0" fill="hold" grpId="0" nodeType="withEffect">
                                      <p:stCondLst>
                                        <p:cond delay="70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par>
                                    <p:cTn id="19" presetID="32" presetClass="emph" presetSubtype="0" fill="hold" grpId="1" nodeType="withEffect">
                                      <p:stCondLst>
                                        <p:cond delay="700"/>
                                      </p:stCondLst>
                                      <p:childTnLst>
                                        <p:animRot by="120000">
                                          <p:cBhvr>
                                            <p:cTn id="20" dur="2190" fill="hold">
                                              <p:stCondLst>
                                                <p:cond delay="0"/>
                                              </p:stCondLst>
                                            </p:cTn>
                                            <p:tgtEl>
                                              <p:spTgt spid="12"/>
                                            </p:tgtEl>
                                            <p:attrNameLst>
                                              <p:attrName>r</p:attrName>
                                            </p:attrNameLst>
                                          </p:cBhvr>
                                        </p:animRot>
                                        <p:animRot by="-240000">
                                          <p:cBhvr>
                                            <p:cTn id="21" dur="4380" fill="hold">
                                              <p:stCondLst>
                                                <p:cond delay="4380"/>
                                              </p:stCondLst>
                                            </p:cTn>
                                            <p:tgtEl>
                                              <p:spTgt spid="12"/>
                                            </p:tgtEl>
                                            <p:attrNameLst>
                                              <p:attrName>r</p:attrName>
                                            </p:attrNameLst>
                                          </p:cBhvr>
                                        </p:animRot>
                                        <p:animRot by="240000">
                                          <p:cBhvr>
                                            <p:cTn id="22" dur="4380" fill="hold">
                                              <p:stCondLst>
                                                <p:cond delay="8760"/>
                                              </p:stCondLst>
                                            </p:cTn>
                                            <p:tgtEl>
                                              <p:spTgt spid="12"/>
                                            </p:tgtEl>
                                            <p:attrNameLst>
                                              <p:attrName>r</p:attrName>
                                            </p:attrNameLst>
                                          </p:cBhvr>
                                        </p:animRot>
                                        <p:animRot by="-240000">
                                          <p:cBhvr>
                                            <p:cTn id="23" dur="4380" fill="hold">
                                              <p:stCondLst>
                                                <p:cond delay="13140"/>
                                              </p:stCondLst>
                                            </p:cTn>
                                            <p:tgtEl>
                                              <p:spTgt spid="12"/>
                                            </p:tgtEl>
                                            <p:attrNameLst>
                                              <p:attrName>r</p:attrName>
                                            </p:attrNameLst>
                                          </p:cBhvr>
                                        </p:animRot>
                                        <p:animRot by="120000">
                                          <p:cBhvr>
                                            <p:cTn id="24" dur="4380" fill="hold">
                                              <p:stCondLst>
                                                <p:cond delay="17520"/>
                                              </p:stCondLst>
                                            </p:cTn>
                                            <p:tgtEl>
                                              <p:spTgt spid="12"/>
                                            </p:tgtEl>
                                            <p:attrNameLst>
                                              <p:attrName>r</p:attrName>
                                            </p:attrNameLst>
                                          </p:cBhvr>
                                        </p:animRot>
                                      </p:childTnLst>
                                    </p:cTn>
                                  </p:par>
                                  <p:par>
                                    <p:cTn id="25" presetID="10" presetClass="entr" presetSubtype="0" fill="hold" grpId="0" nodeType="withEffect">
                                      <p:stCondLst>
                                        <p:cond delay="80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par>
                                    <p:cTn id="28" presetID="32" presetClass="emph" presetSubtype="0" fill="hold" grpId="1" nodeType="withEffect">
                                      <p:stCondLst>
                                        <p:cond delay="800"/>
                                      </p:stCondLst>
                                      <p:childTnLst>
                                        <p:animRot by="120000">
                                          <p:cBhvr>
                                            <p:cTn id="29" dur="2190" fill="hold">
                                              <p:stCondLst>
                                                <p:cond delay="0"/>
                                              </p:stCondLst>
                                            </p:cTn>
                                            <p:tgtEl>
                                              <p:spTgt spid="11"/>
                                            </p:tgtEl>
                                            <p:attrNameLst>
                                              <p:attrName>r</p:attrName>
                                            </p:attrNameLst>
                                          </p:cBhvr>
                                        </p:animRot>
                                        <p:animRot by="-240000">
                                          <p:cBhvr>
                                            <p:cTn id="30" dur="4380" fill="hold">
                                              <p:stCondLst>
                                                <p:cond delay="4380"/>
                                              </p:stCondLst>
                                            </p:cTn>
                                            <p:tgtEl>
                                              <p:spTgt spid="11"/>
                                            </p:tgtEl>
                                            <p:attrNameLst>
                                              <p:attrName>r</p:attrName>
                                            </p:attrNameLst>
                                          </p:cBhvr>
                                        </p:animRot>
                                        <p:animRot by="240000">
                                          <p:cBhvr>
                                            <p:cTn id="31" dur="4380" fill="hold">
                                              <p:stCondLst>
                                                <p:cond delay="8760"/>
                                              </p:stCondLst>
                                            </p:cTn>
                                            <p:tgtEl>
                                              <p:spTgt spid="11"/>
                                            </p:tgtEl>
                                            <p:attrNameLst>
                                              <p:attrName>r</p:attrName>
                                            </p:attrNameLst>
                                          </p:cBhvr>
                                        </p:animRot>
                                        <p:animRot by="-240000">
                                          <p:cBhvr>
                                            <p:cTn id="32" dur="4380" fill="hold">
                                              <p:stCondLst>
                                                <p:cond delay="13140"/>
                                              </p:stCondLst>
                                            </p:cTn>
                                            <p:tgtEl>
                                              <p:spTgt spid="11"/>
                                            </p:tgtEl>
                                            <p:attrNameLst>
                                              <p:attrName>r</p:attrName>
                                            </p:attrNameLst>
                                          </p:cBhvr>
                                        </p:animRot>
                                        <p:animRot by="120000">
                                          <p:cBhvr>
                                            <p:cTn id="33" dur="4380" fill="hold">
                                              <p:stCondLst>
                                                <p:cond delay="17520"/>
                                              </p:stCondLst>
                                            </p:cTn>
                                            <p:tgtEl>
                                              <p:spTgt spid="11"/>
                                            </p:tgtEl>
                                            <p:attrNameLst>
                                              <p:attrName>r</p:attrName>
                                            </p:attrNameLst>
                                          </p:cBhvr>
                                        </p:animRot>
                                      </p:childTnLst>
                                    </p:cTn>
                                  </p:par>
                                  <p:par>
                                    <p:cTn id="34" presetID="10" presetClass="entr" presetSubtype="0" fill="hold" grpId="0" nodeType="withEffect">
                                      <p:stCondLst>
                                        <p:cond delay="90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500"/>
                                            <p:tgtEl>
                                              <p:spTgt spid="10"/>
                                            </p:tgtEl>
                                          </p:cBhvr>
                                        </p:animEffect>
                                      </p:childTnLst>
                                    </p:cTn>
                                  </p:par>
                                  <p:par>
                                    <p:cTn id="37" presetID="32" presetClass="emph" presetSubtype="0" fill="hold" grpId="1" nodeType="withEffect">
                                      <p:stCondLst>
                                        <p:cond delay="900"/>
                                      </p:stCondLst>
                                      <p:childTnLst>
                                        <p:animRot by="120000">
                                          <p:cBhvr>
                                            <p:cTn id="38" dur="2190" fill="hold">
                                              <p:stCondLst>
                                                <p:cond delay="0"/>
                                              </p:stCondLst>
                                            </p:cTn>
                                            <p:tgtEl>
                                              <p:spTgt spid="10"/>
                                            </p:tgtEl>
                                            <p:attrNameLst>
                                              <p:attrName>r</p:attrName>
                                            </p:attrNameLst>
                                          </p:cBhvr>
                                        </p:animRot>
                                        <p:animRot by="-240000">
                                          <p:cBhvr>
                                            <p:cTn id="39" dur="4380" fill="hold">
                                              <p:stCondLst>
                                                <p:cond delay="4380"/>
                                              </p:stCondLst>
                                            </p:cTn>
                                            <p:tgtEl>
                                              <p:spTgt spid="10"/>
                                            </p:tgtEl>
                                            <p:attrNameLst>
                                              <p:attrName>r</p:attrName>
                                            </p:attrNameLst>
                                          </p:cBhvr>
                                        </p:animRot>
                                        <p:animRot by="240000">
                                          <p:cBhvr>
                                            <p:cTn id="40" dur="4380" fill="hold">
                                              <p:stCondLst>
                                                <p:cond delay="8760"/>
                                              </p:stCondLst>
                                            </p:cTn>
                                            <p:tgtEl>
                                              <p:spTgt spid="10"/>
                                            </p:tgtEl>
                                            <p:attrNameLst>
                                              <p:attrName>r</p:attrName>
                                            </p:attrNameLst>
                                          </p:cBhvr>
                                        </p:animRot>
                                        <p:animRot by="-240000">
                                          <p:cBhvr>
                                            <p:cTn id="41" dur="4380" fill="hold">
                                              <p:stCondLst>
                                                <p:cond delay="13140"/>
                                              </p:stCondLst>
                                            </p:cTn>
                                            <p:tgtEl>
                                              <p:spTgt spid="10"/>
                                            </p:tgtEl>
                                            <p:attrNameLst>
                                              <p:attrName>r</p:attrName>
                                            </p:attrNameLst>
                                          </p:cBhvr>
                                        </p:animRot>
                                        <p:animRot by="120000">
                                          <p:cBhvr>
                                            <p:cTn id="42" dur="4380" fill="hold">
                                              <p:stCondLst>
                                                <p:cond delay="17520"/>
                                              </p:stCondLst>
                                            </p:cTn>
                                            <p:tgtEl>
                                              <p:spTgt spid="10"/>
                                            </p:tgtEl>
                                            <p:attrNameLst>
                                              <p:attrName>r</p:attrName>
                                            </p:attrNameLst>
                                          </p:cBhvr>
                                        </p:animRot>
                                      </p:childTnLst>
                                    </p:cTn>
                                  </p:par>
                                  <p:par>
                                    <p:cTn id="43" presetID="10" presetClass="entr" presetSubtype="0" fill="hold" grpId="0" nodeType="withEffect">
                                      <p:stCondLst>
                                        <p:cond delay="1000"/>
                                      </p:stCondLst>
                                      <p:childTnLst>
                                        <p:set>
                                          <p:cBhvr>
                                            <p:cTn id="44" dur="1" fill="hold">
                                              <p:stCondLst>
                                                <p:cond delay="0"/>
                                              </p:stCondLst>
                                            </p:cTn>
                                            <p:tgtEl>
                                              <p:spTgt spid="9"/>
                                            </p:tgtEl>
                                            <p:attrNameLst>
                                              <p:attrName>style.visibility</p:attrName>
                                            </p:attrNameLst>
                                          </p:cBhvr>
                                          <p:to>
                                            <p:strVal val="visible"/>
                                          </p:to>
                                        </p:set>
                                        <p:animEffect transition="in" filter="fade">
                                          <p:cBhvr>
                                            <p:cTn id="45" dur="500"/>
                                            <p:tgtEl>
                                              <p:spTgt spid="9"/>
                                            </p:tgtEl>
                                          </p:cBhvr>
                                        </p:animEffect>
                                      </p:childTnLst>
                                    </p:cTn>
                                  </p:par>
                                  <p:par>
                                    <p:cTn id="46" presetID="32" presetClass="emph" presetSubtype="0" fill="hold" grpId="1" nodeType="withEffect">
                                      <p:stCondLst>
                                        <p:cond delay="1000"/>
                                      </p:stCondLst>
                                      <p:childTnLst>
                                        <p:animRot by="120000">
                                          <p:cBhvr>
                                            <p:cTn id="47" dur="2190" fill="hold">
                                              <p:stCondLst>
                                                <p:cond delay="0"/>
                                              </p:stCondLst>
                                            </p:cTn>
                                            <p:tgtEl>
                                              <p:spTgt spid="9"/>
                                            </p:tgtEl>
                                            <p:attrNameLst>
                                              <p:attrName>r</p:attrName>
                                            </p:attrNameLst>
                                          </p:cBhvr>
                                        </p:animRot>
                                        <p:animRot by="-240000">
                                          <p:cBhvr>
                                            <p:cTn id="48" dur="4380" fill="hold">
                                              <p:stCondLst>
                                                <p:cond delay="4380"/>
                                              </p:stCondLst>
                                            </p:cTn>
                                            <p:tgtEl>
                                              <p:spTgt spid="9"/>
                                            </p:tgtEl>
                                            <p:attrNameLst>
                                              <p:attrName>r</p:attrName>
                                            </p:attrNameLst>
                                          </p:cBhvr>
                                        </p:animRot>
                                        <p:animRot by="240000">
                                          <p:cBhvr>
                                            <p:cTn id="49" dur="4380" fill="hold">
                                              <p:stCondLst>
                                                <p:cond delay="8760"/>
                                              </p:stCondLst>
                                            </p:cTn>
                                            <p:tgtEl>
                                              <p:spTgt spid="9"/>
                                            </p:tgtEl>
                                            <p:attrNameLst>
                                              <p:attrName>r</p:attrName>
                                            </p:attrNameLst>
                                          </p:cBhvr>
                                        </p:animRot>
                                        <p:animRot by="-240000">
                                          <p:cBhvr>
                                            <p:cTn id="50" dur="4380" fill="hold">
                                              <p:stCondLst>
                                                <p:cond delay="13140"/>
                                              </p:stCondLst>
                                            </p:cTn>
                                            <p:tgtEl>
                                              <p:spTgt spid="9"/>
                                            </p:tgtEl>
                                            <p:attrNameLst>
                                              <p:attrName>r</p:attrName>
                                            </p:attrNameLst>
                                          </p:cBhvr>
                                        </p:animRot>
                                        <p:animRot by="120000">
                                          <p:cBhvr>
                                            <p:cTn id="51" dur="4380" fill="hold">
                                              <p:stCondLst>
                                                <p:cond delay="17520"/>
                                              </p:stCondLst>
                                            </p:cTn>
                                            <p:tgtEl>
                                              <p:spTgt spid="9"/>
                                            </p:tgtEl>
                                            <p:attrNameLst>
                                              <p:attrName>r</p:attrName>
                                            </p:attrNameLst>
                                          </p:cBhvr>
                                        </p:animRot>
                                      </p:childTnLst>
                                    </p:cTn>
                                  </p:par>
                                  <p:par>
                                    <p:cTn id="52" presetID="10" presetClass="entr" presetSubtype="0" fill="hold" grpId="0" nodeType="withEffect">
                                      <p:stCondLst>
                                        <p:cond delay="1100"/>
                                      </p:stCondLst>
                                      <p:childTnLst>
                                        <p:set>
                                          <p:cBhvr>
                                            <p:cTn id="53" dur="1" fill="hold">
                                              <p:stCondLst>
                                                <p:cond delay="0"/>
                                              </p:stCondLst>
                                            </p:cTn>
                                            <p:tgtEl>
                                              <p:spTgt spid="7"/>
                                            </p:tgtEl>
                                            <p:attrNameLst>
                                              <p:attrName>style.visibility</p:attrName>
                                            </p:attrNameLst>
                                          </p:cBhvr>
                                          <p:to>
                                            <p:strVal val="visible"/>
                                          </p:to>
                                        </p:set>
                                        <p:animEffect transition="in" filter="fade">
                                          <p:cBhvr>
                                            <p:cTn id="54" dur="500"/>
                                            <p:tgtEl>
                                              <p:spTgt spid="7"/>
                                            </p:tgtEl>
                                          </p:cBhvr>
                                        </p:animEffect>
                                      </p:childTnLst>
                                    </p:cTn>
                                  </p:par>
                                  <p:par>
                                    <p:cTn id="55" presetID="32" presetClass="emph" presetSubtype="0" fill="hold" grpId="1" nodeType="withEffect">
                                      <p:stCondLst>
                                        <p:cond delay="1100"/>
                                      </p:stCondLst>
                                      <p:childTnLst>
                                        <p:animRot by="120000">
                                          <p:cBhvr>
                                            <p:cTn id="56" dur="2190" fill="hold">
                                              <p:stCondLst>
                                                <p:cond delay="0"/>
                                              </p:stCondLst>
                                            </p:cTn>
                                            <p:tgtEl>
                                              <p:spTgt spid="7"/>
                                            </p:tgtEl>
                                            <p:attrNameLst>
                                              <p:attrName>r</p:attrName>
                                            </p:attrNameLst>
                                          </p:cBhvr>
                                        </p:animRot>
                                        <p:animRot by="-240000">
                                          <p:cBhvr>
                                            <p:cTn id="57" dur="4380" fill="hold">
                                              <p:stCondLst>
                                                <p:cond delay="4380"/>
                                              </p:stCondLst>
                                            </p:cTn>
                                            <p:tgtEl>
                                              <p:spTgt spid="7"/>
                                            </p:tgtEl>
                                            <p:attrNameLst>
                                              <p:attrName>r</p:attrName>
                                            </p:attrNameLst>
                                          </p:cBhvr>
                                        </p:animRot>
                                        <p:animRot by="240000">
                                          <p:cBhvr>
                                            <p:cTn id="58" dur="4380" fill="hold">
                                              <p:stCondLst>
                                                <p:cond delay="8760"/>
                                              </p:stCondLst>
                                            </p:cTn>
                                            <p:tgtEl>
                                              <p:spTgt spid="7"/>
                                            </p:tgtEl>
                                            <p:attrNameLst>
                                              <p:attrName>r</p:attrName>
                                            </p:attrNameLst>
                                          </p:cBhvr>
                                        </p:animRot>
                                        <p:animRot by="-240000">
                                          <p:cBhvr>
                                            <p:cTn id="59" dur="4380" fill="hold">
                                              <p:stCondLst>
                                                <p:cond delay="13140"/>
                                              </p:stCondLst>
                                            </p:cTn>
                                            <p:tgtEl>
                                              <p:spTgt spid="7"/>
                                            </p:tgtEl>
                                            <p:attrNameLst>
                                              <p:attrName>r</p:attrName>
                                            </p:attrNameLst>
                                          </p:cBhvr>
                                        </p:animRot>
                                        <p:animRot by="120000">
                                          <p:cBhvr>
                                            <p:cTn id="60" dur="4380" fill="hold">
                                              <p:stCondLst>
                                                <p:cond delay="1752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p:bldP spid="3" grpId="0"/>
          <p:bldP spid="7" grpId="0" animBg="1"/>
          <p:bldP spid="7" grpId="1" animBg="1"/>
          <p:bldP spid="9" grpId="0" animBg="1"/>
          <p:bldP spid="9" grpId="1" animBg="1"/>
          <p:bldP spid="10" grpId="0" animBg="1"/>
          <p:bldP spid="10" grpId="1" animBg="1"/>
          <p:bldP spid="11" grpId="0" animBg="1"/>
          <p:bldP spid="11" grpId="1" animBg="1"/>
          <p:bldP spid="12" grpId="0" animBg="1"/>
          <p:bldP spid="12" grpId="1"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70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1000" fill="hold"/>
                                            <p:tgtEl>
                                              <p:spTgt spid="3"/>
                                            </p:tgtEl>
                                            <p:attrNameLst>
                                              <p:attrName>ppt_x</p:attrName>
                                            </p:attrNameLst>
                                          </p:cBhvr>
                                          <p:tavLst>
                                            <p:tav tm="0">
                                              <p:val>
                                                <p:strVal val="0-#ppt_w/2"/>
                                              </p:val>
                                            </p:tav>
                                            <p:tav tm="100000">
                                              <p:val>
                                                <p:strVal val="#ppt_x"/>
                                              </p:val>
                                            </p:tav>
                                          </p:tavLst>
                                        </p:anim>
                                        <p:anim calcmode="lin" valueType="num">
                                          <p:cBhvr additive="base">
                                            <p:cTn id="12" dur="1000" fill="hold"/>
                                            <p:tgtEl>
                                              <p:spTgt spid="3"/>
                                            </p:tgtEl>
                                            <p:attrNameLst>
                                              <p:attrName>ppt_y</p:attrName>
                                            </p:attrNameLst>
                                          </p:cBhvr>
                                          <p:tavLst>
                                            <p:tav tm="0">
                                              <p:val>
                                                <p:strVal val="#ppt_y"/>
                                              </p:val>
                                            </p:tav>
                                            <p:tav tm="100000">
                                              <p:val>
                                                <p:strVal val="#ppt_y"/>
                                              </p:val>
                                            </p:tav>
                                          </p:tavLst>
                                        </p:anim>
                                      </p:childTnLst>
                                    </p:cTn>
                                  </p:par>
                                  <p:par>
                                    <p:cTn id="13" presetID="22" presetClass="entr" presetSubtype="4"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down)">
                                          <p:cBhvr>
                                            <p:cTn id="15" dur="1500"/>
                                            <p:tgtEl>
                                              <p:spTgt spid="15"/>
                                            </p:tgtEl>
                                          </p:cBhvr>
                                        </p:animEffect>
                                      </p:childTnLst>
                                    </p:cTn>
                                  </p:par>
                                  <p:par>
                                    <p:cTn id="16" presetID="10" presetClass="entr" presetSubtype="0" fill="hold" grpId="0" nodeType="withEffect">
                                      <p:stCondLst>
                                        <p:cond delay="70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par>
                                    <p:cTn id="19" presetID="32" presetClass="emph" presetSubtype="0" fill="hold" grpId="1" nodeType="withEffect">
                                      <p:stCondLst>
                                        <p:cond delay="700"/>
                                      </p:stCondLst>
                                      <p:childTnLst>
                                        <p:animRot by="120000">
                                          <p:cBhvr>
                                            <p:cTn id="20" dur="2190" fill="hold">
                                              <p:stCondLst>
                                                <p:cond delay="0"/>
                                              </p:stCondLst>
                                            </p:cTn>
                                            <p:tgtEl>
                                              <p:spTgt spid="12"/>
                                            </p:tgtEl>
                                            <p:attrNameLst>
                                              <p:attrName>r</p:attrName>
                                            </p:attrNameLst>
                                          </p:cBhvr>
                                        </p:animRot>
                                        <p:animRot by="-240000">
                                          <p:cBhvr>
                                            <p:cTn id="21" dur="4380" fill="hold">
                                              <p:stCondLst>
                                                <p:cond delay="4380"/>
                                              </p:stCondLst>
                                            </p:cTn>
                                            <p:tgtEl>
                                              <p:spTgt spid="12"/>
                                            </p:tgtEl>
                                            <p:attrNameLst>
                                              <p:attrName>r</p:attrName>
                                            </p:attrNameLst>
                                          </p:cBhvr>
                                        </p:animRot>
                                        <p:animRot by="240000">
                                          <p:cBhvr>
                                            <p:cTn id="22" dur="4380" fill="hold">
                                              <p:stCondLst>
                                                <p:cond delay="8760"/>
                                              </p:stCondLst>
                                            </p:cTn>
                                            <p:tgtEl>
                                              <p:spTgt spid="12"/>
                                            </p:tgtEl>
                                            <p:attrNameLst>
                                              <p:attrName>r</p:attrName>
                                            </p:attrNameLst>
                                          </p:cBhvr>
                                        </p:animRot>
                                        <p:animRot by="-240000">
                                          <p:cBhvr>
                                            <p:cTn id="23" dur="4380" fill="hold">
                                              <p:stCondLst>
                                                <p:cond delay="13140"/>
                                              </p:stCondLst>
                                            </p:cTn>
                                            <p:tgtEl>
                                              <p:spTgt spid="12"/>
                                            </p:tgtEl>
                                            <p:attrNameLst>
                                              <p:attrName>r</p:attrName>
                                            </p:attrNameLst>
                                          </p:cBhvr>
                                        </p:animRot>
                                        <p:animRot by="120000">
                                          <p:cBhvr>
                                            <p:cTn id="24" dur="4380" fill="hold">
                                              <p:stCondLst>
                                                <p:cond delay="17520"/>
                                              </p:stCondLst>
                                            </p:cTn>
                                            <p:tgtEl>
                                              <p:spTgt spid="12"/>
                                            </p:tgtEl>
                                            <p:attrNameLst>
                                              <p:attrName>r</p:attrName>
                                            </p:attrNameLst>
                                          </p:cBhvr>
                                        </p:animRot>
                                      </p:childTnLst>
                                    </p:cTn>
                                  </p:par>
                                  <p:par>
                                    <p:cTn id="25" presetID="10" presetClass="entr" presetSubtype="0" fill="hold" grpId="0" nodeType="withEffect">
                                      <p:stCondLst>
                                        <p:cond delay="80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par>
                                    <p:cTn id="28" presetID="32" presetClass="emph" presetSubtype="0" fill="hold" grpId="1" nodeType="withEffect">
                                      <p:stCondLst>
                                        <p:cond delay="800"/>
                                      </p:stCondLst>
                                      <p:childTnLst>
                                        <p:animRot by="120000">
                                          <p:cBhvr>
                                            <p:cTn id="29" dur="2190" fill="hold">
                                              <p:stCondLst>
                                                <p:cond delay="0"/>
                                              </p:stCondLst>
                                            </p:cTn>
                                            <p:tgtEl>
                                              <p:spTgt spid="11"/>
                                            </p:tgtEl>
                                            <p:attrNameLst>
                                              <p:attrName>r</p:attrName>
                                            </p:attrNameLst>
                                          </p:cBhvr>
                                        </p:animRot>
                                        <p:animRot by="-240000">
                                          <p:cBhvr>
                                            <p:cTn id="30" dur="4380" fill="hold">
                                              <p:stCondLst>
                                                <p:cond delay="4380"/>
                                              </p:stCondLst>
                                            </p:cTn>
                                            <p:tgtEl>
                                              <p:spTgt spid="11"/>
                                            </p:tgtEl>
                                            <p:attrNameLst>
                                              <p:attrName>r</p:attrName>
                                            </p:attrNameLst>
                                          </p:cBhvr>
                                        </p:animRot>
                                        <p:animRot by="240000">
                                          <p:cBhvr>
                                            <p:cTn id="31" dur="4380" fill="hold">
                                              <p:stCondLst>
                                                <p:cond delay="8760"/>
                                              </p:stCondLst>
                                            </p:cTn>
                                            <p:tgtEl>
                                              <p:spTgt spid="11"/>
                                            </p:tgtEl>
                                            <p:attrNameLst>
                                              <p:attrName>r</p:attrName>
                                            </p:attrNameLst>
                                          </p:cBhvr>
                                        </p:animRot>
                                        <p:animRot by="-240000">
                                          <p:cBhvr>
                                            <p:cTn id="32" dur="4380" fill="hold">
                                              <p:stCondLst>
                                                <p:cond delay="13140"/>
                                              </p:stCondLst>
                                            </p:cTn>
                                            <p:tgtEl>
                                              <p:spTgt spid="11"/>
                                            </p:tgtEl>
                                            <p:attrNameLst>
                                              <p:attrName>r</p:attrName>
                                            </p:attrNameLst>
                                          </p:cBhvr>
                                        </p:animRot>
                                        <p:animRot by="120000">
                                          <p:cBhvr>
                                            <p:cTn id="33" dur="4380" fill="hold">
                                              <p:stCondLst>
                                                <p:cond delay="17520"/>
                                              </p:stCondLst>
                                            </p:cTn>
                                            <p:tgtEl>
                                              <p:spTgt spid="11"/>
                                            </p:tgtEl>
                                            <p:attrNameLst>
                                              <p:attrName>r</p:attrName>
                                            </p:attrNameLst>
                                          </p:cBhvr>
                                        </p:animRot>
                                      </p:childTnLst>
                                    </p:cTn>
                                  </p:par>
                                  <p:par>
                                    <p:cTn id="34" presetID="10" presetClass="entr" presetSubtype="0" fill="hold" grpId="0" nodeType="withEffect">
                                      <p:stCondLst>
                                        <p:cond delay="90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500"/>
                                            <p:tgtEl>
                                              <p:spTgt spid="10"/>
                                            </p:tgtEl>
                                          </p:cBhvr>
                                        </p:animEffect>
                                      </p:childTnLst>
                                    </p:cTn>
                                  </p:par>
                                  <p:par>
                                    <p:cTn id="37" presetID="32" presetClass="emph" presetSubtype="0" fill="hold" grpId="1" nodeType="withEffect">
                                      <p:stCondLst>
                                        <p:cond delay="900"/>
                                      </p:stCondLst>
                                      <p:childTnLst>
                                        <p:animRot by="120000">
                                          <p:cBhvr>
                                            <p:cTn id="38" dur="2190" fill="hold">
                                              <p:stCondLst>
                                                <p:cond delay="0"/>
                                              </p:stCondLst>
                                            </p:cTn>
                                            <p:tgtEl>
                                              <p:spTgt spid="10"/>
                                            </p:tgtEl>
                                            <p:attrNameLst>
                                              <p:attrName>r</p:attrName>
                                            </p:attrNameLst>
                                          </p:cBhvr>
                                        </p:animRot>
                                        <p:animRot by="-240000">
                                          <p:cBhvr>
                                            <p:cTn id="39" dur="4380" fill="hold">
                                              <p:stCondLst>
                                                <p:cond delay="4380"/>
                                              </p:stCondLst>
                                            </p:cTn>
                                            <p:tgtEl>
                                              <p:spTgt spid="10"/>
                                            </p:tgtEl>
                                            <p:attrNameLst>
                                              <p:attrName>r</p:attrName>
                                            </p:attrNameLst>
                                          </p:cBhvr>
                                        </p:animRot>
                                        <p:animRot by="240000">
                                          <p:cBhvr>
                                            <p:cTn id="40" dur="4380" fill="hold">
                                              <p:stCondLst>
                                                <p:cond delay="8760"/>
                                              </p:stCondLst>
                                            </p:cTn>
                                            <p:tgtEl>
                                              <p:spTgt spid="10"/>
                                            </p:tgtEl>
                                            <p:attrNameLst>
                                              <p:attrName>r</p:attrName>
                                            </p:attrNameLst>
                                          </p:cBhvr>
                                        </p:animRot>
                                        <p:animRot by="-240000">
                                          <p:cBhvr>
                                            <p:cTn id="41" dur="4380" fill="hold">
                                              <p:stCondLst>
                                                <p:cond delay="13140"/>
                                              </p:stCondLst>
                                            </p:cTn>
                                            <p:tgtEl>
                                              <p:spTgt spid="10"/>
                                            </p:tgtEl>
                                            <p:attrNameLst>
                                              <p:attrName>r</p:attrName>
                                            </p:attrNameLst>
                                          </p:cBhvr>
                                        </p:animRot>
                                        <p:animRot by="120000">
                                          <p:cBhvr>
                                            <p:cTn id="42" dur="4380" fill="hold">
                                              <p:stCondLst>
                                                <p:cond delay="17520"/>
                                              </p:stCondLst>
                                            </p:cTn>
                                            <p:tgtEl>
                                              <p:spTgt spid="10"/>
                                            </p:tgtEl>
                                            <p:attrNameLst>
                                              <p:attrName>r</p:attrName>
                                            </p:attrNameLst>
                                          </p:cBhvr>
                                        </p:animRot>
                                      </p:childTnLst>
                                    </p:cTn>
                                  </p:par>
                                  <p:par>
                                    <p:cTn id="43" presetID="10" presetClass="entr" presetSubtype="0" fill="hold" grpId="0" nodeType="withEffect">
                                      <p:stCondLst>
                                        <p:cond delay="1000"/>
                                      </p:stCondLst>
                                      <p:childTnLst>
                                        <p:set>
                                          <p:cBhvr>
                                            <p:cTn id="44" dur="1" fill="hold">
                                              <p:stCondLst>
                                                <p:cond delay="0"/>
                                              </p:stCondLst>
                                            </p:cTn>
                                            <p:tgtEl>
                                              <p:spTgt spid="9"/>
                                            </p:tgtEl>
                                            <p:attrNameLst>
                                              <p:attrName>style.visibility</p:attrName>
                                            </p:attrNameLst>
                                          </p:cBhvr>
                                          <p:to>
                                            <p:strVal val="visible"/>
                                          </p:to>
                                        </p:set>
                                        <p:animEffect transition="in" filter="fade">
                                          <p:cBhvr>
                                            <p:cTn id="45" dur="500"/>
                                            <p:tgtEl>
                                              <p:spTgt spid="9"/>
                                            </p:tgtEl>
                                          </p:cBhvr>
                                        </p:animEffect>
                                      </p:childTnLst>
                                    </p:cTn>
                                  </p:par>
                                  <p:par>
                                    <p:cTn id="46" presetID="32" presetClass="emph" presetSubtype="0" fill="hold" grpId="1" nodeType="withEffect">
                                      <p:stCondLst>
                                        <p:cond delay="1000"/>
                                      </p:stCondLst>
                                      <p:childTnLst>
                                        <p:animRot by="120000">
                                          <p:cBhvr>
                                            <p:cTn id="47" dur="2190" fill="hold">
                                              <p:stCondLst>
                                                <p:cond delay="0"/>
                                              </p:stCondLst>
                                            </p:cTn>
                                            <p:tgtEl>
                                              <p:spTgt spid="9"/>
                                            </p:tgtEl>
                                            <p:attrNameLst>
                                              <p:attrName>r</p:attrName>
                                            </p:attrNameLst>
                                          </p:cBhvr>
                                        </p:animRot>
                                        <p:animRot by="-240000">
                                          <p:cBhvr>
                                            <p:cTn id="48" dur="4380" fill="hold">
                                              <p:stCondLst>
                                                <p:cond delay="4380"/>
                                              </p:stCondLst>
                                            </p:cTn>
                                            <p:tgtEl>
                                              <p:spTgt spid="9"/>
                                            </p:tgtEl>
                                            <p:attrNameLst>
                                              <p:attrName>r</p:attrName>
                                            </p:attrNameLst>
                                          </p:cBhvr>
                                        </p:animRot>
                                        <p:animRot by="240000">
                                          <p:cBhvr>
                                            <p:cTn id="49" dur="4380" fill="hold">
                                              <p:stCondLst>
                                                <p:cond delay="8760"/>
                                              </p:stCondLst>
                                            </p:cTn>
                                            <p:tgtEl>
                                              <p:spTgt spid="9"/>
                                            </p:tgtEl>
                                            <p:attrNameLst>
                                              <p:attrName>r</p:attrName>
                                            </p:attrNameLst>
                                          </p:cBhvr>
                                        </p:animRot>
                                        <p:animRot by="-240000">
                                          <p:cBhvr>
                                            <p:cTn id="50" dur="4380" fill="hold">
                                              <p:stCondLst>
                                                <p:cond delay="13140"/>
                                              </p:stCondLst>
                                            </p:cTn>
                                            <p:tgtEl>
                                              <p:spTgt spid="9"/>
                                            </p:tgtEl>
                                            <p:attrNameLst>
                                              <p:attrName>r</p:attrName>
                                            </p:attrNameLst>
                                          </p:cBhvr>
                                        </p:animRot>
                                        <p:animRot by="120000">
                                          <p:cBhvr>
                                            <p:cTn id="51" dur="4380" fill="hold">
                                              <p:stCondLst>
                                                <p:cond delay="17520"/>
                                              </p:stCondLst>
                                            </p:cTn>
                                            <p:tgtEl>
                                              <p:spTgt spid="9"/>
                                            </p:tgtEl>
                                            <p:attrNameLst>
                                              <p:attrName>r</p:attrName>
                                            </p:attrNameLst>
                                          </p:cBhvr>
                                        </p:animRot>
                                      </p:childTnLst>
                                    </p:cTn>
                                  </p:par>
                                  <p:par>
                                    <p:cTn id="52" presetID="10" presetClass="entr" presetSubtype="0" fill="hold" grpId="0" nodeType="withEffect">
                                      <p:stCondLst>
                                        <p:cond delay="1100"/>
                                      </p:stCondLst>
                                      <p:childTnLst>
                                        <p:set>
                                          <p:cBhvr>
                                            <p:cTn id="53" dur="1" fill="hold">
                                              <p:stCondLst>
                                                <p:cond delay="0"/>
                                              </p:stCondLst>
                                            </p:cTn>
                                            <p:tgtEl>
                                              <p:spTgt spid="7"/>
                                            </p:tgtEl>
                                            <p:attrNameLst>
                                              <p:attrName>style.visibility</p:attrName>
                                            </p:attrNameLst>
                                          </p:cBhvr>
                                          <p:to>
                                            <p:strVal val="visible"/>
                                          </p:to>
                                        </p:set>
                                        <p:animEffect transition="in" filter="fade">
                                          <p:cBhvr>
                                            <p:cTn id="54" dur="500"/>
                                            <p:tgtEl>
                                              <p:spTgt spid="7"/>
                                            </p:tgtEl>
                                          </p:cBhvr>
                                        </p:animEffect>
                                      </p:childTnLst>
                                    </p:cTn>
                                  </p:par>
                                  <p:par>
                                    <p:cTn id="55" presetID="32" presetClass="emph" presetSubtype="0" fill="hold" grpId="1" nodeType="withEffect">
                                      <p:stCondLst>
                                        <p:cond delay="1100"/>
                                      </p:stCondLst>
                                      <p:childTnLst>
                                        <p:animRot by="120000">
                                          <p:cBhvr>
                                            <p:cTn id="56" dur="2190" fill="hold">
                                              <p:stCondLst>
                                                <p:cond delay="0"/>
                                              </p:stCondLst>
                                            </p:cTn>
                                            <p:tgtEl>
                                              <p:spTgt spid="7"/>
                                            </p:tgtEl>
                                            <p:attrNameLst>
                                              <p:attrName>r</p:attrName>
                                            </p:attrNameLst>
                                          </p:cBhvr>
                                        </p:animRot>
                                        <p:animRot by="-240000">
                                          <p:cBhvr>
                                            <p:cTn id="57" dur="4380" fill="hold">
                                              <p:stCondLst>
                                                <p:cond delay="4380"/>
                                              </p:stCondLst>
                                            </p:cTn>
                                            <p:tgtEl>
                                              <p:spTgt spid="7"/>
                                            </p:tgtEl>
                                            <p:attrNameLst>
                                              <p:attrName>r</p:attrName>
                                            </p:attrNameLst>
                                          </p:cBhvr>
                                        </p:animRot>
                                        <p:animRot by="240000">
                                          <p:cBhvr>
                                            <p:cTn id="58" dur="4380" fill="hold">
                                              <p:stCondLst>
                                                <p:cond delay="8760"/>
                                              </p:stCondLst>
                                            </p:cTn>
                                            <p:tgtEl>
                                              <p:spTgt spid="7"/>
                                            </p:tgtEl>
                                            <p:attrNameLst>
                                              <p:attrName>r</p:attrName>
                                            </p:attrNameLst>
                                          </p:cBhvr>
                                        </p:animRot>
                                        <p:animRot by="-240000">
                                          <p:cBhvr>
                                            <p:cTn id="59" dur="4380" fill="hold">
                                              <p:stCondLst>
                                                <p:cond delay="13140"/>
                                              </p:stCondLst>
                                            </p:cTn>
                                            <p:tgtEl>
                                              <p:spTgt spid="7"/>
                                            </p:tgtEl>
                                            <p:attrNameLst>
                                              <p:attrName>r</p:attrName>
                                            </p:attrNameLst>
                                          </p:cBhvr>
                                        </p:animRot>
                                        <p:animRot by="120000">
                                          <p:cBhvr>
                                            <p:cTn id="60" dur="4380" fill="hold">
                                              <p:stCondLst>
                                                <p:cond delay="1752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p:bldP spid="3" grpId="0"/>
          <p:bldP spid="7" grpId="0" animBg="1"/>
          <p:bldP spid="7" grpId="1" animBg="1"/>
          <p:bldP spid="9" grpId="0" animBg="1"/>
          <p:bldP spid="9" grpId="1" animBg="1"/>
          <p:bldP spid="10" grpId="0" animBg="1"/>
          <p:bldP spid="10" grpId="1" animBg="1"/>
          <p:bldP spid="11" grpId="0" animBg="1"/>
          <p:bldP spid="11" grpId="1" animBg="1"/>
          <p:bldP spid="12" grpId="0" animBg="1"/>
          <p:bldP spid="12" grpId="1" animBg="1"/>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914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116393" y="-4312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116393" y="228600"/>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80386" y="254558"/>
            <a:ext cx="9287540"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228600" y="1371600"/>
            <a:ext cx="8229600" cy="762000"/>
          </a:xfrm>
        </p:spPr>
        <p:txBody>
          <a:bodyPr/>
          <a:lstStyle/>
          <a:p>
            <a:pPr algn="l"/>
            <a:r>
              <a:rPr lang="en-US" dirty="0" smtClean="0">
                <a:solidFill>
                  <a:schemeClr val="bg1">
                    <a:lumMod val="95000"/>
                  </a:schemeClr>
                </a:solidFill>
              </a:rPr>
              <a:t>Treatments </a:t>
            </a:r>
            <a:endParaRPr lang="en-US" dirty="0">
              <a:solidFill>
                <a:schemeClr val="bg1">
                  <a:lumMod val="95000"/>
                </a:schemeClr>
              </a:solidFill>
            </a:endParaRPr>
          </a:p>
        </p:txBody>
      </p:sp>
      <p:sp>
        <p:nvSpPr>
          <p:cNvPr id="11" name="Content Placeholder 10"/>
          <p:cNvSpPr>
            <a:spLocks noGrp="1"/>
          </p:cNvSpPr>
          <p:nvPr>
            <p:ph idx="1"/>
          </p:nvPr>
        </p:nvSpPr>
        <p:spPr>
          <a:xfrm>
            <a:off x="228600" y="2255837"/>
            <a:ext cx="8839200" cy="4525963"/>
          </a:xfrm>
        </p:spPr>
        <p:txBody>
          <a:bodyPr>
            <a:normAutofit/>
          </a:bodyPr>
          <a:lstStyle/>
          <a:p>
            <a:pPr marL="0" indent="0">
              <a:buNone/>
            </a:pPr>
            <a:r>
              <a:rPr lang="en-US" sz="2800" dirty="0" smtClean="0">
                <a:solidFill>
                  <a:schemeClr val="bg1">
                    <a:lumMod val="95000"/>
                  </a:schemeClr>
                </a:solidFill>
              </a:rPr>
              <a:t>O2?</a:t>
            </a:r>
          </a:p>
          <a:p>
            <a:pPr marL="0" indent="0">
              <a:buNone/>
            </a:pPr>
            <a:r>
              <a:rPr lang="en-US" sz="2800" dirty="0" smtClean="0">
                <a:solidFill>
                  <a:schemeClr val="bg1">
                    <a:lumMod val="95000"/>
                  </a:schemeClr>
                </a:solidFill>
              </a:rPr>
              <a:t>Nasal Cannula, NRB, CPAP, BVM, Nebulizer????</a:t>
            </a:r>
          </a:p>
          <a:p>
            <a:pPr marL="0" indent="0">
              <a:buNone/>
            </a:pPr>
            <a:r>
              <a:rPr lang="en-US" sz="2800" dirty="0" smtClean="0">
                <a:solidFill>
                  <a:schemeClr val="bg1">
                    <a:lumMod val="95000"/>
                  </a:schemeClr>
                </a:solidFill>
              </a:rPr>
              <a:t>Blow By Nebulizer!!!</a:t>
            </a:r>
          </a:p>
          <a:p>
            <a:pPr marL="0" indent="0">
              <a:buNone/>
            </a:pPr>
            <a:r>
              <a:rPr lang="en-US" sz="2800" dirty="0" smtClean="0">
                <a:solidFill>
                  <a:schemeClr val="bg1">
                    <a:lumMod val="95000"/>
                  </a:schemeClr>
                </a:solidFill>
              </a:rPr>
              <a:t>Enlist mom as the executive assistant to possibly hold the patient and/ or the Nebulizer</a:t>
            </a:r>
          </a:p>
          <a:p>
            <a:pPr marL="0" indent="0">
              <a:buNone/>
            </a:pPr>
            <a:endParaRPr lang="en-US" sz="2800" dirty="0">
              <a:solidFill>
                <a:schemeClr val="bg1">
                  <a:lumMod val="95000"/>
                </a:schemeClr>
              </a:solidFill>
            </a:endParaRPr>
          </a:p>
          <a:p>
            <a:pPr marL="0" indent="0">
              <a:buNone/>
            </a:pPr>
            <a:r>
              <a:rPr lang="en-US" sz="2800" dirty="0" smtClean="0">
                <a:solidFill>
                  <a:schemeClr val="bg1">
                    <a:lumMod val="95000"/>
                  </a:schemeClr>
                </a:solidFill>
              </a:rPr>
              <a:t>What else?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90600" y="-144834"/>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r>
              <a:rPr lang="en-US" dirty="0">
                <a:solidFill>
                  <a:prstClr val="white">
                    <a:lumMod val="95000"/>
                  </a:prstClr>
                </a:solidFill>
              </a:rPr>
              <a:t>Tylenol yesterday</a:t>
            </a:r>
          </a:p>
        </p:txBody>
      </p:sp>
    </p:spTree>
    <p:extLst>
      <p:ext uri="{BB962C8B-B14F-4D97-AF65-F5344CB8AC3E}">
        <p14:creationId xmlns:p14="http://schemas.microsoft.com/office/powerpoint/2010/main" val="800739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par>
                                <p:cTn id="15" presetID="10" presetClass="entr" presetSubtype="0" fill="hold" grpId="0" nodeType="withEffect">
                                  <p:stCondLst>
                                    <p:cond delay="200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fade">
                                      <p:cBhvr>
                                        <p:cTn id="17" dur="500"/>
                                        <p:tgtEl>
                                          <p:spTgt spid="1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2000"/>
                                  </p:stCondLst>
                                  <p:childTnLst>
                                    <p:set>
                                      <p:cBhvr>
                                        <p:cTn id="21" dur="1" fill="hold">
                                          <p:stCondLst>
                                            <p:cond delay="0"/>
                                          </p:stCondLst>
                                        </p:cTn>
                                        <p:tgtEl>
                                          <p:spTgt spid="11">
                                            <p:txEl>
                                              <p:pRg st="1" end="1"/>
                                            </p:txEl>
                                          </p:spTgt>
                                        </p:tgtEl>
                                        <p:attrNameLst>
                                          <p:attrName>style.visibility</p:attrName>
                                        </p:attrNameLst>
                                      </p:cBhvr>
                                      <p:to>
                                        <p:strVal val="visible"/>
                                      </p:to>
                                    </p:set>
                                    <p:animEffect transition="in" filter="fade">
                                      <p:cBhvr>
                                        <p:cTn id="22" dur="500"/>
                                        <p:tgtEl>
                                          <p:spTgt spid="11">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2000"/>
                                  </p:stCondLst>
                                  <p:childTnLst>
                                    <p:set>
                                      <p:cBhvr>
                                        <p:cTn id="26" dur="1" fill="hold">
                                          <p:stCondLst>
                                            <p:cond delay="0"/>
                                          </p:stCondLst>
                                        </p:cTn>
                                        <p:tgtEl>
                                          <p:spTgt spid="11">
                                            <p:txEl>
                                              <p:pRg st="2" end="2"/>
                                            </p:txEl>
                                          </p:spTgt>
                                        </p:tgtEl>
                                        <p:attrNameLst>
                                          <p:attrName>style.visibility</p:attrName>
                                        </p:attrNameLst>
                                      </p:cBhvr>
                                      <p:to>
                                        <p:strVal val="visible"/>
                                      </p:to>
                                    </p:set>
                                    <p:animEffect transition="in" filter="fade">
                                      <p:cBhvr>
                                        <p:cTn id="27" dur="500"/>
                                        <p:tgtEl>
                                          <p:spTgt spid="11">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2000"/>
                                  </p:stCondLst>
                                  <p:childTnLst>
                                    <p:set>
                                      <p:cBhvr>
                                        <p:cTn id="31" dur="1" fill="hold">
                                          <p:stCondLst>
                                            <p:cond delay="0"/>
                                          </p:stCondLst>
                                        </p:cTn>
                                        <p:tgtEl>
                                          <p:spTgt spid="11">
                                            <p:txEl>
                                              <p:pRg st="3" end="3"/>
                                            </p:txEl>
                                          </p:spTgt>
                                        </p:tgtEl>
                                        <p:attrNameLst>
                                          <p:attrName>style.visibility</p:attrName>
                                        </p:attrNameLst>
                                      </p:cBhvr>
                                      <p:to>
                                        <p:strVal val="visible"/>
                                      </p:to>
                                    </p:set>
                                    <p:animEffect transition="in" filter="fade">
                                      <p:cBhvr>
                                        <p:cTn id="32" dur="500"/>
                                        <p:tgtEl>
                                          <p:spTgt spid="11">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2000"/>
                                  </p:stCondLst>
                                  <p:childTnLst>
                                    <p:set>
                                      <p:cBhvr>
                                        <p:cTn id="36" dur="1" fill="hold">
                                          <p:stCondLst>
                                            <p:cond delay="0"/>
                                          </p:stCondLst>
                                        </p:cTn>
                                        <p:tgtEl>
                                          <p:spTgt spid="11">
                                            <p:txEl>
                                              <p:pRg st="5" end="5"/>
                                            </p:txEl>
                                          </p:spTgt>
                                        </p:tgtEl>
                                        <p:attrNameLst>
                                          <p:attrName>style.visibility</p:attrName>
                                        </p:attrNameLst>
                                      </p:cBhvr>
                                      <p:to>
                                        <p:strVal val="visible"/>
                                      </p:to>
                                    </p:set>
                                    <p:animEffect transition="in" filter="fade">
                                      <p:cBhvr>
                                        <p:cTn id="37" dur="500"/>
                                        <p:tgtEl>
                                          <p:spTgt spid="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P spid="11"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0"/>
            <a:ext cx="914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52400" y="2895600"/>
            <a:ext cx="9372600" cy="1963271"/>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 name="Rectangle 5"/>
          <p:cNvSpPr/>
          <p:nvPr/>
        </p:nvSpPr>
        <p:spPr>
          <a:xfrm>
            <a:off x="-152400" y="2988129"/>
            <a:ext cx="9372600" cy="1768928"/>
          </a:xfrm>
          <a:prstGeom prst="rect">
            <a:avLst/>
          </a:prstGeom>
          <a:gradFill>
            <a:gsLst>
              <a:gs pos="0">
                <a:schemeClr val="accent2">
                  <a:lumMod val="50000"/>
                </a:schemeClr>
              </a:gs>
              <a:gs pos="80000">
                <a:schemeClr val="accent2"/>
              </a:gs>
              <a:gs pos="100000">
                <a:schemeClr val="accent2">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 y="271462"/>
            <a:ext cx="8915400" cy="1362075"/>
          </a:xfrm>
        </p:spPr>
        <p:txBody>
          <a:bodyPr vert="horz" lIns="91440" tIns="45720" rIns="91440" bIns="45720" rtlCol="0" anchor="ctr">
            <a:normAutofit fontScale="90000"/>
          </a:bodyPr>
          <a:lstStyle/>
          <a:p>
            <a:r>
              <a:rPr lang="en-US" sz="7200" dirty="0">
                <a:ln w="17780" cmpd="sng">
                  <a:solidFill>
                    <a:srgbClr val="FFFFFF"/>
                  </a:solidFill>
                  <a:prstDash val="solid"/>
                  <a:miter lim="800000"/>
                </a:ln>
                <a:gradFill rotWithShape="1">
                  <a:gsLst>
                    <a:gs pos="0">
                      <a:schemeClr val="accent2">
                        <a:lumMod val="75000"/>
                      </a:schemeClr>
                    </a:gs>
                    <a:gs pos="49000">
                      <a:schemeClr val="accent2">
                        <a:lumMod val="60000"/>
                        <a:lumOff val="40000"/>
                      </a:schemeClr>
                    </a:gs>
                    <a:gs pos="50000">
                      <a:schemeClr val="accent2"/>
                    </a:gs>
                    <a:gs pos="95000">
                      <a:schemeClr val="accent2">
                        <a:lumMod val="50000"/>
                      </a:schemeClr>
                    </a:gs>
                    <a:gs pos="100000">
                      <a:schemeClr val="accent2">
                        <a:lumMod val="50000"/>
                      </a:schemeClr>
                    </a:gs>
                  </a:gsLst>
                  <a:lin ang="5400000"/>
                </a:gradFill>
                <a:effectLst>
                  <a:outerShdw blurRad="50800" algn="tl" rotWithShape="0">
                    <a:srgbClr val="000000"/>
                  </a:outerShdw>
                </a:effectLst>
              </a:rPr>
              <a:t>Super Hero Strength</a:t>
            </a:r>
          </a:p>
        </p:txBody>
      </p:sp>
      <p:sp>
        <p:nvSpPr>
          <p:cNvPr id="11" name="Content Placeholder 10"/>
          <p:cNvSpPr>
            <a:spLocks noGrp="1"/>
          </p:cNvSpPr>
          <p:nvPr>
            <p:ph type="body" idx="1"/>
          </p:nvPr>
        </p:nvSpPr>
        <p:spPr>
          <a:xfrm>
            <a:off x="228600" y="-914400"/>
            <a:ext cx="7772400" cy="1500187"/>
          </a:xfrm>
        </p:spPr>
        <p:txBody>
          <a:bodyPr/>
          <a:lstStyle/>
          <a:p>
            <a:pPr marL="0" indent="0">
              <a:buNone/>
            </a:pPr>
            <a:r>
              <a:rPr lang="en-US" dirty="0" smtClean="0">
                <a:solidFill>
                  <a:srgbClr val="FF0000"/>
                </a:solidFill>
                <a:latin typeface="Arial Black" panose="020B0A04020102020204" pitchFamily="34" charset="0"/>
              </a:rPr>
              <a:t>Be your patient’s Super Hero and show your</a:t>
            </a:r>
            <a:endParaRPr lang="en-US" dirty="0">
              <a:solidFill>
                <a:srgbClr val="FF0000"/>
              </a:solidFill>
              <a:latin typeface="Arial Black" panose="020B0A04020102020204" pitchFamily="34"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73613" y="990600"/>
            <a:ext cx="4756826" cy="6042454"/>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8850" y="2988129"/>
            <a:ext cx="590550" cy="590550"/>
          </a:xfrm>
          <a:prstGeom prst="rect">
            <a:avLst/>
          </a:prstGeom>
        </p:spPr>
      </p:pic>
    </p:spTree>
    <p:extLst>
      <p:ext uri="{BB962C8B-B14F-4D97-AF65-F5344CB8AC3E}">
        <p14:creationId xmlns:p14="http://schemas.microsoft.com/office/powerpoint/2010/main" val="692403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2000"/>
                                        <p:tgtEl>
                                          <p:spTgt spid="6"/>
                                        </p:tgtEl>
                                      </p:cBhvr>
                                    </p:animEffect>
                                  </p:childTnLst>
                                </p:cTn>
                              </p:par>
                              <p:par>
                                <p:cTn id="8" presetID="22" presetClass="entr" presetSubtype="8" fill="hold" grpId="0" nodeType="withEffect">
                                  <p:stCondLst>
                                    <p:cond delay="40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914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116393" y="-4312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116393" y="228600"/>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80386" y="254558"/>
            <a:ext cx="9287540"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228600" y="1371600"/>
            <a:ext cx="8229600" cy="762000"/>
          </a:xfrm>
        </p:spPr>
        <p:txBody>
          <a:bodyPr/>
          <a:lstStyle/>
          <a:p>
            <a:pPr algn="l"/>
            <a:r>
              <a:rPr lang="en-US" dirty="0" smtClean="0">
                <a:solidFill>
                  <a:schemeClr val="bg1">
                    <a:lumMod val="95000"/>
                  </a:schemeClr>
                </a:solidFill>
              </a:rPr>
              <a:t>Do Not Be Frightened</a:t>
            </a:r>
            <a:endParaRPr lang="en-US" dirty="0">
              <a:solidFill>
                <a:schemeClr val="bg1">
                  <a:lumMod val="95000"/>
                </a:schemeClr>
              </a:solidFill>
            </a:endParaRPr>
          </a:p>
        </p:txBody>
      </p:sp>
      <p:sp>
        <p:nvSpPr>
          <p:cNvPr id="11" name="Content Placeholder 10"/>
          <p:cNvSpPr>
            <a:spLocks noGrp="1"/>
          </p:cNvSpPr>
          <p:nvPr>
            <p:ph idx="1"/>
          </p:nvPr>
        </p:nvSpPr>
        <p:spPr>
          <a:xfrm>
            <a:off x="228600" y="2255837"/>
            <a:ext cx="8839200" cy="4525963"/>
          </a:xfrm>
        </p:spPr>
        <p:txBody>
          <a:bodyPr>
            <a:normAutofit/>
          </a:bodyPr>
          <a:lstStyle/>
          <a:p>
            <a:pPr marL="0" indent="0" algn="ctr">
              <a:buNone/>
            </a:pPr>
            <a:r>
              <a:rPr lang="en-US" dirty="0" smtClean="0">
                <a:solidFill>
                  <a:schemeClr val="bg1">
                    <a:lumMod val="95000"/>
                  </a:schemeClr>
                </a:solidFill>
              </a:rPr>
              <a:t>Kids are not little adults, however, they are not something to be feared either.</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90600" y="-144834"/>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r>
              <a:rPr lang="en-US" dirty="0">
                <a:solidFill>
                  <a:prstClr val="white">
                    <a:lumMod val="95000"/>
                  </a:prstClr>
                </a:solidFill>
              </a:rPr>
              <a:t>Tylenol yesterday</a:t>
            </a:r>
          </a:p>
        </p:txBody>
      </p:sp>
      <p:pic>
        <p:nvPicPr>
          <p:cNvPr id="2050" name="Picture 2" descr="Image result for doctor 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4650" y="3485438"/>
            <a:ext cx="2857500" cy="2581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2377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par>
                                <p:cTn id="15" presetID="10" presetClass="entr" presetSubtype="0" fill="hold" grpId="0" nodeType="withEffect">
                                  <p:stCondLst>
                                    <p:cond delay="200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fade">
                                      <p:cBhvr>
                                        <p:cTn id="17"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P spid="11"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16393" y="0"/>
            <a:ext cx="926039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116393" y="-4312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116393" y="228600"/>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0" y="221511"/>
            <a:ext cx="9144000"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228600" y="1371600"/>
            <a:ext cx="8229600" cy="762000"/>
          </a:xfrm>
        </p:spPr>
        <p:txBody>
          <a:bodyPr/>
          <a:lstStyle/>
          <a:p>
            <a:pPr algn="l"/>
            <a:r>
              <a:rPr lang="en-US" dirty="0" smtClean="0">
                <a:solidFill>
                  <a:schemeClr val="bg1">
                    <a:lumMod val="95000"/>
                  </a:schemeClr>
                </a:solidFill>
              </a:rPr>
              <a:t>PAT  </a:t>
            </a:r>
            <a:endParaRPr lang="en-US" dirty="0">
              <a:solidFill>
                <a:schemeClr val="bg1">
                  <a:lumMod val="95000"/>
                </a:schemeClr>
              </a:solidFill>
            </a:endParaRPr>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65658" y="2152839"/>
            <a:ext cx="4755484" cy="4755484"/>
          </a:xfr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990600" y="-144834"/>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r>
              <a:rPr lang="en-US" dirty="0">
                <a:solidFill>
                  <a:prstClr val="white">
                    <a:lumMod val="95000"/>
                  </a:prstClr>
                </a:solidFill>
              </a:rPr>
              <a:t>Tylenol yesterday</a:t>
            </a:r>
          </a:p>
        </p:txBody>
      </p:sp>
    </p:spTree>
    <p:extLst>
      <p:ext uri="{BB962C8B-B14F-4D97-AF65-F5344CB8AC3E}">
        <p14:creationId xmlns:p14="http://schemas.microsoft.com/office/powerpoint/2010/main" val="2641388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914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116393" y="-4312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116393" y="228600"/>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80386" y="254558"/>
            <a:ext cx="9287540"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228600" y="1371600"/>
            <a:ext cx="8229600" cy="762000"/>
          </a:xfrm>
        </p:spPr>
        <p:txBody>
          <a:bodyPr/>
          <a:lstStyle/>
          <a:p>
            <a:pPr algn="l"/>
            <a:r>
              <a:rPr lang="en-US" dirty="0" smtClean="0">
                <a:solidFill>
                  <a:schemeClr val="bg1">
                    <a:lumMod val="95000"/>
                  </a:schemeClr>
                </a:solidFill>
              </a:rPr>
              <a:t>What is the PAT </a:t>
            </a:r>
            <a:endParaRPr lang="en-US" dirty="0">
              <a:solidFill>
                <a:schemeClr val="bg1">
                  <a:lumMod val="95000"/>
                </a:schemeClr>
              </a:solidFill>
            </a:endParaRPr>
          </a:p>
        </p:txBody>
      </p:sp>
      <p:sp>
        <p:nvSpPr>
          <p:cNvPr id="11" name="Content Placeholder 10"/>
          <p:cNvSpPr>
            <a:spLocks noGrp="1"/>
          </p:cNvSpPr>
          <p:nvPr>
            <p:ph idx="1"/>
          </p:nvPr>
        </p:nvSpPr>
        <p:spPr>
          <a:xfrm>
            <a:off x="-179547" y="2255837"/>
            <a:ext cx="9247347" cy="4525963"/>
          </a:xfrm>
        </p:spPr>
        <p:txBody>
          <a:bodyPr>
            <a:normAutofit/>
          </a:bodyPr>
          <a:lstStyle/>
          <a:p>
            <a:pPr marL="0" indent="0" algn="ctr">
              <a:buNone/>
            </a:pPr>
            <a:r>
              <a:rPr lang="en-US" sz="4400" dirty="0" smtClean="0">
                <a:solidFill>
                  <a:schemeClr val="bg1">
                    <a:lumMod val="95000"/>
                  </a:schemeClr>
                </a:solidFill>
              </a:rPr>
              <a:t>Pediatric Assessment Triangle</a:t>
            </a:r>
          </a:p>
          <a:p>
            <a:pPr marL="0" indent="0" algn="ctr">
              <a:buNone/>
            </a:pPr>
            <a:endParaRPr lang="en-US" sz="4400" dirty="0" smtClean="0">
              <a:solidFill>
                <a:schemeClr val="bg1">
                  <a:lumMod val="95000"/>
                </a:schemeClr>
              </a:solidFill>
            </a:endParaRPr>
          </a:p>
          <a:p>
            <a:pPr marL="0" indent="0" algn="ctr">
              <a:buNone/>
            </a:pPr>
            <a:r>
              <a:rPr lang="en-US" dirty="0" smtClean="0">
                <a:solidFill>
                  <a:schemeClr val="bg1">
                    <a:lumMod val="95000"/>
                  </a:schemeClr>
                </a:solidFill>
              </a:rPr>
              <a:t>Tool to assess Pediatric patients from across the room.</a:t>
            </a:r>
          </a:p>
          <a:p>
            <a:pPr marL="0" indent="0" algn="ctr">
              <a:buNone/>
            </a:pPr>
            <a:r>
              <a:rPr lang="en-US" dirty="0" smtClean="0">
                <a:solidFill>
                  <a:schemeClr val="bg1">
                    <a:lumMod val="95000"/>
                  </a:schemeClr>
                </a:solidFill>
              </a:rPr>
              <a:t>No need </a:t>
            </a:r>
            <a:r>
              <a:rPr lang="en-US" dirty="0" smtClean="0">
                <a:solidFill>
                  <a:schemeClr val="bg1">
                    <a:lumMod val="95000"/>
                  </a:schemeClr>
                </a:solidFill>
              </a:rPr>
              <a:t>to </a:t>
            </a:r>
            <a:r>
              <a:rPr lang="en-US" dirty="0" smtClean="0">
                <a:solidFill>
                  <a:schemeClr val="bg1">
                    <a:lumMod val="95000"/>
                  </a:schemeClr>
                </a:solidFill>
              </a:rPr>
              <a:t>irritate the patient any further.</a:t>
            </a:r>
          </a:p>
          <a:p>
            <a:pPr marL="0" indent="0" algn="ctr">
              <a:buNone/>
            </a:pPr>
            <a:r>
              <a:rPr lang="en-US" dirty="0" smtClean="0">
                <a:solidFill>
                  <a:schemeClr val="bg1">
                    <a:lumMod val="95000"/>
                  </a:schemeClr>
                </a:solidFill>
              </a:rPr>
              <a:t>It is key to determining Sick or Not Sick.</a:t>
            </a:r>
          </a:p>
          <a:p>
            <a:pPr marL="0" indent="0">
              <a:buNone/>
            </a:pPr>
            <a:endParaRPr lang="en-US" sz="2800" dirty="0" smtClean="0">
              <a:solidFill>
                <a:schemeClr val="bg1">
                  <a:lumMod val="95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90600" y="-144834"/>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r>
              <a:rPr lang="en-US" dirty="0">
                <a:solidFill>
                  <a:prstClr val="white">
                    <a:lumMod val="95000"/>
                  </a:prstClr>
                </a:solidFill>
              </a:rPr>
              <a:t>Tylenol yesterday</a:t>
            </a:r>
          </a:p>
        </p:txBody>
      </p:sp>
    </p:spTree>
    <p:extLst>
      <p:ext uri="{BB962C8B-B14F-4D97-AF65-F5344CB8AC3E}">
        <p14:creationId xmlns:p14="http://schemas.microsoft.com/office/powerpoint/2010/main" val="3070728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par>
                                <p:cTn id="15" presetID="10" presetClass="entr" presetSubtype="0" fill="hold" grpId="0" nodeType="withEffect">
                                  <p:stCondLst>
                                    <p:cond delay="200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fade">
                                      <p:cBhvr>
                                        <p:cTn id="17" dur="500"/>
                                        <p:tgtEl>
                                          <p:spTgt spid="1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2000"/>
                                  </p:stCondLst>
                                  <p:childTnLst>
                                    <p:set>
                                      <p:cBhvr>
                                        <p:cTn id="21" dur="1" fill="hold">
                                          <p:stCondLst>
                                            <p:cond delay="0"/>
                                          </p:stCondLst>
                                        </p:cTn>
                                        <p:tgtEl>
                                          <p:spTgt spid="11">
                                            <p:txEl>
                                              <p:pRg st="2" end="2"/>
                                            </p:txEl>
                                          </p:spTgt>
                                        </p:tgtEl>
                                        <p:attrNameLst>
                                          <p:attrName>style.visibility</p:attrName>
                                        </p:attrNameLst>
                                      </p:cBhvr>
                                      <p:to>
                                        <p:strVal val="visible"/>
                                      </p:to>
                                    </p:set>
                                    <p:animEffect transition="in" filter="fade">
                                      <p:cBhvr>
                                        <p:cTn id="22" dur="500"/>
                                        <p:tgtEl>
                                          <p:spTgt spid="1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2000"/>
                                  </p:stCondLst>
                                  <p:childTnLst>
                                    <p:set>
                                      <p:cBhvr>
                                        <p:cTn id="26" dur="1" fill="hold">
                                          <p:stCondLst>
                                            <p:cond delay="0"/>
                                          </p:stCondLst>
                                        </p:cTn>
                                        <p:tgtEl>
                                          <p:spTgt spid="11">
                                            <p:txEl>
                                              <p:pRg st="3" end="3"/>
                                            </p:txEl>
                                          </p:spTgt>
                                        </p:tgtEl>
                                        <p:attrNameLst>
                                          <p:attrName>style.visibility</p:attrName>
                                        </p:attrNameLst>
                                      </p:cBhvr>
                                      <p:to>
                                        <p:strVal val="visible"/>
                                      </p:to>
                                    </p:set>
                                    <p:animEffect transition="in" filter="fade">
                                      <p:cBhvr>
                                        <p:cTn id="27" dur="500"/>
                                        <p:tgtEl>
                                          <p:spTgt spid="11">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2000"/>
                                  </p:stCondLst>
                                  <p:childTnLst>
                                    <p:set>
                                      <p:cBhvr>
                                        <p:cTn id="31" dur="1" fill="hold">
                                          <p:stCondLst>
                                            <p:cond delay="0"/>
                                          </p:stCondLst>
                                        </p:cTn>
                                        <p:tgtEl>
                                          <p:spTgt spid="11">
                                            <p:txEl>
                                              <p:pRg st="4" end="4"/>
                                            </p:txEl>
                                          </p:spTgt>
                                        </p:tgtEl>
                                        <p:attrNameLst>
                                          <p:attrName>style.visibility</p:attrName>
                                        </p:attrNameLst>
                                      </p:cBhvr>
                                      <p:to>
                                        <p:strVal val="visible"/>
                                      </p:to>
                                    </p:set>
                                    <p:animEffect transition="in" filter="fade">
                                      <p:cBhvr>
                                        <p:cTn id="32" dur="5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P spid="11"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914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116393" y="-4312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116393" y="228600"/>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0" y="221511"/>
            <a:ext cx="9144000"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228600" y="1371600"/>
            <a:ext cx="8229600" cy="762000"/>
          </a:xfrm>
        </p:spPr>
        <p:txBody>
          <a:bodyPr/>
          <a:lstStyle/>
          <a:p>
            <a:pPr algn="l"/>
            <a:r>
              <a:rPr lang="en-US" dirty="0" smtClean="0">
                <a:solidFill>
                  <a:schemeClr val="bg1">
                    <a:lumMod val="95000"/>
                  </a:schemeClr>
                </a:solidFill>
              </a:rPr>
              <a:t>PAT  </a:t>
            </a:r>
            <a:endParaRPr lang="en-US" dirty="0">
              <a:solidFill>
                <a:schemeClr val="bg1">
                  <a:lumMod val="95000"/>
                </a:schemeClr>
              </a:solidFill>
            </a:endParaRPr>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65658" y="2152839"/>
            <a:ext cx="4755484" cy="4755484"/>
          </a:xfr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990600" y="-144834"/>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r>
              <a:rPr lang="en-US" dirty="0">
                <a:solidFill>
                  <a:prstClr val="white">
                    <a:lumMod val="95000"/>
                  </a:prstClr>
                </a:solidFill>
              </a:rPr>
              <a:t>Tylenol yesterday</a:t>
            </a:r>
          </a:p>
        </p:txBody>
      </p:sp>
      <p:cxnSp>
        <p:nvCxnSpPr>
          <p:cNvPr id="14" name="Curved Connector 13"/>
          <p:cNvCxnSpPr/>
          <p:nvPr/>
        </p:nvCxnSpPr>
        <p:spPr>
          <a:xfrm>
            <a:off x="1965658" y="3581400"/>
            <a:ext cx="777542" cy="609600"/>
          </a:xfrm>
          <a:prstGeom prst="curvedConnector3">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08134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914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116393" y="-4312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116393" y="228600"/>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80386" y="254558"/>
            <a:ext cx="9287540"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228600" y="1371600"/>
            <a:ext cx="8229600" cy="762000"/>
          </a:xfrm>
        </p:spPr>
        <p:txBody>
          <a:bodyPr/>
          <a:lstStyle/>
          <a:p>
            <a:pPr algn="l"/>
            <a:r>
              <a:rPr lang="en-US" dirty="0" smtClean="0">
                <a:solidFill>
                  <a:schemeClr val="bg1">
                    <a:lumMod val="95000"/>
                  </a:schemeClr>
                </a:solidFill>
              </a:rPr>
              <a:t>Appearance</a:t>
            </a:r>
            <a:endParaRPr lang="en-US" dirty="0">
              <a:solidFill>
                <a:schemeClr val="bg1">
                  <a:lumMod val="95000"/>
                </a:schemeClr>
              </a:solidFill>
            </a:endParaRPr>
          </a:p>
        </p:txBody>
      </p:sp>
      <p:sp>
        <p:nvSpPr>
          <p:cNvPr id="11" name="Content Placeholder 10"/>
          <p:cNvSpPr>
            <a:spLocks noGrp="1"/>
          </p:cNvSpPr>
          <p:nvPr>
            <p:ph idx="1"/>
          </p:nvPr>
        </p:nvSpPr>
        <p:spPr>
          <a:xfrm>
            <a:off x="-179547" y="2255837"/>
            <a:ext cx="9247347" cy="4525963"/>
          </a:xfrm>
        </p:spPr>
        <p:txBody>
          <a:bodyPr>
            <a:normAutofit/>
          </a:bodyPr>
          <a:lstStyle/>
          <a:p>
            <a:pPr marL="0" indent="0" algn="ctr">
              <a:buNone/>
            </a:pPr>
            <a:r>
              <a:rPr lang="en-US" sz="4400" dirty="0" smtClean="0">
                <a:solidFill>
                  <a:schemeClr val="accent2"/>
                </a:solidFill>
              </a:rPr>
              <a:t>What does the child look like?</a:t>
            </a:r>
          </a:p>
          <a:p>
            <a:pPr marL="0" indent="0" algn="ctr">
              <a:buNone/>
            </a:pPr>
            <a:r>
              <a:rPr lang="en-US" sz="4400" dirty="0" smtClean="0">
                <a:solidFill>
                  <a:schemeClr val="bg1">
                    <a:lumMod val="95000"/>
                  </a:schemeClr>
                </a:solidFill>
              </a:rPr>
              <a:t>Limp?  Alert?  Lifeless?  Looking around?  Responding favorably?  Irritable?  Inconsolable?  Smiling?  Crying?</a:t>
            </a:r>
          </a:p>
          <a:p>
            <a:pPr marL="0" indent="0">
              <a:buNone/>
            </a:pPr>
            <a:endParaRPr lang="en-US" sz="2800" dirty="0" smtClean="0">
              <a:solidFill>
                <a:schemeClr val="bg1">
                  <a:lumMod val="95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90600" y="-144834"/>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r>
              <a:rPr lang="en-US" dirty="0">
                <a:solidFill>
                  <a:prstClr val="white">
                    <a:lumMod val="95000"/>
                  </a:prstClr>
                </a:solidFill>
              </a:rPr>
              <a:t>Tylenol yesterday</a:t>
            </a:r>
          </a:p>
        </p:txBody>
      </p:sp>
    </p:spTree>
    <p:extLst>
      <p:ext uri="{BB962C8B-B14F-4D97-AF65-F5344CB8AC3E}">
        <p14:creationId xmlns:p14="http://schemas.microsoft.com/office/powerpoint/2010/main" val="3811377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914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0" y="-431242"/>
            <a:ext cx="9144000"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0" y="228600"/>
            <a:ext cx="9144000"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0" y="221511"/>
            <a:ext cx="9144000"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228600" y="1371600"/>
            <a:ext cx="8229600" cy="762000"/>
          </a:xfrm>
        </p:spPr>
        <p:txBody>
          <a:bodyPr/>
          <a:lstStyle/>
          <a:p>
            <a:pPr algn="l"/>
            <a:r>
              <a:rPr lang="en-US" dirty="0" smtClean="0">
                <a:solidFill>
                  <a:schemeClr val="bg1">
                    <a:lumMod val="95000"/>
                  </a:schemeClr>
                </a:solidFill>
              </a:rPr>
              <a:t>PAT  </a:t>
            </a:r>
            <a:endParaRPr lang="en-US" dirty="0">
              <a:solidFill>
                <a:schemeClr val="bg1">
                  <a:lumMod val="95000"/>
                </a:schemeClr>
              </a:solidFill>
            </a:endParaRPr>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65658" y="2102516"/>
            <a:ext cx="4755484" cy="4755484"/>
          </a:xfr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990600" y="-144834"/>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r>
              <a:rPr lang="en-US" dirty="0">
                <a:solidFill>
                  <a:prstClr val="white">
                    <a:lumMod val="95000"/>
                  </a:prstClr>
                </a:solidFill>
              </a:rPr>
              <a:t>Tylenol yesterday</a:t>
            </a:r>
          </a:p>
        </p:txBody>
      </p:sp>
      <p:cxnSp>
        <p:nvCxnSpPr>
          <p:cNvPr id="9" name="Curved Connector 8"/>
          <p:cNvCxnSpPr/>
          <p:nvPr/>
        </p:nvCxnSpPr>
        <p:spPr>
          <a:xfrm rot="10800000" flipV="1">
            <a:off x="5715000" y="3624552"/>
            <a:ext cx="990600" cy="490247"/>
          </a:xfrm>
          <a:prstGeom prst="curvedConnector3">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94377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914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116393" y="-4312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116393" y="228600"/>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116393" y="241300"/>
            <a:ext cx="9287540"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228600" y="1371600"/>
            <a:ext cx="8229600" cy="762000"/>
          </a:xfrm>
        </p:spPr>
        <p:txBody>
          <a:bodyPr/>
          <a:lstStyle/>
          <a:p>
            <a:pPr algn="l"/>
            <a:r>
              <a:rPr lang="en-US" dirty="0" smtClean="0">
                <a:solidFill>
                  <a:schemeClr val="bg1">
                    <a:lumMod val="95000"/>
                  </a:schemeClr>
                </a:solidFill>
              </a:rPr>
              <a:t>Work of Breathing</a:t>
            </a:r>
            <a:endParaRPr lang="en-US" dirty="0">
              <a:solidFill>
                <a:schemeClr val="bg1">
                  <a:lumMod val="95000"/>
                </a:schemeClr>
              </a:solidFill>
            </a:endParaRPr>
          </a:p>
        </p:txBody>
      </p:sp>
      <p:sp>
        <p:nvSpPr>
          <p:cNvPr id="11" name="Content Placeholder 10"/>
          <p:cNvSpPr>
            <a:spLocks noGrp="1"/>
          </p:cNvSpPr>
          <p:nvPr>
            <p:ph idx="1"/>
          </p:nvPr>
        </p:nvSpPr>
        <p:spPr>
          <a:xfrm>
            <a:off x="-169666" y="2122714"/>
            <a:ext cx="9247347" cy="4525963"/>
          </a:xfrm>
        </p:spPr>
        <p:txBody>
          <a:bodyPr>
            <a:normAutofit/>
          </a:bodyPr>
          <a:lstStyle/>
          <a:p>
            <a:pPr marL="0" indent="0" algn="ctr">
              <a:buNone/>
            </a:pPr>
            <a:r>
              <a:rPr lang="en-US" sz="4400" dirty="0" smtClean="0">
                <a:solidFill>
                  <a:schemeClr val="accent2"/>
                </a:solidFill>
              </a:rPr>
              <a:t>Distress or no Distress?</a:t>
            </a:r>
          </a:p>
          <a:p>
            <a:pPr marL="0" indent="0" algn="ctr">
              <a:buNone/>
            </a:pPr>
            <a:endParaRPr lang="en-US" sz="4400" dirty="0">
              <a:solidFill>
                <a:schemeClr val="bg1">
                  <a:lumMod val="95000"/>
                </a:schemeClr>
              </a:solidFill>
            </a:endParaRPr>
          </a:p>
          <a:p>
            <a:pPr marL="0" indent="0" algn="ctr">
              <a:buNone/>
            </a:pPr>
            <a:r>
              <a:rPr lang="en-US" sz="4400" dirty="0" smtClean="0">
                <a:solidFill>
                  <a:schemeClr val="bg1">
                    <a:lumMod val="95000"/>
                  </a:schemeClr>
                </a:solidFill>
              </a:rPr>
              <a:t>Grunting?  Wheezing?  Stridor?   Labored?  Tired?  Using Accessory Muscles?  See Saw Breathing?  Belly Breathing?  Tripod Position?</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14400" y="-193954"/>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r>
              <a:rPr lang="en-US" dirty="0">
                <a:solidFill>
                  <a:prstClr val="white">
                    <a:lumMod val="95000"/>
                  </a:prstClr>
                </a:solidFill>
              </a:rPr>
              <a:t>Tylenol yesterday</a:t>
            </a:r>
          </a:p>
        </p:txBody>
      </p:sp>
    </p:spTree>
    <p:extLst>
      <p:ext uri="{BB962C8B-B14F-4D97-AF65-F5344CB8AC3E}">
        <p14:creationId xmlns:p14="http://schemas.microsoft.com/office/powerpoint/2010/main" val="3667562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914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116393" y="-4312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116393" y="228600"/>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116393" y="241300"/>
            <a:ext cx="9287540"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228600" y="1371600"/>
            <a:ext cx="8229600" cy="762000"/>
          </a:xfrm>
        </p:spPr>
        <p:txBody>
          <a:bodyPr/>
          <a:lstStyle/>
          <a:p>
            <a:pPr algn="l"/>
            <a:r>
              <a:rPr lang="en-US" dirty="0" smtClean="0">
                <a:solidFill>
                  <a:schemeClr val="bg1">
                    <a:lumMod val="95000"/>
                  </a:schemeClr>
                </a:solidFill>
              </a:rPr>
              <a:t>Work of Breathing</a:t>
            </a:r>
            <a:endParaRPr lang="en-US" dirty="0">
              <a:solidFill>
                <a:schemeClr val="bg1">
                  <a:lumMod val="95000"/>
                </a:schemeClr>
              </a:solidFill>
            </a:endParaRPr>
          </a:p>
        </p:txBody>
      </p:sp>
      <p:sp>
        <p:nvSpPr>
          <p:cNvPr id="11" name="Content Placeholder 10"/>
          <p:cNvSpPr>
            <a:spLocks noGrp="1"/>
          </p:cNvSpPr>
          <p:nvPr>
            <p:ph idx="1"/>
          </p:nvPr>
        </p:nvSpPr>
        <p:spPr>
          <a:xfrm>
            <a:off x="-179547" y="2255837"/>
            <a:ext cx="9247347" cy="4525963"/>
          </a:xfrm>
        </p:spPr>
        <p:txBody>
          <a:bodyPr>
            <a:normAutofit lnSpcReduction="10000"/>
          </a:bodyPr>
          <a:lstStyle/>
          <a:p>
            <a:pPr marL="0" indent="0" algn="ctr">
              <a:buNone/>
            </a:pPr>
            <a:r>
              <a:rPr lang="en-US" sz="4400" dirty="0" smtClean="0">
                <a:solidFill>
                  <a:schemeClr val="accent2"/>
                </a:solidFill>
              </a:rPr>
              <a:t>Concerns?</a:t>
            </a:r>
            <a:endParaRPr lang="en-US" sz="4400" dirty="0">
              <a:solidFill>
                <a:schemeClr val="bg1">
                  <a:lumMod val="95000"/>
                </a:schemeClr>
              </a:solidFill>
            </a:endParaRPr>
          </a:p>
          <a:p>
            <a:pPr marL="0" indent="0" algn="ctr">
              <a:buNone/>
            </a:pPr>
            <a:r>
              <a:rPr lang="en-US" sz="3900" dirty="0" smtClean="0">
                <a:solidFill>
                  <a:schemeClr val="bg1">
                    <a:lumMod val="95000"/>
                  </a:schemeClr>
                </a:solidFill>
              </a:rPr>
              <a:t>What are the anatomical differences with pediatric patients?</a:t>
            </a:r>
          </a:p>
          <a:p>
            <a:pPr marL="0" indent="0" algn="ctr">
              <a:buNone/>
            </a:pPr>
            <a:r>
              <a:rPr lang="en-US" sz="3900" dirty="0" smtClean="0">
                <a:solidFill>
                  <a:schemeClr val="bg1">
                    <a:lumMod val="95000"/>
                  </a:schemeClr>
                </a:solidFill>
              </a:rPr>
              <a:t>Airway </a:t>
            </a:r>
            <a:r>
              <a:rPr lang="en-US" sz="3900" dirty="0" smtClean="0">
                <a:solidFill>
                  <a:schemeClr val="bg1">
                    <a:lumMod val="95000"/>
                  </a:schemeClr>
                </a:solidFill>
              </a:rPr>
              <a:t>concerns? Airway anatomy- flexible and smaller, Tongue size. </a:t>
            </a:r>
          </a:p>
          <a:p>
            <a:pPr marL="0" indent="0" algn="ctr">
              <a:buNone/>
            </a:pPr>
            <a:r>
              <a:rPr lang="en-US" sz="3900" dirty="0" smtClean="0">
                <a:solidFill>
                  <a:schemeClr val="bg1">
                    <a:lumMod val="95000"/>
                  </a:schemeClr>
                </a:solidFill>
              </a:rPr>
              <a:t>What are the common airway illnesses of pediatric patients?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14400" y="-193954"/>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r>
              <a:rPr lang="en-US" dirty="0">
                <a:solidFill>
                  <a:prstClr val="white">
                    <a:lumMod val="95000"/>
                  </a:prstClr>
                </a:solidFill>
              </a:rPr>
              <a:t>Tylenol yesterday</a:t>
            </a:r>
          </a:p>
        </p:txBody>
      </p:sp>
    </p:spTree>
    <p:extLst>
      <p:ext uri="{BB962C8B-B14F-4D97-AF65-F5344CB8AC3E}">
        <p14:creationId xmlns:p14="http://schemas.microsoft.com/office/powerpoint/2010/main" val="3854252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914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116393" y="-4312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116393" y="228600"/>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116393" y="202578"/>
            <a:ext cx="9287540"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title"/>
          </p:nvPr>
        </p:nvSpPr>
        <p:spPr>
          <a:xfrm>
            <a:off x="228600" y="1371600"/>
            <a:ext cx="8229600" cy="762000"/>
          </a:xfrm>
        </p:spPr>
        <p:txBody>
          <a:bodyPr>
            <a:normAutofit/>
          </a:bodyPr>
          <a:lstStyle/>
          <a:p>
            <a:pPr algn="l"/>
            <a:r>
              <a:rPr lang="en-US" dirty="0" smtClean="0">
                <a:solidFill>
                  <a:schemeClr val="bg1">
                    <a:lumMod val="95000"/>
                  </a:schemeClr>
                </a:solidFill>
              </a:rPr>
              <a:t>Know Your Audience</a:t>
            </a:r>
            <a:endParaRPr lang="en-US" dirty="0">
              <a:solidFill>
                <a:schemeClr val="bg1">
                  <a:lumMod val="95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90600" y="-144834"/>
            <a:ext cx="4325258" cy="2009775"/>
          </a:xfrm>
          <a:prstGeom prst="rect">
            <a:avLst/>
          </a:prstGeom>
        </p:spPr>
      </p:pic>
      <p:sp>
        <p:nvSpPr>
          <p:cNvPr id="8" name="TextBox 7"/>
          <p:cNvSpPr txBox="1"/>
          <p:nvPr/>
        </p:nvSpPr>
        <p:spPr>
          <a:xfrm>
            <a:off x="457200" y="2514600"/>
            <a:ext cx="7696200" cy="2062103"/>
          </a:xfrm>
          <a:prstGeom prst="rect">
            <a:avLst/>
          </a:prstGeom>
          <a:noFill/>
        </p:spPr>
        <p:txBody>
          <a:bodyPr wrap="square" rtlCol="0">
            <a:spAutoFit/>
          </a:bodyPr>
          <a:lstStyle/>
          <a:p>
            <a:pPr algn="ctr"/>
            <a:r>
              <a:rPr lang="en-US" sz="3200" dirty="0" smtClean="0">
                <a:solidFill>
                  <a:schemeClr val="bg1"/>
                </a:solidFill>
              </a:rPr>
              <a:t>As with Comedy…know your audience!  Understand the differences in </a:t>
            </a:r>
            <a:r>
              <a:rPr lang="en-US" sz="3200" dirty="0" err="1" smtClean="0">
                <a:solidFill>
                  <a:schemeClr val="bg1"/>
                </a:solidFill>
              </a:rPr>
              <a:t>menatation</a:t>
            </a:r>
            <a:r>
              <a:rPr lang="en-US" sz="3200" dirty="0" smtClean="0">
                <a:solidFill>
                  <a:schemeClr val="bg1"/>
                </a:solidFill>
              </a:rPr>
              <a:t>, anatomy, vocabulary, and motor function for each age level.</a:t>
            </a:r>
            <a:endParaRPr lang="en-US" sz="3200" dirty="0">
              <a:solidFill>
                <a:schemeClr val="bg1"/>
              </a:solidFill>
            </a:endParaRPr>
          </a:p>
        </p:txBody>
      </p:sp>
    </p:spTree>
    <p:extLst>
      <p:ext uri="{BB962C8B-B14F-4D97-AF65-F5344CB8AC3E}">
        <p14:creationId xmlns:p14="http://schemas.microsoft.com/office/powerpoint/2010/main" val="943040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914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0" y="-431242"/>
            <a:ext cx="9144000"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0" y="228600"/>
            <a:ext cx="9144000"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0" y="221511"/>
            <a:ext cx="9144000"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228600" y="1371600"/>
            <a:ext cx="8229600" cy="762000"/>
          </a:xfrm>
        </p:spPr>
        <p:txBody>
          <a:bodyPr/>
          <a:lstStyle/>
          <a:p>
            <a:pPr algn="l"/>
            <a:r>
              <a:rPr lang="en-US" dirty="0" smtClean="0">
                <a:solidFill>
                  <a:schemeClr val="bg1">
                    <a:lumMod val="95000"/>
                  </a:schemeClr>
                </a:solidFill>
              </a:rPr>
              <a:t>PAT  </a:t>
            </a:r>
            <a:endParaRPr lang="en-US" dirty="0">
              <a:solidFill>
                <a:schemeClr val="bg1">
                  <a:lumMod val="95000"/>
                </a:schemeClr>
              </a:solidFill>
            </a:endParaRPr>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65658" y="2164515"/>
            <a:ext cx="4755484" cy="4755484"/>
          </a:xfr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990600" y="-144834"/>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r>
              <a:rPr lang="en-US" dirty="0">
                <a:solidFill>
                  <a:prstClr val="white">
                    <a:lumMod val="95000"/>
                  </a:prstClr>
                </a:solidFill>
              </a:rPr>
              <a:t>Tylenol yesterday</a:t>
            </a:r>
          </a:p>
        </p:txBody>
      </p:sp>
      <p:cxnSp>
        <p:nvCxnSpPr>
          <p:cNvPr id="11" name="Curved Connector 10"/>
          <p:cNvCxnSpPr/>
          <p:nvPr/>
        </p:nvCxnSpPr>
        <p:spPr>
          <a:xfrm rot="16200000" flipV="1">
            <a:off x="4388601" y="6355600"/>
            <a:ext cx="595399" cy="533400"/>
          </a:xfrm>
          <a:prstGeom prst="curvedConnector3">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5140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16393" y="0"/>
            <a:ext cx="926039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116393" y="-4312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116393" y="228600"/>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116393" y="241300"/>
            <a:ext cx="9287540"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228600" y="1371600"/>
            <a:ext cx="8229600" cy="762000"/>
          </a:xfrm>
        </p:spPr>
        <p:txBody>
          <a:bodyPr/>
          <a:lstStyle/>
          <a:p>
            <a:pPr algn="l"/>
            <a:r>
              <a:rPr lang="en-US" dirty="0" smtClean="0">
                <a:solidFill>
                  <a:schemeClr val="bg1">
                    <a:lumMod val="95000"/>
                  </a:schemeClr>
                </a:solidFill>
              </a:rPr>
              <a:t>Circulation</a:t>
            </a:r>
            <a:endParaRPr lang="en-US" dirty="0">
              <a:solidFill>
                <a:schemeClr val="bg1">
                  <a:lumMod val="95000"/>
                </a:schemeClr>
              </a:solidFill>
            </a:endParaRPr>
          </a:p>
        </p:txBody>
      </p:sp>
      <p:sp>
        <p:nvSpPr>
          <p:cNvPr id="11" name="Content Placeholder 10"/>
          <p:cNvSpPr>
            <a:spLocks noGrp="1"/>
          </p:cNvSpPr>
          <p:nvPr>
            <p:ph idx="1"/>
          </p:nvPr>
        </p:nvSpPr>
        <p:spPr>
          <a:xfrm>
            <a:off x="-179547" y="2255837"/>
            <a:ext cx="9247347" cy="4525963"/>
          </a:xfrm>
        </p:spPr>
        <p:txBody>
          <a:bodyPr>
            <a:normAutofit/>
          </a:bodyPr>
          <a:lstStyle/>
          <a:p>
            <a:pPr marL="0" indent="0" algn="ctr">
              <a:buNone/>
            </a:pPr>
            <a:r>
              <a:rPr lang="en-US" sz="4400" dirty="0" smtClean="0">
                <a:solidFill>
                  <a:schemeClr val="accent2"/>
                </a:solidFill>
              </a:rPr>
              <a:t>Color/Perfusion</a:t>
            </a:r>
            <a:endParaRPr lang="en-US" sz="4400" dirty="0" smtClean="0">
              <a:solidFill>
                <a:schemeClr val="accent2"/>
              </a:solidFill>
            </a:endParaRPr>
          </a:p>
          <a:p>
            <a:pPr marL="0" indent="0" algn="ctr">
              <a:buNone/>
            </a:pPr>
            <a:r>
              <a:rPr lang="en-US" sz="4400" i="1" u="sng" dirty="0" smtClean="0">
                <a:solidFill>
                  <a:schemeClr val="accent2"/>
                </a:solidFill>
              </a:rPr>
              <a:t>Capillary Refill</a:t>
            </a:r>
            <a:endParaRPr lang="en-US" sz="4400" dirty="0">
              <a:solidFill>
                <a:schemeClr val="bg1">
                  <a:lumMod val="95000"/>
                </a:schemeClr>
              </a:solidFill>
            </a:endParaRPr>
          </a:p>
          <a:p>
            <a:pPr marL="0" indent="0" algn="ctr">
              <a:buNone/>
            </a:pPr>
            <a:r>
              <a:rPr lang="en-US" sz="4400" dirty="0" smtClean="0">
                <a:solidFill>
                  <a:schemeClr val="bg1">
                    <a:lumMod val="95000"/>
                  </a:schemeClr>
                </a:solidFill>
              </a:rPr>
              <a:t>Cyanosis?  Ashen?  Pale?  Pink?  Mottled?  Warm?  Cool?  Diaphoretic?  Dry?  Excessively Dry?</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14400" y="-193954"/>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r>
              <a:rPr lang="en-US" dirty="0">
                <a:solidFill>
                  <a:prstClr val="white">
                    <a:lumMod val="95000"/>
                  </a:prstClr>
                </a:solidFill>
              </a:rPr>
              <a:t>Tylenol yesterday</a:t>
            </a:r>
          </a:p>
        </p:txBody>
      </p:sp>
    </p:spTree>
    <p:extLst>
      <p:ext uri="{BB962C8B-B14F-4D97-AF65-F5344CB8AC3E}">
        <p14:creationId xmlns:p14="http://schemas.microsoft.com/office/powerpoint/2010/main" val="3110225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79547" y="0"/>
            <a:ext cx="932354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116393" y="-4312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116393" y="228600"/>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116393" y="241300"/>
            <a:ext cx="9287540"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228600" y="1371600"/>
            <a:ext cx="8229600" cy="762000"/>
          </a:xfrm>
        </p:spPr>
        <p:txBody>
          <a:bodyPr/>
          <a:lstStyle/>
          <a:p>
            <a:pPr algn="l"/>
            <a:r>
              <a:rPr lang="en-US" dirty="0" smtClean="0">
                <a:solidFill>
                  <a:schemeClr val="bg1">
                    <a:lumMod val="95000"/>
                  </a:schemeClr>
                </a:solidFill>
              </a:rPr>
              <a:t>Once the PAT is complete</a:t>
            </a:r>
            <a:endParaRPr lang="en-US" dirty="0">
              <a:solidFill>
                <a:schemeClr val="bg1">
                  <a:lumMod val="95000"/>
                </a:schemeClr>
              </a:solidFill>
            </a:endParaRPr>
          </a:p>
        </p:txBody>
      </p:sp>
      <p:sp>
        <p:nvSpPr>
          <p:cNvPr id="11" name="Content Placeholder 10"/>
          <p:cNvSpPr>
            <a:spLocks noGrp="1"/>
          </p:cNvSpPr>
          <p:nvPr>
            <p:ph idx="1"/>
          </p:nvPr>
        </p:nvSpPr>
        <p:spPr>
          <a:xfrm>
            <a:off x="-179547" y="2255837"/>
            <a:ext cx="9247347" cy="4525963"/>
          </a:xfrm>
        </p:spPr>
        <p:txBody>
          <a:bodyPr>
            <a:normAutofit/>
          </a:bodyPr>
          <a:lstStyle/>
          <a:p>
            <a:pPr marL="0" indent="0" algn="ctr">
              <a:buNone/>
            </a:pPr>
            <a:r>
              <a:rPr lang="en-US" sz="4400" dirty="0" smtClean="0">
                <a:solidFill>
                  <a:schemeClr val="bg1">
                    <a:lumMod val="95000"/>
                  </a:schemeClr>
                </a:solidFill>
              </a:rPr>
              <a:t>Ask yourself 1 question…</a:t>
            </a:r>
          </a:p>
          <a:p>
            <a:pPr marL="0" indent="0" algn="ctr">
              <a:buNone/>
            </a:pPr>
            <a:endParaRPr lang="en-US" sz="4400" dirty="0">
              <a:solidFill>
                <a:schemeClr val="bg1">
                  <a:lumMod val="95000"/>
                </a:schemeClr>
              </a:solidFill>
            </a:endParaRPr>
          </a:p>
          <a:p>
            <a:pPr marL="0" indent="0" algn="ctr">
              <a:buNone/>
            </a:pPr>
            <a:r>
              <a:rPr lang="en-US" sz="9600" dirty="0" smtClean="0">
                <a:solidFill>
                  <a:schemeClr val="bg1">
                    <a:lumMod val="95000"/>
                  </a:schemeClr>
                </a:solidFill>
              </a:rPr>
              <a:t>Sick or Not Sick?</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14400" y="-193954"/>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r>
              <a:rPr lang="en-US" dirty="0">
                <a:solidFill>
                  <a:prstClr val="white">
                    <a:lumMod val="95000"/>
                  </a:prstClr>
                </a:solidFill>
              </a:rPr>
              <a:t>Tylenol yesterday</a:t>
            </a:r>
          </a:p>
        </p:txBody>
      </p:sp>
    </p:spTree>
    <p:extLst>
      <p:ext uri="{BB962C8B-B14F-4D97-AF65-F5344CB8AC3E}">
        <p14:creationId xmlns:p14="http://schemas.microsoft.com/office/powerpoint/2010/main" val="1604031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16393" y="0"/>
            <a:ext cx="926039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116393" y="-4312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116393" y="228600"/>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116393" y="241300"/>
            <a:ext cx="9287540"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228600" y="1371600"/>
            <a:ext cx="8229600" cy="762000"/>
          </a:xfrm>
        </p:spPr>
        <p:txBody>
          <a:bodyPr/>
          <a:lstStyle/>
          <a:p>
            <a:pPr algn="l"/>
            <a:r>
              <a:rPr lang="en-US" dirty="0" smtClean="0">
                <a:solidFill>
                  <a:schemeClr val="bg1">
                    <a:lumMod val="95000"/>
                  </a:schemeClr>
                </a:solidFill>
              </a:rPr>
              <a:t>Once the PAT is complete</a:t>
            </a:r>
            <a:endParaRPr lang="en-US" dirty="0">
              <a:solidFill>
                <a:schemeClr val="bg1">
                  <a:lumMod val="95000"/>
                </a:schemeClr>
              </a:solidFill>
            </a:endParaRPr>
          </a:p>
        </p:txBody>
      </p:sp>
      <p:sp>
        <p:nvSpPr>
          <p:cNvPr id="11" name="Content Placeholder 10"/>
          <p:cNvSpPr>
            <a:spLocks noGrp="1"/>
          </p:cNvSpPr>
          <p:nvPr>
            <p:ph idx="1"/>
          </p:nvPr>
        </p:nvSpPr>
        <p:spPr>
          <a:xfrm>
            <a:off x="-179547" y="2255837"/>
            <a:ext cx="9247347" cy="4525963"/>
          </a:xfrm>
        </p:spPr>
        <p:txBody>
          <a:bodyPr>
            <a:normAutofit/>
          </a:bodyPr>
          <a:lstStyle/>
          <a:p>
            <a:pPr marL="0" indent="0" algn="ctr">
              <a:buNone/>
            </a:pPr>
            <a:r>
              <a:rPr lang="en-US" sz="3600" dirty="0" smtClean="0">
                <a:solidFill>
                  <a:schemeClr val="bg1">
                    <a:lumMod val="95000"/>
                  </a:schemeClr>
                </a:solidFill>
              </a:rPr>
              <a:t>This one question will determine the transport &amp; treatment priority of your patient.</a:t>
            </a:r>
          </a:p>
          <a:p>
            <a:pPr marL="0" indent="0" algn="ctr">
              <a:buNone/>
            </a:pPr>
            <a:endParaRPr lang="en-US" sz="3600" dirty="0" smtClean="0">
              <a:solidFill>
                <a:srgbClr val="92D050"/>
              </a:solidFill>
            </a:endParaRPr>
          </a:p>
          <a:p>
            <a:pPr marL="0" indent="0" algn="ctr">
              <a:buNone/>
            </a:pPr>
            <a:r>
              <a:rPr lang="en-US" sz="3600" dirty="0" smtClean="0">
                <a:solidFill>
                  <a:srgbClr val="92D050"/>
                </a:solidFill>
              </a:rPr>
              <a:t>Whether it is a simple trauma or a severely distressed respiratory patient the PAT should guide your transport priority.</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14400" y="-193954"/>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r>
              <a:rPr lang="en-US" dirty="0">
                <a:solidFill>
                  <a:prstClr val="white">
                    <a:lumMod val="95000"/>
                  </a:prstClr>
                </a:solidFill>
              </a:rPr>
              <a:t>Tylenol yesterday</a:t>
            </a:r>
          </a:p>
        </p:txBody>
      </p:sp>
    </p:spTree>
    <p:extLst>
      <p:ext uri="{BB962C8B-B14F-4D97-AF65-F5344CB8AC3E}">
        <p14:creationId xmlns:p14="http://schemas.microsoft.com/office/powerpoint/2010/main" val="557739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2400" y="0"/>
            <a:ext cx="92964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116393" y="-4312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2" y="228600"/>
            <a:ext cx="9144002"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116393" y="144830"/>
            <a:ext cx="9319125"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228600" y="1371600"/>
            <a:ext cx="8229600" cy="762000"/>
          </a:xfrm>
        </p:spPr>
        <p:txBody>
          <a:bodyPr/>
          <a:lstStyle/>
          <a:p>
            <a:pPr algn="l"/>
            <a:r>
              <a:rPr lang="en-US" dirty="0" smtClean="0">
                <a:solidFill>
                  <a:schemeClr val="bg1">
                    <a:lumMod val="95000"/>
                  </a:schemeClr>
                </a:solidFill>
              </a:rPr>
              <a:t>Sick or Not Sick?</a:t>
            </a:r>
            <a:endParaRPr lang="en-US" dirty="0">
              <a:solidFill>
                <a:schemeClr val="bg1">
                  <a:lumMod val="95000"/>
                </a:schemeClr>
              </a:solidFill>
            </a:endParaRPr>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81524" y="2475663"/>
            <a:ext cx="5180949" cy="3447687"/>
          </a:xfr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914400" y="-193954"/>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r>
              <a:rPr lang="en-US" dirty="0">
                <a:solidFill>
                  <a:prstClr val="white">
                    <a:lumMod val="95000"/>
                  </a:prstClr>
                </a:solidFill>
              </a:rPr>
              <a:t>Tylenol yesterday</a:t>
            </a:r>
          </a:p>
        </p:txBody>
      </p:sp>
      <p:sp>
        <p:nvSpPr>
          <p:cNvPr id="8" name="TextBox 7"/>
          <p:cNvSpPr txBox="1"/>
          <p:nvPr/>
        </p:nvSpPr>
        <p:spPr>
          <a:xfrm>
            <a:off x="3077029" y="6063358"/>
            <a:ext cx="8382000" cy="369332"/>
          </a:xfrm>
          <a:prstGeom prst="rect">
            <a:avLst/>
          </a:prstGeom>
          <a:noFill/>
        </p:spPr>
        <p:txBody>
          <a:bodyPr wrap="square" rtlCol="0">
            <a:spAutoFit/>
          </a:bodyPr>
          <a:lstStyle/>
          <a:p>
            <a:r>
              <a:rPr lang="en-US" dirty="0" smtClean="0"/>
              <a:t>4yo with a fever and a cough.</a:t>
            </a:r>
            <a:endParaRPr lang="en-US" dirty="0"/>
          </a:p>
        </p:txBody>
      </p:sp>
    </p:spTree>
    <p:extLst>
      <p:ext uri="{BB962C8B-B14F-4D97-AF65-F5344CB8AC3E}">
        <p14:creationId xmlns:p14="http://schemas.microsoft.com/office/powerpoint/2010/main" val="3784830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2400" y="0"/>
            <a:ext cx="92964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116393" y="-4312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2" y="228600"/>
            <a:ext cx="9144002"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116393" y="144830"/>
            <a:ext cx="9319125"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228600" y="1371600"/>
            <a:ext cx="8229600" cy="762000"/>
          </a:xfrm>
        </p:spPr>
        <p:txBody>
          <a:bodyPr/>
          <a:lstStyle/>
          <a:p>
            <a:pPr algn="l"/>
            <a:r>
              <a:rPr lang="en-US" dirty="0" smtClean="0">
                <a:solidFill>
                  <a:schemeClr val="bg1">
                    <a:lumMod val="95000"/>
                  </a:schemeClr>
                </a:solidFill>
              </a:rPr>
              <a:t>Sick or Not Sick?</a:t>
            </a:r>
            <a:endParaRPr lang="en-US" dirty="0">
              <a:solidFill>
                <a:schemeClr val="bg1">
                  <a:lumMod val="95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14400" y="-193954"/>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r>
              <a:rPr lang="en-US" dirty="0">
                <a:solidFill>
                  <a:prstClr val="white">
                    <a:lumMod val="95000"/>
                  </a:prstClr>
                </a:solidFill>
              </a:rPr>
              <a:t>Tylenol yesterday</a:t>
            </a:r>
          </a:p>
        </p:txBody>
      </p:sp>
      <p:sp>
        <p:nvSpPr>
          <p:cNvPr id="8" name="TextBox 7"/>
          <p:cNvSpPr txBox="1"/>
          <p:nvPr/>
        </p:nvSpPr>
        <p:spPr>
          <a:xfrm>
            <a:off x="3077029" y="6063358"/>
            <a:ext cx="8382000" cy="369332"/>
          </a:xfrm>
          <a:prstGeom prst="rect">
            <a:avLst/>
          </a:prstGeom>
          <a:noFill/>
        </p:spPr>
        <p:txBody>
          <a:bodyPr wrap="square" rtlCol="0">
            <a:spAutoFit/>
          </a:bodyPr>
          <a:lstStyle/>
          <a:p>
            <a:r>
              <a:rPr lang="en-US" dirty="0">
                <a:solidFill>
                  <a:prstClr val="black"/>
                </a:solidFill>
              </a:rPr>
              <a:t>6</a:t>
            </a:r>
            <a:r>
              <a:rPr lang="en-US" dirty="0" smtClean="0">
                <a:solidFill>
                  <a:prstClr val="black"/>
                </a:solidFill>
              </a:rPr>
              <a:t>yo with a severe cough.</a:t>
            </a:r>
            <a:endParaRPr lang="en-US" dirty="0">
              <a:solidFill>
                <a:prstClr val="black"/>
              </a:solidFill>
            </a:endParaRPr>
          </a:p>
        </p:txBody>
      </p:sp>
      <p:pic>
        <p:nvPicPr>
          <p:cNvPr id="12" name="Content Placeholder 11"/>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02842" y="2230952"/>
            <a:ext cx="4967287" cy="3305504"/>
          </a:xfrm>
        </p:spPr>
      </p:pic>
    </p:spTree>
    <p:extLst>
      <p:ext uri="{BB962C8B-B14F-4D97-AF65-F5344CB8AC3E}">
        <p14:creationId xmlns:p14="http://schemas.microsoft.com/office/powerpoint/2010/main" val="1825600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2400" y="0"/>
            <a:ext cx="92964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116393" y="-4312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2" y="228600"/>
            <a:ext cx="9144002"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116393" y="144830"/>
            <a:ext cx="9319125"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228600" y="1371600"/>
            <a:ext cx="8229600" cy="762000"/>
          </a:xfrm>
        </p:spPr>
        <p:txBody>
          <a:bodyPr/>
          <a:lstStyle/>
          <a:p>
            <a:pPr algn="l"/>
            <a:r>
              <a:rPr lang="en-US" dirty="0" smtClean="0">
                <a:solidFill>
                  <a:schemeClr val="bg1">
                    <a:lumMod val="95000"/>
                  </a:schemeClr>
                </a:solidFill>
              </a:rPr>
              <a:t>Sick or Not Sick?</a:t>
            </a:r>
            <a:endParaRPr lang="en-US" dirty="0">
              <a:solidFill>
                <a:schemeClr val="bg1">
                  <a:lumMod val="95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14400" y="-193954"/>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r>
              <a:rPr lang="en-US" dirty="0">
                <a:solidFill>
                  <a:prstClr val="white">
                    <a:lumMod val="95000"/>
                  </a:prstClr>
                </a:solidFill>
              </a:rPr>
              <a:t>Tylenol yesterday</a:t>
            </a:r>
          </a:p>
        </p:txBody>
      </p:sp>
      <p:sp>
        <p:nvSpPr>
          <p:cNvPr id="8" name="TextBox 7"/>
          <p:cNvSpPr txBox="1"/>
          <p:nvPr/>
        </p:nvSpPr>
        <p:spPr>
          <a:xfrm>
            <a:off x="3352799" y="6063358"/>
            <a:ext cx="8106229" cy="369332"/>
          </a:xfrm>
          <a:prstGeom prst="rect">
            <a:avLst/>
          </a:prstGeom>
          <a:noFill/>
        </p:spPr>
        <p:txBody>
          <a:bodyPr wrap="square" rtlCol="0">
            <a:spAutoFit/>
          </a:bodyPr>
          <a:lstStyle/>
          <a:p>
            <a:r>
              <a:rPr lang="en-US" dirty="0" smtClean="0">
                <a:solidFill>
                  <a:prstClr val="black"/>
                </a:solidFill>
              </a:rPr>
              <a:t>6mo with a fever.</a:t>
            </a:r>
            <a:endParaRPr lang="en-US" dirty="0">
              <a:solidFill>
                <a:prstClr val="black"/>
              </a:solidFill>
            </a:endParaRPr>
          </a:p>
        </p:txBody>
      </p:sp>
      <p:pic>
        <p:nvPicPr>
          <p:cNvPr id="9" name="Content Placeholder 8"/>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971800" y="2235488"/>
            <a:ext cx="2819400" cy="3764044"/>
          </a:xfrm>
        </p:spPr>
      </p:pic>
    </p:spTree>
    <p:extLst>
      <p:ext uri="{BB962C8B-B14F-4D97-AF65-F5344CB8AC3E}">
        <p14:creationId xmlns:p14="http://schemas.microsoft.com/office/powerpoint/2010/main" val="2523649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2400" y="0"/>
            <a:ext cx="92964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116393" y="-4312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2" y="228600"/>
            <a:ext cx="9144002"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116393" y="144830"/>
            <a:ext cx="9319125"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228600" y="1371600"/>
            <a:ext cx="8229600" cy="762000"/>
          </a:xfrm>
        </p:spPr>
        <p:txBody>
          <a:bodyPr/>
          <a:lstStyle/>
          <a:p>
            <a:pPr algn="l"/>
            <a:r>
              <a:rPr lang="en-US" dirty="0" smtClean="0">
                <a:solidFill>
                  <a:schemeClr val="bg1">
                    <a:lumMod val="95000"/>
                  </a:schemeClr>
                </a:solidFill>
              </a:rPr>
              <a:t>Sick or Not Sick?</a:t>
            </a:r>
            <a:endParaRPr lang="en-US" dirty="0">
              <a:solidFill>
                <a:schemeClr val="bg1">
                  <a:lumMod val="95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14400" y="-193954"/>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r>
              <a:rPr lang="en-US" dirty="0">
                <a:solidFill>
                  <a:prstClr val="white">
                    <a:lumMod val="95000"/>
                  </a:prstClr>
                </a:solidFill>
              </a:rPr>
              <a:t>Tylenol yesterday</a:t>
            </a:r>
          </a:p>
        </p:txBody>
      </p:sp>
      <p:sp>
        <p:nvSpPr>
          <p:cNvPr id="8" name="TextBox 7"/>
          <p:cNvSpPr txBox="1"/>
          <p:nvPr/>
        </p:nvSpPr>
        <p:spPr>
          <a:xfrm>
            <a:off x="3352799" y="6063358"/>
            <a:ext cx="8106229" cy="369332"/>
          </a:xfrm>
          <a:prstGeom prst="rect">
            <a:avLst/>
          </a:prstGeom>
          <a:noFill/>
        </p:spPr>
        <p:txBody>
          <a:bodyPr wrap="square" rtlCol="0">
            <a:spAutoFit/>
          </a:bodyPr>
          <a:lstStyle/>
          <a:p>
            <a:r>
              <a:rPr lang="en-US" dirty="0">
                <a:solidFill>
                  <a:prstClr val="black"/>
                </a:solidFill>
              </a:rPr>
              <a:t>2</a:t>
            </a:r>
            <a:r>
              <a:rPr lang="en-US" dirty="0" smtClean="0">
                <a:solidFill>
                  <a:prstClr val="black"/>
                </a:solidFill>
              </a:rPr>
              <a:t>mo with a fever.</a:t>
            </a:r>
            <a:endParaRPr lang="en-US" dirty="0">
              <a:solidFill>
                <a:prstClr val="black"/>
              </a:solidFill>
            </a:endParaRPr>
          </a:p>
        </p:txBody>
      </p:sp>
      <p:pic>
        <p:nvPicPr>
          <p:cNvPr id="10" name="Content Placeholder 9"/>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73092" y="2743200"/>
            <a:ext cx="4729162" cy="2558399"/>
          </a:xfrm>
        </p:spPr>
      </p:pic>
    </p:spTree>
    <p:extLst>
      <p:ext uri="{BB962C8B-B14F-4D97-AF65-F5344CB8AC3E}">
        <p14:creationId xmlns:p14="http://schemas.microsoft.com/office/powerpoint/2010/main" val="390083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2400" y="0"/>
            <a:ext cx="92964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ectangle 12"/>
          <p:cNvSpPr/>
          <p:nvPr/>
        </p:nvSpPr>
        <p:spPr>
          <a:xfrm>
            <a:off x="-116393" y="-4312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ectangle 12"/>
          <p:cNvSpPr/>
          <p:nvPr/>
        </p:nvSpPr>
        <p:spPr>
          <a:xfrm>
            <a:off x="-2" y="228600"/>
            <a:ext cx="9144002"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Rectangle 12"/>
          <p:cNvSpPr/>
          <p:nvPr/>
        </p:nvSpPr>
        <p:spPr>
          <a:xfrm>
            <a:off x="-116393" y="144830"/>
            <a:ext cx="9319125"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228600" y="1371600"/>
            <a:ext cx="8229600" cy="762000"/>
          </a:xfrm>
        </p:spPr>
        <p:txBody>
          <a:bodyPr/>
          <a:lstStyle/>
          <a:p>
            <a:pPr algn="l"/>
            <a:r>
              <a:rPr lang="en-US" dirty="0" smtClean="0">
                <a:solidFill>
                  <a:schemeClr val="bg1">
                    <a:lumMod val="95000"/>
                  </a:schemeClr>
                </a:solidFill>
              </a:rPr>
              <a:t>PAT to Details…</a:t>
            </a:r>
            <a:endParaRPr lang="en-US" dirty="0">
              <a:solidFill>
                <a:schemeClr val="bg1">
                  <a:lumMod val="95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14400" y="-193954"/>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95000"/>
                  </a:prstClr>
                </a:solidFill>
                <a:effectLst/>
                <a:uLnTx/>
                <a:uFillTx/>
                <a:latin typeface="Calibri"/>
                <a:ea typeface="+mn-ea"/>
                <a:cs typeface="+mn-cs"/>
              </a:rPr>
              <a:t>Tylenol yesterday</a:t>
            </a:r>
          </a:p>
        </p:txBody>
      </p:sp>
      <p:sp>
        <p:nvSpPr>
          <p:cNvPr id="9" name="TextBox 8"/>
          <p:cNvSpPr txBox="1"/>
          <p:nvPr/>
        </p:nvSpPr>
        <p:spPr>
          <a:xfrm>
            <a:off x="-84807" y="2743200"/>
            <a:ext cx="9228807" cy="1985159"/>
          </a:xfrm>
          <a:prstGeom prst="rect">
            <a:avLst/>
          </a:prstGeom>
          <a:noFill/>
        </p:spPr>
        <p:txBody>
          <a:bodyPr wrap="square" rtlCol="0">
            <a:spAutoFit/>
          </a:bodyPr>
          <a:lstStyle/>
          <a:p>
            <a:r>
              <a:rPr lang="en-US" sz="2900" b="1" dirty="0" smtClean="0">
                <a:solidFill>
                  <a:schemeClr val="tx2"/>
                </a:solidFill>
              </a:rPr>
              <a:t>We have determined SICK or NOT SICK!!!</a:t>
            </a:r>
          </a:p>
          <a:p>
            <a:endParaRPr lang="en-US" sz="2900" b="1" dirty="0">
              <a:solidFill>
                <a:schemeClr val="tx2"/>
              </a:solidFill>
            </a:endParaRPr>
          </a:p>
          <a:p>
            <a:r>
              <a:rPr lang="en-US" sz="2900" b="1" dirty="0" smtClean="0">
                <a:solidFill>
                  <a:schemeClr val="tx2"/>
                </a:solidFill>
              </a:rPr>
              <a:t>Now let us gather specifics and details about our patient.</a:t>
            </a:r>
          </a:p>
          <a:p>
            <a:endParaRPr lang="en-US" dirty="0"/>
          </a:p>
          <a:p>
            <a:endParaRPr lang="en-US" dirty="0"/>
          </a:p>
        </p:txBody>
      </p:sp>
    </p:spTree>
    <p:extLst>
      <p:ext uri="{BB962C8B-B14F-4D97-AF65-F5344CB8AC3E}">
        <p14:creationId xmlns:p14="http://schemas.microsoft.com/office/powerpoint/2010/main" val="3387545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2400" y="0"/>
            <a:ext cx="92964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ectangle 12"/>
          <p:cNvSpPr/>
          <p:nvPr/>
        </p:nvSpPr>
        <p:spPr>
          <a:xfrm>
            <a:off x="-116393" y="-4312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ectangle 12"/>
          <p:cNvSpPr/>
          <p:nvPr/>
        </p:nvSpPr>
        <p:spPr>
          <a:xfrm>
            <a:off x="-2" y="228600"/>
            <a:ext cx="9144002"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Rectangle 12"/>
          <p:cNvSpPr/>
          <p:nvPr/>
        </p:nvSpPr>
        <p:spPr>
          <a:xfrm>
            <a:off x="-116393" y="144830"/>
            <a:ext cx="9319125"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228600" y="1371600"/>
            <a:ext cx="8229600" cy="762000"/>
          </a:xfrm>
        </p:spPr>
        <p:txBody>
          <a:bodyPr/>
          <a:lstStyle/>
          <a:p>
            <a:pPr algn="l"/>
            <a:r>
              <a:rPr lang="en-US" dirty="0" smtClean="0">
                <a:solidFill>
                  <a:schemeClr val="bg1">
                    <a:lumMod val="95000"/>
                  </a:schemeClr>
                </a:solidFill>
              </a:rPr>
              <a:t>PAT to Details…</a:t>
            </a:r>
            <a:endParaRPr lang="en-US" dirty="0">
              <a:solidFill>
                <a:schemeClr val="bg1">
                  <a:lumMod val="95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14400" y="-193954"/>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95000"/>
                  </a:prstClr>
                </a:solidFill>
                <a:effectLst/>
                <a:uLnTx/>
                <a:uFillTx/>
                <a:latin typeface="Calibri"/>
                <a:ea typeface="+mn-ea"/>
                <a:cs typeface="+mn-cs"/>
              </a:rPr>
              <a:t>Tylenol yesterday</a:t>
            </a:r>
          </a:p>
        </p:txBody>
      </p:sp>
      <p:sp>
        <p:nvSpPr>
          <p:cNvPr id="9" name="TextBox 8"/>
          <p:cNvSpPr txBox="1"/>
          <p:nvPr/>
        </p:nvSpPr>
        <p:spPr>
          <a:xfrm>
            <a:off x="-84807" y="2743200"/>
            <a:ext cx="9228807" cy="33239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900" b="1" i="0" u="none" strike="noStrike" kern="1200" cap="none" spc="0" normalizeH="0" baseline="0" noProof="0" dirty="0" smtClean="0">
                <a:ln>
                  <a:noFill/>
                </a:ln>
                <a:solidFill>
                  <a:srgbClr val="F2F2F2"/>
                </a:solidFill>
                <a:effectLst/>
                <a:uLnTx/>
                <a:uFillTx/>
                <a:latin typeface="Calibri"/>
                <a:ea typeface="+mn-ea"/>
                <a:cs typeface="+mn-cs"/>
              </a:rPr>
              <a:t>We have determined SICK or NOT SICK!!!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900" b="1" i="0" u="none" strike="noStrike" kern="1200" cap="none" spc="0" normalizeH="0" baseline="0" noProof="0" dirty="0">
              <a:ln>
                <a:noFill/>
              </a:ln>
              <a:solidFill>
                <a:srgbClr val="F2F2F2"/>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900" b="1" i="0" u="none" strike="noStrike" kern="1200" cap="none" spc="0" normalizeH="0" baseline="0" noProof="0" dirty="0" smtClean="0">
                <a:ln>
                  <a:noFill/>
                </a:ln>
                <a:solidFill>
                  <a:srgbClr val="F2F2F2"/>
                </a:solidFill>
                <a:effectLst/>
                <a:uLnTx/>
                <a:uFillTx/>
                <a:latin typeface="Calibri"/>
                <a:ea typeface="+mn-ea"/>
                <a:cs typeface="+mn-cs"/>
              </a:rPr>
              <a:t>Now let us gather specifics and details about our patient.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900" b="1" dirty="0">
              <a:solidFill>
                <a:srgbClr val="F2F2F2"/>
              </a:solidFill>
              <a:latin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900" b="1" i="0" u="none" strike="noStrike" kern="1200" cap="none" spc="0" normalizeH="0" baseline="0" noProof="0" dirty="0" smtClean="0">
                <a:ln>
                  <a:noFill/>
                </a:ln>
                <a:solidFill>
                  <a:srgbClr val="F2F2F2"/>
                </a:solidFill>
                <a:effectLst/>
                <a:uLnTx/>
                <a:uFillTx/>
                <a:latin typeface="Calibri"/>
                <a:ea typeface="+mn-ea"/>
                <a:cs typeface="+mn-cs"/>
              </a:rPr>
              <a:t>What information can we gather from our patient?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900" b="1" i="0" u="none" strike="noStrike" kern="1200" cap="none" spc="0" normalizeH="0" baseline="0" noProof="0" dirty="0" smtClean="0">
              <a:ln>
                <a:noFill/>
              </a:ln>
              <a:solidFill>
                <a:srgbClr val="F2F2F2"/>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38502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914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12"/>
          <p:cNvSpPr/>
          <p:nvPr/>
        </p:nvSpPr>
        <p:spPr>
          <a:xfrm>
            <a:off x="-116393" y="-4312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3" name="Rectangle 12"/>
          <p:cNvSpPr/>
          <p:nvPr/>
        </p:nvSpPr>
        <p:spPr>
          <a:xfrm>
            <a:off x="-116393" y="228600"/>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 name="Rectangle 12"/>
          <p:cNvSpPr/>
          <p:nvPr/>
        </p:nvSpPr>
        <p:spPr>
          <a:xfrm>
            <a:off x="-80386" y="254558"/>
            <a:ext cx="9287540"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28600" y="1371600"/>
            <a:ext cx="8229600" cy="762000"/>
          </a:xfrm>
        </p:spPr>
        <p:txBody>
          <a:bodyPr/>
          <a:lstStyle/>
          <a:p>
            <a:pPr algn="l"/>
            <a:r>
              <a:rPr lang="en-US" dirty="0" smtClean="0">
                <a:solidFill>
                  <a:schemeClr val="bg1">
                    <a:lumMod val="95000"/>
                  </a:schemeClr>
                </a:solidFill>
              </a:rPr>
              <a:t>Objectives</a:t>
            </a:r>
            <a:endParaRPr lang="en-US" dirty="0">
              <a:solidFill>
                <a:schemeClr val="bg1">
                  <a:lumMod val="95000"/>
                </a:schemeClr>
              </a:solidFill>
            </a:endParaRPr>
          </a:p>
        </p:txBody>
      </p:sp>
      <p:sp>
        <p:nvSpPr>
          <p:cNvPr id="11" name="Content Placeholder 10"/>
          <p:cNvSpPr>
            <a:spLocks noGrp="1"/>
          </p:cNvSpPr>
          <p:nvPr>
            <p:ph idx="1"/>
          </p:nvPr>
        </p:nvSpPr>
        <p:spPr>
          <a:xfrm>
            <a:off x="457200" y="2255837"/>
            <a:ext cx="8229600" cy="4525963"/>
          </a:xfrm>
        </p:spPr>
        <p:txBody>
          <a:bodyPr>
            <a:normAutofit/>
          </a:bodyPr>
          <a:lstStyle/>
          <a:p>
            <a:pPr marL="0" indent="0">
              <a:buNone/>
            </a:pPr>
            <a:r>
              <a:rPr lang="en-US" sz="2800" dirty="0" smtClean="0">
                <a:solidFill>
                  <a:schemeClr val="bg1">
                    <a:lumMod val="95000"/>
                  </a:schemeClr>
                </a:solidFill>
              </a:rPr>
              <a:t>**Learn the 3 sides of the PAT and how to apply them.</a:t>
            </a:r>
          </a:p>
          <a:p>
            <a:pPr marL="0" indent="0">
              <a:buNone/>
            </a:pPr>
            <a:r>
              <a:rPr lang="en-US" sz="2800" dirty="0" smtClean="0">
                <a:solidFill>
                  <a:schemeClr val="bg1">
                    <a:lumMod val="95000"/>
                  </a:schemeClr>
                </a:solidFill>
              </a:rPr>
              <a:t>**Read and recognize S/S of pediatric respiratory distress and special medical situations.</a:t>
            </a:r>
          </a:p>
          <a:p>
            <a:pPr marL="0" indent="0">
              <a:buNone/>
            </a:pPr>
            <a:r>
              <a:rPr lang="en-US" sz="2800" dirty="0" smtClean="0">
                <a:solidFill>
                  <a:schemeClr val="bg1">
                    <a:lumMod val="95000"/>
                  </a:schemeClr>
                </a:solidFill>
              </a:rPr>
              <a:t>**Learn the stages of development in Pediatric patients.</a:t>
            </a:r>
          </a:p>
          <a:p>
            <a:pPr marL="0" indent="0">
              <a:buNone/>
            </a:pPr>
            <a:r>
              <a:rPr lang="en-US" sz="2800" dirty="0" smtClean="0">
                <a:solidFill>
                  <a:schemeClr val="bg1">
                    <a:lumMod val="95000"/>
                  </a:schemeClr>
                </a:solidFill>
              </a:rPr>
              <a:t>**Learn to ask SICK OR NOT SICK?</a:t>
            </a:r>
          </a:p>
          <a:p>
            <a:pPr marL="0" indent="0">
              <a:buNone/>
            </a:pPr>
            <a:r>
              <a:rPr lang="en-US" sz="2800" dirty="0" smtClean="0">
                <a:solidFill>
                  <a:schemeClr val="bg1">
                    <a:lumMod val="95000"/>
                  </a:schemeClr>
                </a:solidFill>
              </a:rPr>
              <a:t>**Procedures for recognizing and treating aberrant situations</a:t>
            </a:r>
            <a:r>
              <a:rPr lang="en-US" dirty="0" smtClean="0">
                <a:solidFill>
                  <a:schemeClr val="bg1">
                    <a:lumMod val="95000"/>
                  </a:schemeClr>
                </a:solidFill>
              </a:rPr>
              <a:t>.</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90600" y="-144834"/>
            <a:ext cx="4325258" cy="2009775"/>
          </a:xfrm>
          <a:prstGeom prst="rect">
            <a:avLst/>
          </a:prstGeom>
        </p:spPr>
      </p:pic>
    </p:spTree>
    <p:extLst>
      <p:ext uri="{BB962C8B-B14F-4D97-AF65-F5344CB8AC3E}">
        <p14:creationId xmlns:p14="http://schemas.microsoft.com/office/powerpoint/2010/main" val="3212306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par>
                                <p:cTn id="15" presetID="10" presetClass="entr" presetSubtype="0" fill="hold" grpId="0" nodeType="withEffect">
                                  <p:stCondLst>
                                    <p:cond delay="200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fade">
                                      <p:cBhvr>
                                        <p:cTn id="17" dur="500"/>
                                        <p:tgtEl>
                                          <p:spTgt spid="1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2000"/>
                                  </p:stCondLst>
                                  <p:childTnLst>
                                    <p:set>
                                      <p:cBhvr>
                                        <p:cTn id="21" dur="1" fill="hold">
                                          <p:stCondLst>
                                            <p:cond delay="0"/>
                                          </p:stCondLst>
                                        </p:cTn>
                                        <p:tgtEl>
                                          <p:spTgt spid="11">
                                            <p:txEl>
                                              <p:pRg st="1" end="1"/>
                                            </p:txEl>
                                          </p:spTgt>
                                        </p:tgtEl>
                                        <p:attrNameLst>
                                          <p:attrName>style.visibility</p:attrName>
                                        </p:attrNameLst>
                                      </p:cBhvr>
                                      <p:to>
                                        <p:strVal val="visible"/>
                                      </p:to>
                                    </p:set>
                                    <p:animEffect transition="in" filter="fade">
                                      <p:cBhvr>
                                        <p:cTn id="22" dur="500"/>
                                        <p:tgtEl>
                                          <p:spTgt spid="11">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2000"/>
                                  </p:stCondLst>
                                  <p:childTnLst>
                                    <p:set>
                                      <p:cBhvr>
                                        <p:cTn id="26" dur="1" fill="hold">
                                          <p:stCondLst>
                                            <p:cond delay="0"/>
                                          </p:stCondLst>
                                        </p:cTn>
                                        <p:tgtEl>
                                          <p:spTgt spid="11">
                                            <p:txEl>
                                              <p:pRg st="2" end="2"/>
                                            </p:txEl>
                                          </p:spTgt>
                                        </p:tgtEl>
                                        <p:attrNameLst>
                                          <p:attrName>style.visibility</p:attrName>
                                        </p:attrNameLst>
                                      </p:cBhvr>
                                      <p:to>
                                        <p:strVal val="visible"/>
                                      </p:to>
                                    </p:set>
                                    <p:animEffect transition="in" filter="fade">
                                      <p:cBhvr>
                                        <p:cTn id="27" dur="500"/>
                                        <p:tgtEl>
                                          <p:spTgt spid="11">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2000"/>
                                  </p:stCondLst>
                                  <p:childTnLst>
                                    <p:set>
                                      <p:cBhvr>
                                        <p:cTn id="31" dur="1" fill="hold">
                                          <p:stCondLst>
                                            <p:cond delay="0"/>
                                          </p:stCondLst>
                                        </p:cTn>
                                        <p:tgtEl>
                                          <p:spTgt spid="11">
                                            <p:txEl>
                                              <p:pRg st="3" end="3"/>
                                            </p:txEl>
                                          </p:spTgt>
                                        </p:tgtEl>
                                        <p:attrNameLst>
                                          <p:attrName>style.visibility</p:attrName>
                                        </p:attrNameLst>
                                      </p:cBhvr>
                                      <p:to>
                                        <p:strVal val="visible"/>
                                      </p:to>
                                    </p:set>
                                    <p:animEffect transition="in" filter="fade">
                                      <p:cBhvr>
                                        <p:cTn id="32" dur="500"/>
                                        <p:tgtEl>
                                          <p:spTgt spid="11">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2000"/>
                                  </p:stCondLst>
                                  <p:childTnLst>
                                    <p:set>
                                      <p:cBhvr>
                                        <p:cTn id="36" dur="1" fill="hold">
                                          <p:stCondLst>
                                            <p:cond delay="0"/>
                                          </p:stCondLst>
                                        </p:cTn>
                                        <p:tgtEl>
                                          <p:spTgt spid="11">
                                            <p:txEl>
                                              <p:pRg st="4" end="4"/>
                                            </p:txEl>
                                          </p:spTgt>
                                        </p:tgtEl>
                                        <p:attrNameLst>
                                          <p:attrName>style.visibility</p:attrName>
                                        </p:attrNameLst>
                                      </p:cBhvr>
                                      <p:to>
                                        <p:strVal val="visible"/>
                                      </p:to>
                                    </p:set>
                                    <p:animEffect transition="in" filter="fade">
                                      <p:cBhvr>
                                        <p:cTn id="37" dur="5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P spid="11"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2400" y="0"/>
            <a:ext cx="92964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ectangle 12"/>
          <p:cNvSpPr/>
          <p:nvPr/>
        </p:nvSpPr>
        <p:spPr>
          <a:xfrm>
            <a:off x="-116393" y="-4312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ectangle 12"/>
          <p:cNvSpPr/>
          <p:nvPr/>
        </p:nvSpPr>
        <p:spPr>
          <a:xfrm>
            <a:off x="-2" y="228600"/>
            <a:ext cx="9144002"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Rectangle 12"/>
          <p:cNvSpPr/>
          <p:nvPr/>
        </p:nvSpPr>
        <p:spPr>
          <a:xfrm>
            <a:off x="-116393" y="144830"/>
            <a:ext cx="9319125"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228600" y="1371600"/>
            <a:ext cx="8229600" cy="762000"/>
          </a:xfrm>
        </p:spPr>
        <p:txBody>
          <a:bodyPr/>
          <a:lstStyle/>
          <a:p>
            <a:pPr algn="l"/>
            <a:r>
              <a:rPr lang="en-US" dirty="0" smtClean="0">
                <a:solidFill>
                  <a:schemeClr val="bg1">
                    <a:lumMod val="95000"/>
                  </a:schemeClr>
                </a:solidFill>
              </a:rPr>
              <a:t>PAT to Details…</a:t>
            </a:r>
            <a:endParaRPr lang="en-US" dirty="0">
              <a:solidFill>
                <a:schemeClr val="bg1">
                  <a:lumMod val="95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14400" y="-193954"/>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95000"/>
                  </a:prstClr>
                </a:solidFill>
                <a:effectLst/>
                <a:uLnTx/>
                <a:uFillTx/>
                <a:latin typeface="Calibri"/>
                <a:ea typeface="+mn-ea"/>
                <a:cs typeface="+mn-cs"/>
              </a:rPr>
              <a:t>Tylenol yesterday</a:t>
            </a:r>
          </a:p>
        </p:txBody>
      </p:sp>
      <p:sp>
        <p:nvSpPr>
          <p:cNvPr id="9" name="TextBox 8"/>
          <p:cNvSpPr txBox="1"/>
          <p:nvPr/>
        </p:nvSpPr>
        <p:spPr>
          <a:xfrm>
            <a:off x="-84807" y="2743200"/>
            <a:ext cx="9228807" cy="42165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900" b="1" i="0" u="none" strike="noStrike" kern="1200" cap="none" spc="0" normalizeH="0" baseline="0" noProof="0" dirty="0" smtClean="0">
                <a:ln>
                  <a:noFill/>
                </a:ln>
                <a:solidFill>
                  <a:srgbClr val="F2F2F2"/>
                </a:solidFill>
                <a:effectLst/>
                <a:uLnTx/>
                <a:uFillTx/>
                <a:latin typeface="Calibri"/>
                <a:ea typeface="+mn-ea"/>
                <a:cs typeface="+mn-cs"/>
              </a:rPr>
              <a:t>We have determined SICK or NOT SICK!!!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900" b="1" i="0" u="none" strike="noStrike" kern="1200" cap="none" spc="0" normalizeH="0" baseline="0" noProof="0" dirty="0">
              <a:ln>
                <a:noFill/>
              </a:ln>
              <a:solidFill>
                <a:srgbClr val="F2F2F2"/>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900" b="1" i="0" u="none" strike="noStrike" kern="1200" cap="none" spc="0" normalizeH="0" baseline="0" noProof="0" dirty="0" smtClean="0">
                <a:ln>
                  <a:noFill/>
                </a:ln>
                <a:solidFill>
                  <a:srgbClr val="F2F2F2"/>
                </a:solidFill>
                <a:effectLst/>
                <a:uLnTx/>
                <a:uFillTx/>
                <a:latin typeface="Calibri"/>
                <a:ea typeface="+mn-ea"/>
                <a:cs typeface="+mn-cs"/>
              </a:rPr>
              <a:t>Now let us gather specifics and details about our patient.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900" b="1" i="0" u="none" strike="noStrike" kern="1200" cap="none" spc="0" normalizeH="0" baseline="0" noProof="0" dirty="0">
              <a:ln>
                <a:noFill/>
              </a:ln>
              <a:solidFill>
                <a:srgbClr val="F2F2F2"/>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900" b="1" i="0" u="none" strike="noStrike" kern="1200" cap="none" spc="0" normalizeH="0" baseline="0" noProof="0" dirty="0" smtClean="0">
                <a:ln>
                  <a:noFill/>
                </a:ln>
                <a:solidFill>
                  <a:srgbClr val="F2F2F2"/>
                </a:solidFill>
                <a:effectLst/>
                <a:uLnTx/>
                <a:uFillTx/>
                <a:latin typeface="Calibri"/>
                <a:ea typeface="+mn-ea"/>
                <a:cs typeface="+mn-cs"/>
              </a:rPr>
              <a:t>What information can we gather from our patient?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900" b="1" dirty="0">
              <a:solidFill>
                <a:srgbClr val="F2F2F2"/>
              </a:solidFill>
              <a:latin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900" b="1" i="0" u="none" strike="noStrike" kern="1200" cap="none" spc="0" normalizeH="0" baseline="0" noProof="0" dirty="0" smtClean="0">
                <a:ln>
                  <a:noFill/>
                </a:ln>
                <a:solidFill>
                  <a:srgbClr val="F2F2F2"/>
                </a:solidFill>
                <a:effectLst/>
                <a:uLnTx/>
                <a:uFillTx/>
                <a:latin typeface="Calibri"/>
                <a:ea typeface="+mn-ea"/>
                <a:cs typeface="+mn-cs"/>
              </a:rPr>
              <a:t>Are we going to be</a:t>
            </a:r>
            <a:r>
              <a:rPr kumimoji="0" lang="en-US" sz="2900" b="1" i="0" u="none" strike="noStrike" kern="1200" cap="none" spc="0" normalizeH="0" noProof="0" dirty="0" smtClean="0">
                <a:ln>
                  <a:noFill/>
                </a:ln>
                <a:solidFill>
                  <a:srgbClr val="F2F2F2"/>
                </a:solidFill>
                <a:effectLst/>
                <a:uLnTx/>
                <a:uFillTx/>
                <a:latin typeface="Calibri"/>
                <a:ea typeface="+mn-ea"/>
                <a:cs typeface="+mn-cs"/>
              </a:rPr>
              <a:t> able to get specifics from them?</a:t>
            </a:r>
            <a:endParaRPr kumimoji="0" lang="en-US" sz="2900" b="1" i="0" u="none" strike="noStrike" kern="1200" cap="none" spc="0" normalizeH="0" baseline="0" noProof="0" dirty="0" smtClean="0">
              <a:ln>
                <a:noFill/>
              </a:ln>
              <a:solidFill>
                <a:srgbClr val="F2F2F2"/>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900" b="1" i="0" u="none" strike="noStrike" kern="1200" cap="none" spc="0" normalizeH="0" baseline="0" noProof="0" dirty="0" smtClean="0">
              <a:ln>
                <a:noFill/>
              </a:ln>
              <a:solidFill>
                <a:srgbClr val="F2F2F2"/>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97041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2400" y="0"/>
            <a:ext cx="92964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116393" y="-293548"/>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2" y="228600"/>
            <a:ext cx="9144002"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116393" y="144830"/>
            <a:ext cx="9319125"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228600" y="1371600"/>
            <a:ext cx="8229600" cy="762000"/>
          </a:xfrm>
        </p:spPr>
        <p:txBody>
          <a:bodyPr/>
          <a:lstStyle/>
          <a:p>
            <a:pPr algn="l"/>
            <a:r>
              <a:rPr lang="en-US" dirty="0" err="1" smtClean="0">
                <a:solidFill>
                  <a:schemeClr val="bg1">
                    <a:lumMod val="95000"/>
                  </a:schemeClr>
                </a:solidFill>
              </a:rPr>
              <a:t>Peds</a:t>
            </a:r>
            <a:r>
              <a:rPr lang="en-US" dirty="0" smtClean="0">
                <a:solidFill>
                  <a:schemeClr val="bg1">
                    <a:lumMod val="95000"/>
                  </a:schemeClr>
                </a:solidFill>
              </a:rPr>
              <a:t> Populations</a:t>
            </a:r>
            <a:endParaRPr lang="en-US" dirty="0">
              <a:solidFill>
                <a:schemeClr val="bg1">
                  <a:lumMod val="95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14400" y="-182857"/>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r>
              <a:rPr lang="en-US" dirty="0">
                <a:solidFill>
                  <a:prstClr val="white">
                    <a:lumMod val="95000"/>
                  </a:prstClr>
                </a:solidFill>
              </a:rPr>
              <a:t>Tylenol yesterday</a:t>
            </a:r>
          </a:p>
        </p:txBody>
      </p:sp>
      <p:sp>
        <p:nvSpPr>
          <p:cNvPr id="7" name="Content Placeholder 6"/>
          <p:cNvSpPr>
            <a:spLocks noGrp="1"/>
          </p:cNvSpPr>
          <p:nvPr>
            <p:ph idx="1"/>
          </p:nvPr>
        </p:nvSpPr>
        <p:spPr>
          <a:xfrm>
            <a:off x="609600" y="2786873"/>
            <a:ext cx="8229600" cy="4525963"/>
          </a:xfrm>
        </p:spPr>
        <p:txBody>
          <a:bodyPr/>
          <a:lstStyle/>
          <a:p>
            <a:r>
              <a:rPr lang="en-US" dirty="0" smtClean="0">
                <a:solidFill>
                  <a:schemeClr val="tx2"/>
                </a:solidFill>
              </a:rPr>
              <a:t>Grouped as close to uniform developmental stages as possible</a:t>
            </a:r>
          </a:p>
          <a:p>
            <a:r>
              <a:rPr lang="en-US" dirty="0" smtClean="0">
                <a:solidFill>
                  <a:schemeClr val="tx2"/>
                </a:solidFill>
              </a:rPr>
              <a:t>Easier to recognize trends and traits</a:t>
            </a:r>
          </a:p>
          <a:p>
            <a:r>
              <a:rPr lang="en-US" dirty="0" smtClean="0">
                <a:solidFill>
                  <a:schemeClr val="tx2"/>
                </a:solidFill>
              </a:rPr>
              <a:t>Similar conditions and complaints</a:t>
            </a:r>
            <a:endParaRPr lang="en-US" dirty="0">
              <a:solidFill>
                <a:schemeClr val="tx2"/>
              </a:solidFill>
            </a:endParaRPr>
          </a:p>
        </p:txBody>
      </p:sp>
    </p:spTree>
    <p:extLst>
      <p:ext uri="{BB962C8B-B14F-4D97-AF65-F5344CB8AC3E}">
        <p14:creationId xmlns:p14="http://schemas.microsoft.com/office/powerpoint/2010/main" val="298237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43540" y="0"/>
            <a:ext cx="928754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116393" y="-4312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116393" y="228600"/>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116393" y="241300"/>
            <a:ext cx="9287540"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228600" y="1371600"/>
            <a:ext cx="8229600" cy="762000"/>
          </a:xfrm>
        </p:spPr>
        <p:txBody>
          <a:bodyPr/>
          <a:lstStyle/>
          <a:p>
            <a:pPr algn="l"/>
            <a:r>
              <a:rPr lang="en-US" dirty="0" smtClean="0">
                <a:solidFill>
                  <a:schemeClr val="bg1">
                    <a:lumMod val="95000"/>
                  </a:schemeClr>
                </a:solidFill>
              </a:rPr>
              <a:t>Infants</a:t>
            </a:r>
            <a:endParaRPr lang="en-US" dirty="0">
              <a:solidFill>
                <a:schemeClr val="bg1">
                  <a:lumMod val="95000"/>
                </a:schemeClr>
              </a:solidFill>
            </a:endParaRPr>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6394" y="4612407"/>
            <a:ext cx="3823047" cy="2293828"/>
          </a:xfr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914400" y="-152400"/>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r>
              <a:rPr lang="en-US" dirty="0">
                <a:solidFill>
                  <a:prstClr val="white">
                    <a:lumMod val="95000"/>
                  </a:prstClr>
                </a:solidFill>
              </a:rPr>
              <a:t>Tylenol yesterday</a:t>
            </a:r>
          </a:p>
        </p:txBody>
      </p:sp>
      <p:sp>
        <p:nvSpPr>
          <p:cNvPr id="8" name="TextBox 7"/>
          <p:cNvSpPr txBox="1"/>
          <p:nvPr/>
        </p:nvSpPr>
        <p:spPr>
          <a:xfrm>
            <a:off x="152400" y="2288617"/>
            <a:ext cx="8839200" cy="2585323"/>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t>They are entirely dependent upon others for survival initially and by 1yo they tend to want independence in small doses.</a:t>
            </a:r>
          </a:p>
          <a:p>
            <a:pPr marL="285750" indent="-285750">
              <a:buFont typeface="Arial" panose="020B0604020202020204" pitchFamily="34" charset="0"/>
              <a:buChar char="•"/>
            </a:pPr>
            <a:r>
              <a:rPr lang="en-US" sz="2400" dirty="0" smtClean="0"/>
              <a:t>They have a wide range of development in that 1</a:t>
            </a:r>
            <a:r>
              <a:rPr lang="en-US" sz="2400" baseline="30000" dirty="0" smtClean="0"/>
              <a:t>st</a:t>
            </a:r>
            <a:r>
              <a:rPr lang="en-US" sz="2400" dirty="0" smtClean="0"/>
              <a:t> year.</a:t>
            </a:r>
          </a:p>
          <a:p>
            <a:pPr marL="285750" indent="-285750">
              <a:buFont typeface="Arial" panose="020B0604020202020204" pitchFamily="34" charset="0"/>
              <a:buChar char="•"/>
            </a:pPr>
            <a:r>
              <a:rPr lang="en-US" sz="2400" dirty="0" smtClean="0"/>
              <a:t>Should be easily consolable by familiar caregivers.</a:t>
            </a:r>
          </a:p>
          <a:p>
            <a:pPr marL="285750" indent="-285750">
              <a:buFont typeface="Arial" panose="020B0604020202020204" pitchFamily="34" charset="0"/>
              <a:buChar char="•"/>
            </a:pPr>
            <a:r>
              <a:rPr lang="en-US" sz="2400" dirty="0" smtClean="0"/>
              <a:t>Easily distracted with toys and objects.</a:t>
            </a:r>
          </a:p>
          <a:p>
            <a:pPr marL="285750" indent="-285750">
              <a:buFont typeface="Arial" panose="020B0604020202020204" pitchFamily="34" charset="0"/>
              <a:buChar char="•"/>
            </a:pPr>
            <a:r>
              <a:rPr lang="en-US" sz="2400" dirty="0" smtClean="0"/>
              <a:t>Under developed </a:t>
            </a:r>
            <a:r>
              <a:rPr lang="en-US" sz="2400" dirty="0"/>
              <a:t>i</a:t>
            </a:r>
            <a:r>
              <a:rPr lang="en-US" sz="2400" dirty="0" smtClean="0"/>
              <a:t>mmune systems and susceptible to illness easily.</a:t>
            </a:r>
          </a:p>
          <a:p>
            <a:pPr marL="285750" indent="-285750">
              <a:buFont typeface="Arial" panose="020B0604020202020204" pitchFamily="34" charset="0"/>
              <a:buChar char="•"/>
            </a:pPr>
            <a:endParaRPr lang="en-US" dirty="0"/>
          </a:p>
        </p:txBody>
      </p:sp>
      <p:sp>
        <p:nvSpPr>
          <p:cNvPr id="9" name="TextBox 8"/>
          <p:cNvSpPr txBox="1"/>
          <p:nvPr/>
        </p:nvSpPr>
        <p:spPr>
          <a:xfrm>
            <a:off x="3733800" y="5167239"/>
            <a:ext cx="5410200" cy="1323439"/>
          </a:xfrm>
          <a:prstGeom prst="rect">
            <a:avLst/>
          </a:prstGeom>
          <a:noFill/>
        </p:spPr>
        <p:txBody>
          <a:bodyPr wrap="square" rtlCol="0">
            <a:spAutoFit/>
          </a:bodyPr>
          <a:lstStyle/>
          <a:p>
            <a:r>
              <a:rPr lang="en-US" sz="2000" dirty="0" smtClean="0"/>
              <a:t>A good Neuro Test-</a:t>
            </a:r>
            <a:r>
              <a:rPr lang="en-US" sz="2000" dirty="0" smtClean="0">
                <a:solidFill>
                  <a:schemeClr val="bg1"/>
                </a:solidFill>
              </a:rPr>
              <a:t>Moro reflex</a:t>
            </a:r>
            <a:r>
              <a:rPr lang="en-US" sz="2000" dirty="0" smtClean="0"/>
              <a:t>…Where they will throw their arms </a:t>
            </a:r>
            <a:r>
              <a:rPr lang="en-US" sz="2000" dirty="0"/>
              <a:t>u</a:t>
            </a:r>
            <a:r>
              <a:rPr lang="en-US" sz="2000" dirty="0" smtClean="0"/>
              <a:t>p and back when startled and the </a:t>
            </a:r>
            <a:r>
              <a:rPr lang="en-US" sz="2000" dirty="0" smtClean="0">
                <a:solidFill>
                  <a:schemeClr val="bg1"/>
                </a:solidFill>
              </a:rPr>
              <a:t>Palmar reflex </a:t>
            </a:r>
            <a:r>
              <a:rPr lang="en-US" sz="2000" dirty="0" smtClean="0"/>
              <a:t>where they will grasp an object when it touches their palm.</a:t>
            </a:r>
            <a:endParaRPr lang="en-US" sz="2000" dirty="0"/>
          </a:p>
        </p:txBody>
      </p:sp>
    </p:spTree>
    <p:extLst>
      <p:ext uri="{BB962C8B-B14F-4D97-AF65-F5344CB8AC3E}">
        <p14:creationId xmlns:p14="http://schemas.microsoft.com/office/powerpoint/2010/main" val="742905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16393" y="0"/>
            <a:ext cx="926039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116393" y="-4312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116393" y="228600"/>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116393" y="241300"/>
            <a:ext cx="9287540"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228600" y="1371600"/>
            <a:ext cx="8229600" cy="762000"/>
          </a:xfrm>
        </p:spPr>
        <p:txBody>
          <a:bodyPr/>
          <a:lstStyle/>
          <a:p>
            <a:pPr algn="l"/>
            <a:r>
              <a:rPr lang="en-US" dirty="0" smtClean="0">
                <a:solidFill>
                  <a:schemeClr val="bg1">
                    <a:lumMod val="95000"/>
                  </a:schemeClr>
                </a:solidFill>
              </a:rPr>
              <a:t>Toddlers 1-3 years</a:t>
            </a:r>
            <a:endParaRPr lang="en-US" dirty="0">
              <a:solidFill>
                <a:schemeClr val="bg1">
                  <a:lumMod val="95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14400" y="-152400"/>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r>
              <a:rPr lang="en-US" dirty="0">
                <a:solidFill>
                  <a:prstClr val="white">
                    <a:lumMod val="95000"/>
                  </a:prstClr>
                </a:solidFill>
              </a:rPr>
              <a:t>Tylenol yesterday</a:t>
            </a:r>
          </a:p>
        </p:txBody>
      </p:sp>
      <p:sp>
        <p:nvSpPr>
          <p:cNvPr id="8" name="TextBox 7"/>
          <p:cNvSpPr txBox="1"/>
          <p:nvPr/>
        </p:nvSpPr>
        <p:spPr>
          <a:xfrm>
            <a:off x="152400" y="2288617"/>
            <a:ext cx="8839200" cy="2585323"/>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solidFill>
                  <a:prstClr val="black"/>
                </a:solidFill>
              </a:rPr>
              <a:t>Fast growers and fast learners.</a:t>
            </a:r>
          </a:p>
          <a:p>
            <a:pPr marL="285750" indent="-285750">
              <a:buFont typeface="Arial" panose="020B0604020202020204" pitchFamily="34" charset="0"/>
              <a:buChar char="•"/>
            </a:pPr>
            <a:r>
              <a:rPr lang="en-US" sz="2400" dirty="0" smtClean="0">
                <a:solidFill>
                  <a:prstClr val="black"/>
                </a:solidFill>
              </a:rPr>
              <a:t>Naturally curious and oral fixated.</a:t>
            </a:r>
          </a:p>
          <a:p>
            <a:pPr marL="285750" indent="-285750">
              <a:buFont typeface="Arial" panose="020B0604020202020204" pitchFamily="34" charset="0"/>
              <a:buChar char="•"/>
            </a:pPr>
            <a:r>
              <a:rPr lang="en-US" sz="2400" dirty="0" smtClean="0">
                <a:solidFill>
                  <a:prstClr val="black"/>
                </a:solidFill>
              </a:rPr>
              <a:t>Beginning of socialization with onset of daycare and babysitters.</a:t>
            </a:r>
          </a:p>
          <a:p>
            <a:pPr marL="285750" indent="-285750">
              <a:buFont typeface="Arial" panose="020B0604020202020204" pitchFamily="34" charset="0"/>
              <a:buChar char="•"/>
            </a:pPr>
            <a:r>
              <a:rPr lang="en-US" sz="2400" dirty="0" smtClean="0">
                <a:solidFill>
                  <a:prstClr val="black"/>
                </a:solidFill>
              </a:rPr>
              <a:t>Introduction to new illnesses outside of the family dynamic. </a:t>
            </a:r>
          </a:p>
          <a:p>
            <a:pPr marL="285750" indent="-285750">
              <a:buFont typeface="Arial" panose="020B0604020202020204" pitchFamily="34" charset="0"/>
              <a:buChar char="•"/>
            </a:pPr>
            <a:r>
              <a:rPr lang="en-US" sz="2400" dirty="0" smtClean="0">
                <a:solidFill>
                  <a:prstClr val="black"/>
                </a:solidFill>
              </a:rPr>
              <a:t>Magical thinkers believing in monsters, fairies, and ever expanding imaginations.</a:t>
            </a:r>
          </a:p>
          <a:p>
            <a:pPr marL="285750" indent="-285750">
              <a:buFont typeface="Arial" panose="020B0604020202020204" pitchFamily="34" charset="0"/>
              <a:buChar char="•"/>
            </a:pPr>
            <a:endParaRPr lang="en-US" dirty="0">
              <a:solidFill>
                <a:prstClr val="black"/>
              </a:solidFill>
            </a:endParaRPr>
          </a:p>
        </p:txBody>
      </p:sp>
      <p:sp>
        <p:nvSpPr>
          <p:cNvPr id="9" name="TextBox 8"/>
          <p:cNvSpPr txBox="1"/>
          <p:nvPr/>
        </p:nvSpPr>
        <p:spPr>
          <a:xfrm>
            <a:off x="3733800" y="5167239"/>
            <a:ext cx="5105400" cy="1015663"/>
          </a:xfrm>
          <a:prstGeom prst="rect">
            <a:avLst/>
          </a:prstGeom>
          <a:noFill/>
        </p:spPr>
        <p:txBody>
          <a:bodyPr wrap="square" rtlCol="0">
            <a:spAutoFit/>
          </a:bodyPr>
          <a:lstStyle/>
          <a:p>
            <a:r>
              <a:rPr lang="en-US" sz="2000" dirty="0" smtClean="0">
                <a:solidFill>
                  <a:prstClr val="black"/>
                </a:solidFill>
              </a:rPr>
              <a:t>Social interaction is beginning and they are easily scared and often shy.  Look for signs and symptoms of poisonings with those that are ill.</a:t>
            </a:r>
            <a:endParaRPr lang="en-US" sz="2000" dirty="0">
              <a:solidFill>
                <a:prstClr val="black"/>
              </a:solidFill>
            </a:endParaRPr>
          </a:p>
        </p:txBody>
      </p:sp>
      <p:pic>
        <p:nvPicPr>
          <p:cNvPr id="11" name="Content Placeholder 10"/>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6393" y="4573590"/>
            <a:ext cx="3469193" cy="2308590"/>
          </a:xfrm>
        </p:spPr>
      </p:pic>
    </p:spTree>
    <p:extLst>
      <p:ext uri="{BB962C8B-B14F-4D97-AF65-F5344CB8AC3E}">
        <p14:creationId xmlns:p14="http://schemas.microsoft.com/office/powerpoint/2010/main" val="2804969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16393" y="0"/>
            <a:ext cx="926039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116393" y="-4312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116393" y="228600"/>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116393" y="241300"/>
            <a:ext cx="9287540"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342900" indent="-342900">
              <a:spcBef>
                <a:spcPct val="20000"/>
              </a:spcBef>
              <a:buFont typeface="Arial" pitchFamily="34" charset="0"/>
              <a:buChar char="•"/>
            </a:pPr>
            <a:endParaRPr lang="en-US" sz="3200" dirty="0">
              <a:solidFill>
                <a:prstClr val="black"/>
              </a:solidFill>
            </a:endParaRPr>
          </a:p>
        </p:txBody>
      </p:sp>
      <p:sp>
        <p:nvSpPr>
          <p:cNvPr id="2" name="Title 1"/>
          <p:cNvSpPr>
            <a:spLocks noGrp="1"/>
          </p:cNvSpPr>
          <p:nvPr>
            <p:ph type="title"/>
          </p:nvPr>
        </p:nvSpPr>
        <p:spPr>
          <a:xfrm>
            <a:off x="228600" y="1371600"/>
            <a:ext cx="8229600" cy="762000"/>
          </a:xfrm>
        </p:spPr>
        <p:txBody>
          <a:bodyPr/>
          <a:lstStyle/>
          <a:p>
            <a:pPr algn="l"/>
            <a:r>
              <a:rPr lang="en-US" dirty="0" smtClean="0">
                <a:solidFill>
                  <a:schemeClr val="bg1">
                    <a:lumMod val="95000"/>
                  </a:schemeClr>
                </a:solidFill>
              </a:rPr>
              <a:t>Infant to Toddler Airway</a:t>
            </a:r>
            <a:endParaRPr lang="en-US" dirty="0">
              <a:solidFill>
                <a:schemeClr val="bg1">
                  <a:lumMod val="95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14400" y="-152400"/>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r>
              <a:rPr lang="en-US" dirty="0">
                <a:solidFill>
                  <a:prstClr val="white">
                    <a:lumMod val="95000"/>
                  </a:prstClr>
                </a:solidFill>
              </a:rPr>
              <a:t>Tylenol yesterday</a:t>
            </a:r>
          </a:p>
        </p:txBody>
      </p:sp>
      <p:sp>
        <p:nvSpPr>
          <p:cNvPr id="7" name="TextBox 6"/>
          <p:cNvSpPr txBox="1"/>
          <p:nvPr/>
        </p:nvSpPr>
        <p:spPr>
          <a:xfrm>
            <a:off x="228600" y="2438400"/>
            <a:ext cx="8686800" cy="3970318"/>
          </a:xfrm>
          <a:prstGeom prst="rect">
            <a:avLst/>
          </a:prstGeom>
          <a:noFill/>
        </p:spPr>
        <p:txBody>
          <a:bodyPr wrap="square" rtlCol="0">
            <a:spAutoFit/>
          </a:bodyPr>
          <a:lstStyle/>
          <a:p>
            <a:r>
              <a:rPr lang="en-US" sz="2400" dirty="0" smtClean="0"/>
              <a:t>*The young pediatric airway is smaller and initially more flexible than the adult airway.</a:t>
            </a:r>
          </a:p>
          <a:p>
            <a:r>
              <a:rPr lang="en-US" sz="2400" dirty="0" smtClean="0"/>
              <a:t>*More susceptible to obstructions.</a:t>
            </a:r>
          </a:p>
          <a:p>
            <a:r>
              <a:rPr lang="en-US" sz="2400" dirty="0" smtClean="0"/>
              <a:t>*The tongue is proportionally larger and more pliable in younger patients.</a:t>
            </a:r>
          </a:p>
          <a:p>
            <a:r>
              <a:rPr lang="en-US" sz="2400" dirty="0" smtClean="0"/>
              <a:t>*The head is larger in proportion thus causing the neck to flex downward when the patient is supine.</a:t>
            </a:r>
          </a:p>
          <a:p>
            <a:r>
              <a:rPr lang="en-US" sz="2400" dirty="0" smtClean="0"/>
              <a:t>*Many illnesses and diseases affect the younger airway.</a:t>
            </a:r>
          </a:p>
          <a:p>
            <a:r>
              <a:rPr lang="en-US" sz="2400" dirty="0" smtClean="0"/>
              <a:t>*Airway/Respiratory issues are the #1 reason this age group arrests.</a:t>
            </a:r>
          </a:p>
          <a:p>
            <a:endParaRPr lang="en-US" dirty="0" smtClean="0"/>
          </a:p>
          <a:p>
            <a:endParaRPr lang="en-US" dirty="0"/>
          </a:p>
        </p:txBody>
      </p:sp>
    </p:spTree>
    <p:extLst>
      <p:ext uri="{BB962C8B-B14F-4D97-AF65-F5344CB8AC3E}">
        <p14:creationId xmlns:p14="http://schemas.microsoft.com/office/powerpoint/2010/main" val="1350132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16393" y="0"/>
            <a:ext cx="926039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116393" y="-4312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116393" y="228600"/>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116393" y="241300"/>
            <a:ext cx="9287540"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228600" y="1371600"/>
            <a:ext cx="8229600" cy="762000"/>
          </a:xfrm>
        </p:spPr>
        <p:txBody>
          <a:bodyPr/>
          <a:lstStyle/>
          <a:p>
            <a:pPr algn="l"/>
            <a:r>
              <a:rPr lang="en-US" dirty="0" smtClean="0">
                <a:solidFill>
                  <a:schemeClr val="bg1">
                    <a:lumMod val="95000"/>
                  </a:schemeClr>
                </a:solidFill>
              </a:rPr>
              <a:t>Pre schoolers 3-5years</a:t>
            </a:r>
            <a:endParaRPr lang="en-US" dirty="0">
              <a:solidFill>
                <a:schemeClr val="bg1">
                  <a:lumMod val="95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14400" y="-152400"/>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r>
              <a:rPr lang="en-US" dirty="0">
                <a:solidFill>
                  <a:prstClr val="white">
                    <a:lumMod val="95000"/>
                  </a:prstClr>
                </a:solidFill>
              </a:rPr>
              <a:t>Tylenol yesterday</a:t>
            </a:r>
          </a:p>
        </p:txBody>
      </p:sp>
      <p:sp>
        <p:nvSpPr>
          <p:cNvPr id="8" name="TextBox 7"/>
          <p:cNvSpPr txBox="1"/>
          <p:nvPr/>
        </p:nvSpPr>
        <p:spPr>
          <a:xfrm>
            <a:off x="152400" y="2288617"/>
            <a:ext cx="8839200" cy="2308324"/>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solidFill>
                  <a:prstClr val="black"/>
                </a:solidFill>
              </a:rPr>
              <a:t>Social skills are quickly developing.</a:t>
            </a:r>
          </a:p>
          <a:p>
            <a:pPr marL="285750" indent="-285750">
              <a:buFont typeface="Arial" panose="020B0604020202020204" pitchFamily="34" charset="0"/>
              <a:buChar char="•"/>
            </a:pPr>
            <a:r>
              <a:rPr lang="en-US" sz="2400" dirty="0" smtClean="0">
                <a:solidFill>
                  <a:prstClr val="black"/>
                </a:solidFill>
              </a:rPr>
              <a:t>Often they discover they can be injured and become cautious.</a:t>
            </a:r>
          </a:p>
          <a:p>
            <a:pPr marL="285750" indent="-285750">
              <a:buFont typeface="Arial" panose="020B0604020202020204" pitchFamily="34" charset="0"/>
              <a:buChar char="•"/>
            </a:pPr>
            <a:r>
              <a:rPr lang="en-US" sz="2400" dirty="0" smtClean="0">
                <a:solidFill>
                  <a:prstClr val="black"/>
                </a:solidFill>
              </a:rPr>
              <a:t>Their personalities are developing.</a:t>
            </a:r>
          </a:p>
          <a:p>
            <a:pPr marL="285750" indent="-285750">
              <a:buFont typeface="Arial" panose="020B0604020202020204" pitchFamily="34" charset="0"/>
              <a:buChar char="•"/>
            </a:pPr>
            <a:r>
              <a:rPr lang="en-US" sz="2400" dirty="0" smtClean="0">
                <a:solidFill>
                  <a:prstClr val="black"/>
                </a:solidFill>
              </a:rPr>
              <a:t>Independence and stubbornness are prevalent.</a:t>
            </a:r>
          </a:p>
          <a:p>
            <a:pPr marL="285750" indent="-285750">
              <a:buFont typeface="Arial" panose="020B0604020202020204" pitchFamily="34" charset="0"/>
              <a:buChar char="•"/>
            </a:pPr>
            <a:r>
              <a:rPr lang="en-US" sz="2400" dirty="0" smtClean="0">
                <a:solidFill>
                  <a:prstClr val="black"/>
                </a:solidFill>
              </a:rPr>
              <a:t>They do not respond well to being lied to.</a:t>
            </a:r>
          </a:p>
          <a:p>
            <a:pPr marL="285750" indent="-285750">
              <a:buFont typeface="Arial" panose="020B0604020202020204" pitchFamily="34" charset="0"/>
              <a:buChar char="•"/>
            </a:pPr>
            <a:r>
              <a:rPr lang="en-US" sz="2400" dirty="0" smtClean="0">
                <a:solidFill>
                  <a:prstClr val="black"/>
                </a:solidFill>
              </a:rPr>
              <a:t>Do not give them options in care and treatments.</a:t>
            </a:r>
            <a:endParaRPr lang="en-US" sz="2400" dirty="0">
              <a:solidFill>
                <a:prstClr val="black"/>
              </a:solidFill>
            </a:endParaRPr>
          </a:p>
        </p:txBody>
      </p:sp>
      <p:sp>
        <p:nvSpPr>
          <p:cNvPr id="9" name="TextBox 8"/>
          <p:cNvSpPr txBox="1"/>
          <p:nvPr/>
        </p:nvSpPr>
        <p:spPr>
          <a:xfrm>
            <a:off x="4442016" y="4993429"/>
            <a:ext cx="4688921" cy="1323439"/>
          </a:xfrm>
          <a:prstGeom prst="rect">
            <a:avLst/>
          </a:prstGeom>
          <a:noFill/>
        </p:spPr>
        <p:txBody>
          <a:bodyPr wrap="square" rtlCol="0">
            <a:spAutoFit/>
          </a:bodyPr>
          <a:lstStyle/>
          <a:p>
            <a:r>
              <a:rPr lang="en-US" sz="2000" dirty="0" smtClean="0">
                <a:solidFill>
                  <a:prstClr val="black"/>
                </a:solidFill>
              </a:rPr>
              <a:t>These are often the first ones of whom you will be able to acquire vital signs.  </a:t>
            </a:r>
          </a:p>
          <a:p>
            <a:r>
              <a:rPr lang="en-US" sz="2000" dirty="0" smtClean="0">
                <a:solidFill>
                  <a:prstClr val="black"/>
                </a:solidFill>
              </a:rPr>
              <a:t>BP 80-110 mmHg Systolic, HR 120-80 bpm,  </a:t>
            </a:r>
            <a:r>
              <a:rPr lang="en-US" sz="2000" dirty="0" err="1" smtClean="0">
                <a:solidFill>
                  <a:prstClr val="black"/>
                </a:solidFill>
              </a:rPr>
              <a:t>Resps</a:t>
            </a:r>
            <a:r>
              <a:rPr lang="en-US" sz="2000" dirty="0" smtClean="0">
                <a:solidFill>
                  <a:prstClr val="black"/>
                </a:solidFill>
              </a:rPr>
              <a:t> 30-20 pre minute</a:t>
            </a:r>
            <a:endParaRPr lang="en-US" sz="2000" dirty="0">
              <a:solidFill>
                <a:prstClr val="black"/>
              </a:solidFill>
            </a:endParaRPr>
          </a:p>
        </p:txBody>
      </p:sp>
      <p:pic>
        <p:nvPicPr>
          <p:cNvPr id="10" name="Content Placeholder 9"/>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4807" y="4648200"/>
            <a:ext cx="4516070" cy="2258035"/>
          </a:xfrm>
        </p:spPr>
      </p:pic>
    </p:spTree>
    <p:extLst>
      <p:ext uri="{BB962C8B-B14F-4D97-AF65-F5344CB8AC3E}">
        <p14:creationId xmlns:p14="http://schemas.microsoft.com/office/powerpoint/2010/main" val="2691958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16393" y="0"/>
            <a:ext cx="926039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116393" y="-4312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116393" y="228600"/>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116393" y="241300"/>
            <a:ext cx="9287540"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342900" lvl="0" indent="-342900">
              <a:spcBef>
                <a:spcPct val="20000"/>
              </a:spcBef>
              <a:buFont typeface="Arial" pitchFamily="34" charset="0"/>
              <a:buChar char="•"/>
            </a:pPr>
            <a:endParaRPr lang="en-US" sz="3200" dirty="0">
              <a:solidFill>
                <a:prstClr val="black"/>
              </a:solidFill>
            </a:endParaRPr>
          </a:p>
        </p:txBody>
      </p:sp>
      <p:sp>
        <p:nvSpPr>
          <p:cNvPr id="2" name="Title 1"/>
          <p:cNvSpPr>
            <a:spLocks noGrp="1"/>
          </p:cNvSpPr>
          <p:nvPr>
            <p:ph type="title"/>
          </p:nvPr>
        </p:nvSpPr>
        <p:spPr>
          <a:xfrm>
            <a:off x="228600" y="1371600"/>
            <a:ext cx="8229600" cy="762000"/>
          </a:xfrm>
        </p:spPr>
        <p:txBody>
          <a:bodyPr/>
          <a:lstStyle/>
          <a:p>
            <a:pPr algn="l"/>
            <a:r>
              <a:rPr lang="en-US" dirty="0" smtClean="0">
                <a:solidFill>
                  <a:schemeClr val="bg1">
                    <a:lumMod val="95000"/>
                  </a:schemeClr>
                </a:solidFill>
              </a:rPr>
              <a:t>School age 6-12 years</a:t>
            </a:r>
            <a:endParaRPr lang="en-US" dirty="0">
              <a:solidFill>
                <a:schemeClr val="bg1">
                  <a:lumMod val="95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14400" y="-152400"/>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r>
              <a:rPr lang="en-US" dirty="0">
                <a:solidFill>
                  <a:prstClr val="white">
                    <a:lumMod val="95000"/>
                  </a:prstClr>
                </a:solidFill>
              </a:rPr>
              <a:t>Tylenol yesterday</a:t>
            </a:r>
          </a:p>
        </p:txBody>
      </p:sp>
      <p:sp>
        <p:nvSpPr>
          <p:cNvPr id="8" name="TextBox 7"/>
          <p:cNvSpPr txBox="1"/>
          <p:nvPr/>
        </p:nvSpPr>
        <p:spPr>
          <a:xfrm>
            <a:off x="152400" y="2288617"/>
            <a:ext cx="8839200" cy="2308324"/>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solidFill>
                  <a:prstClr val="black"/>
                </a:solidFill>
              </a:rPr>
              <a:t>Social hierarchy is being developed.</a:t>
            </a:r>
          </a:p>
          <a:p>
            <a:pPr marL="285750" indent="-285750">
              <a:buFont typeface="Arial" panose="020B0604020202020204" pitchFamily="34" charset="0"/>
              <a:buChar char="•"/>
            </a:pPr>
            <a:r>
              <a:rPr lang="en-US" sz="2400" dirty="0" smtClean="0">
                <a:solidFill>
                  <a:prstClr val="black"/>
                </a:solidFill>
              </a:rPr>
              <a:t>Body awareness and appearance is becoming very important.</a:t>
            </a:r>
          </a:p>
          <a:p>
            <a:pPr marL="285750" indent="-285750">
              <a:buFont typeface="Arial" panose="020B0604020202020204" pitchFamily="34" charset="0"/>
              <a:buChar char="•"/>
            </a:pPr>
            <a:r>
              <a:rPr lang="en-US" sz="2400" dirty="0" smtClean="0">
                <a:solidFill>
                  <a:prstClr val="black"/>
                </a:solidFill>
              </a:rPr>
              <a:t>Some may begin to develop sexually by 12 years.</a:t>
            </a:r>
          </a:p>
          <a:p>
            <a:pPr marL="285750" indent="-285750">
              <a:buFont typeface="Arial" panose="020B0604020202020204" pitchFamily="34" charset="0"/>
              <a:buChar char="•"/>
            </a:pPr>
            <a:r>
              <a:rPr lang="en-US" sz="2400" dirty="0" smtClean="0">
                <a:solidFill>
                  <a:prstClr val="black"/>
                </a:solidFill>
              </a:rPr>
              <a:t>They desire to be accepted.</a:t>
            </a:r>
          </a:p>
          <a:p>
            <a:pPr marL="285750" indent="-285750">
              <a:buFont typeface="Arial" panose="020B0604020202020204" pitchFamily="34" charset="0"/>
              <a:buChar char="•"/>
            </a:pPr>
            <a:r>
              <a:rPr lang="en-US" sz="2400" dirty="0" smtClean="0">
                <a:solidFill>
                  <a:prstClr val="black"/>
                </a:solidFill>
              </a:rPr>
              <a:t>They may require maximum privacy.</a:t>
            </a:r>
          </a:p>
          <a:p>
            <a:pPr marL="285750" indent="-285750">
              <a:buFont typeface="Arial" panose="020B0604020202020204" pitchFamily="34" charset="0"/>
              <a:buChar char="•"/>
            </a:pPr>
            <a:r>
              <a:rPr lang="en-US" sz="2400" dirty="0" smtClean="0">
                <a:solidFill>
                  <a:prstClr val="black"/>
                </a:solidFill>
              </a:rPr>
              <a:t>They are aware of death and their own mortality.</a:t>
            </a:r>
            <a:endParaRPr lang="en-US" sz="2400" dirty="0">
              <a:solidFill>
                <a:prstClr val="black"/>
              </a:solidFill>
            </a:endParaRPr>
          </a:p>
        </p:txBody>
      </p:sp>
      <p:sp>
        <p:nvSpPr>
          <p:cNvPr id="9" name="TextBox 8"/>
          <p:cNvSpPr txBox="1"/>
          <p:nvPr/>
        </p:nvSpPr>
        <p:spPr>
          <a:xfrm>
            <a:off x="4567033" y="4950350"/>
            <a:ext cx="4688921" cy="1323439"/>
          </a:xfrm>
          <a:prstGeom prst="rect">
            <a:avLst/>
          </a:prstGeom>
          <a:noFill/>
        </p:spPr>
        <p:txBody>
          <a:bodyPr wrap="square" rtlCol="0">
            <a:spAutoFit/>
          </a:bodyPr>
          <a:lstStyle/>
          <a:p>
            <a:r>
              <a:rPr lang="en-US" sz="2000" dirty="0" smtClean="0">
                <a:solidFill>
                  <a:prstClr val="black"/>
                </a:solidFill>
              </a:rPr>
              <a:t>They may understand what is going on medically and want to know more information.  Vital signs BP 80-120 mmHg,  HR 110-70 bpm,  </a:t>
            </a:r>
            <a:r>
              <a:rPr lang="en-US" sz="2000" dirty="0" err="1" smtClean="0">
                <a:solidFill>
                  <a:prstClr val="black"/>
                </a:solidFill>
              </a:rPr>
              <a:t>Resps</a:t>
            </a:r>
            <a:r>
              <a:rPr lang="en-US" sz="2000" dirty="0" smtClean="0">
                <a:solidFill>
                  <a:prstClr val="black"/>
                </a:solidFill>
              </a:rPr>
              <a:t>  30-20.</a:t>
            </a:r>
            <a:endParaRPr lang="en-US" sz="2000" dirty="0">
              <a:solidFill>
                <a:prstClr val="black"/>
              </a:solidFill>
            </a:endParaRPr>
          </a:p>
        </p:txBody>
      </p:sp>
      <p:pic>
        <p:nvPicPr>
          <p:cNvPr id="14"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564" y="4790517"/>
            <a:ext cx="4527652" cy="2159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0572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16393" y="0"/>
            <a:ext cx="926039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116393" y="-4312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116393" y="228600"/>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116393" y="241300"/>
            <a:ext cx="9287540"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342900" indent="-342900">
              <a:spcBef>
                <a:spcPct val="20000"/>
              </a:spcBef>
              <a:buFont typeface="Arial" pitchFamily="34" charset="0"/>
              <a:buChar char="•"/>
            </a:pPr>
            <a:endParaRPr lang="en-US" sz="3200" dirty="0">
              <a:solidFill>
                <a:prstClr val="black"/>
              </a:solidFill>
            </a:endParaRPr>
          </a:p>
        </p:txBody>
      </p:sp>
      <p:sp>
        <p:nvSpPr>
          <p:cNvPr id="2" name="Title 1"/>
          <p:cNvSpPr>
            <a:spLocks noGrp="1"/>
          </p:cNvSpPr>
          <p:nvPr>
            <p:ph type="title"/>
          </p:nvPr>
        </p:nvSpPr>
        <p:spPr>
          <a:xfrm>
            <a:off x="228600" y="1371600"/>
            <a:ext cx="8229600" cy="762000"/>
          </a:xfrm>
        </p:spPr>
        <p:txBody>
          <a:bodyPr/>
          <a:lstStyle/>
          <a:p>
            <a:pPr algn="l"/>
            <a:r>
              <a:rPr lang="en-US" dirty="0" smtClean="0">
                <a:solidFill>
                  <a:schemeClr val="bg1">
                    <a:lumMod val="95000"/>
                  </a:schemeClr>
                </a:solidFill>
              </a:rPr>
              <a:t>Adolescence 12-16 years</a:t>
            </a:r>
            <a:endParaRPr lang="en-US" dirty="0">
              <a:solidFill>
                <a:schemeClr val="bg1">
                  <a:lumMod val="95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14400" y="-152400"/>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r>
              <a:rPr lang="en-US" dirty="0">
                <a:solidFill>
                  <a:prstClr val="white">
                    <a:lumMod val="95000"/>
                  </a:prstClr>
                </a:solidFill>
              </a:rPr>
              <a:t>Tylenol yesterday</a:t>
            </a:r>
          </a:p>
        </p:txBody>
      </p:sp>
      <p:sp>
        <p:nvSpPr>
          <p:cNvPr id="8" name="TextBox 7"/>
          <p:cNvSpPr txBox="1"/>
          <p:nvPr/>
        </p:nvSpPr>
        <p:spPr>
          <a:xfrm>
            <a:off x="152400" y="2288617"/>
            <a:ext cx="8839200" cy="1938992"/>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solidFill>
                  <a:prstClr val="black"/>
                </a:solidFill>
              </a:rPr>
              <a:t>Sexual awareness and exploration is heightened.</a:t>
            </a:r>
          </a:p>
          <a:p>
            <a:pPr marL="285750" indent="-285750">
              <a:buFont typeface="Arial" panose="020B0604020202020204" pitchFamily="34" charset="0"/>
              <a:buChar char="•"/>
            </a:pPr>
            <a:r>
              <a:rPr lang="en-US" sz="2400" dirty="0" smtClean="0">
                <a:solidFill>
                  <a:prstClr val="black"/>
                </a:solidFill>
              </a:rPr>
              <a:t>They desire to be treated as adults.</a:t>
            </a:r>
          </a:p>
          <a:p>
            <a:pPr marL="285750" indent="-285750">
              <a:buFont typeface="Arial" panose="020B0604020202020204" pitchFamily="34" charset="0"/>
              <a:buChar char="•"/>
            </a:pPr>
            <a:r>
              <a:rPr lang="en-US" sz="2400" dirty="0" smtClean="0">
                <a:solidFill>
                  <a:prstClr val="black"/>
                </a:solidFill>
              </a:rPr>
              <a:t>Bodies are developing and large growth spurts are common.</a:t>
            </a:r>
          </a:p>
          <a:p>
            <a:pPr marL="285750" indent="-285750">
              <a:buFont typeface="Arial" panose="020B0604020202020204" pitchFamily="34" charset="0"/>
              <a:buChar char="•"/>
            </a:pPr>
            <a:r>
              <a:rPr lang="en-US" sz="2400" dirty="0" smtClean="0">
                <a:solidFill>
                  <a:prstClr val="black"/>
                </a:solidFill>
              </a:rPr>
              <a:t>Social conflicts abound.</a:t>
            </a:r>
          </a:p>
          <a:p>
            <a:pPr marL="285750" indent="-285750">
              <a:buFont typeface="Arial" panose="020B0604020202020204" pitchFamily="34" charset="0"/>
              <a:buChar char="•"/>
            </a:pPr>
            <a:r>
              <a:rPr lang="en-US" sz="2400" dirty="0" smtClean="0">
                <a:solidFill>
                  <a:prstClr val="black"/>
                </a:solidFill>
              </a:rPr>
              <a:t>Body image is of great concern and privacy is a must.</a:t>
            </a:r>
            <a:endParaRPr lang="en-US" sz="2400" dirty="0">
              <a:solidFill>
                <a:prstClr val="black"/>
              </a:solidFill>
            </a:endParaRPr>
          </a:p>
        </p:txBody>
      </p:sp>
      <p:sp>
        <p:nvSpPr>
          <p:cNvPr id="9" name="TextBox 8"/>
          <p:cNvSpPr txBox="1"/>
          <p:nvPr/>
        </p:nvSpPr>
        <p:spPr>
          <a:xfrm>
            <a:off x="4442017" y="4993429"/>
            <a:ext cx="4549584" cy="1631216"/>
          </a:xfrm>
          <a:prstGeom prst="rect">
            <a:avLst/>
          </a:prstGeom>
          <a:noFill/>
        </p:spPr>
        <p:txBody>
          <a:bodyPr wrap="square" rtlCol="0">
            <a:spAutoFit/>
          </a:bodyPr>
          <a:lstStyle/>
          <a:p>
            <a:r>
              <a:rPr lang="en-US" sz="2000" dirty="0" smtClean="0">
                <a:solidFill>
                  <a:prstClr val="black"/>
                </a:solidFill>
              </a:rPr>
              <a:t>Anxiety, Depression, Anger, Resentment, Arrogance, Confidence, Shy, Outgoing, Well adjusted, and Outcasts.  </a:t>
            </a:r>
            <a:r>
              <a:rPr lang="en-US" sz="2000" dirty="0" smtClean="0">
                <a:solidFill>
                  <a:schemeClr val="bg1"/>
                </a:solidFill>
              </a:rPr>
              <a:t>This age group can be adult size with Toddler attitudes and problems.</a:t>
            </a:r>
            <a:endParaRPr lang="en-US" sz="2000" dirty="0">
              <a:solidFill>
                <a:schemeClr val="bg1"/>
              </a:solidFill>
            </a:endParaRPr>
          </a:p>
        </p:txBody>
      </p:sp>
      <p:pic>
        <p:nvPicPr>
          <p:cNvPr id="1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3330" y="4205897"/>
            <a:ext cx="4071938" cy="270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29162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16393" y="0"/>
            <a:ext cx="926039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116393" y="-4312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116393" y="228600"/>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116393" y="241300"/>
            <a:ext cx="9287540"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342900" indent="-342900">
              <a:spcBef>
                <a:spcPct val="20000"/>
              </a:spcBef>
              <a:buFont typeface="Arial" pitchFamily="34" charset="0"/>
              <a:buChar char="•"/>
            </a:pPr>
            <a:endParaRPr lang="en-US" sz="3200" dirty="0">
              <a:solidFill>
                <a:prstClr val="black"/>
              </a:solidFill>
            </a:endParaRPr>
          </a:p>
        </p:txBody>
      </p:sp>
      <p:sp>
        <p:nvSpPr>
          <p:cNvPr id="2" name="Title 1"/>
          <p:cNvSpPr>
            <a:spLocks noGrp="1"/>
          </p:cNvSpPr>
          <p:nvPr>
            <p:ph type="title"/>
          </p:nvPr>
        </p:nvSpPr>
        <p:spPr>
          <a:xfrm>
            <a:off x="228600" y="1371600"/>
            <a:ext cx="8229600" cy="762000"/>
          </a:xfrm>
        </p:spPr>
        <p:txBody>
          <a:bodyPr/>
          <a:lstStyle/>
          <a:p>
            <a:pPr algn="l"/>
            <a:r>
              <a:rPr lang="en-US" dirty="0" smtClean="0">
                <a:solidFill>
                  <a:schemeClr val="bg1">
                    <a:lumMod val="95000"/>
                  </a:schemeClr>
                </a:solidFill>
              </a:rPr>
              <a:t>Pediatric Patients</a:t>
            </a:r>
            <a:endParaRPr lang="en-US" dirty="0">
              <a:solidFill>
                <a:schemeClr val="bg1">
                  <a:lumMod val="95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14400" y="-152400"/>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r>
              <a:rPr lang="en-US" dirty="0">
                <a:solidFill>
                  <a:prstClr val="white">
                    <a:lumMod val="95000"/>
                  </a:prstClr>
                </a:solidFill>
              </a:rPr>
              <a:t>Tylenol yesterday</a:t>
            </a:r>
          </a:p>
        </p:txBody>
      </p:sp>
      <p:sp>
        <p:nvSpPr>
          <p:cNvPr id="8" name="TextBox 7"/>
          <p:cNvSpPr txBox="1"/>
          <p:nvPr/>
        </p:nvSpPr>
        <p:spPr>
          <a:xfrm>
            <a:off x="152400" y="2288617"/>
            <a:ext cx="8839200" cy="1569660"/>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solidFill>
                  <a:prstClr val="black"/>
                </a:solidFill>
              </a:rPr>
              <a:t>All age groups desire to be treated with respect.</a:t>
            </a:r>
          </a:p>
          <a:p>
            <a:pPr marL="285750" indent="-285750">
              <a:buFont typeface="Arial" panose="020B0604020202020204" pitchFamily="34" charset="0"/>
              <a:buChar char="•"/>
            </a:pPr>
            <a:r>
              <a:rPr lang="en-US" sz="2400" dirty="0" smtClean="0">
                <a:solidFill>
                  <a:prstClr val="black"/>
                </a:solidFill>
              </a:rPr>
              <a:t>Never lie to them- if it is going to hurt let them know.</a:t>
            </a:r>
          </a:p>
          <a:p>
            <a:pPr marL="285750" indent="-285750">
              <a:buFont typeface="Arial" panose="020B0604020202020204" pitchFamily="34" charset="0"/>
              <a:buChar char="•"/>
            </a:pPr>
            <a:r>
              <a:rPr lang="en-US" sz="2400" dirty="0" smtClean="0">
                <a:solidFill>
                  <a:prstClr val="black"/>
                </a:solidFill>
              </a:rPr>
              <a:t>Utilize the parents or caregivers to assist with information and care.</a:t>
            </a:r>
          </a:p>
          <a:p>
            <a:pPr marL="285750" indent="-285750">
              <a:buFont typeface="Arial" panose="020B0604020202020204" pitchFamily="34" charset="0"/>
              <a:buChar char="•"/>
            </a:pPr>
            <a:r>
              <a:rPr lang="en-US" sz="2400" dirty="0" smtClean="0">
                <a:solidFill>
                  <a:prstClr val="black"/>
                </a:solidFill>
              </a:rPr>
              <a:t>Be confident they can smell fear.  Earn their trust.</a:t>
            </a:r>
            <a:endParaRPr lang="en-US" sz="2400" dirty="0">
              <a:solidFill>
                <a:prstClr val="black"/>
              </a:solidFill>
            </a:endParaRPr>
          </a:p>
        </p:txBody>
      </p:sp>
      <p:pic>
        <p:nvPicPr>
          <p:cNvPr id="14"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08279" y="3890888"/>
            <a:ext cx="5127442" cy="3048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36211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16393" y="0"/>
            <a:ext cx="926039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116393" y="-4312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116393" y="228600"/>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116393" y="241300"/>
            <a:ext cx="9287540"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342900" indent="-342900">
              <a:spcBef>
                <a:spcPct val="20000"/>
              </a:spcBef>
              <a:buFont typeface="Arial" pitchFamily="34" charset="0"/>
              <a:buChar char="•"/>
            </a:pPr>
            <a:endParaRPr lang="en-US" sz="3200" dirty="0">
              <a:solidFill>
                <a:prstClr val="black"/>
              </a:solidFill>
            </a:endParaRPr>
          </a:p>
        </p:txBody>
      </p:sp>
      <p:sp>
        <p:nvSpPr>
          <p:cNvPr id="2" name="Title 1"/>
          <p:cNvSpPr>
            <a:spLocks noGrp="1"/>
          </p:cNvSpPr>
          <p:nvPr>
            <p:ph type="title"/>
          </p:nvPr>
        </p:nvSpPr>
        <p:spPr>
          <a:xfrm>
            <a:off x="228600" y="1371600"/>
            <a:ext cx="8229600" cy="762000"/>
          </a:xfrm>
        </p:spPr>
        <p:txBody>
          <a:bodyPr>
            <a:normAutofit/>
          </a:bodyPr>
          <a:lstStyle/>
          <a:p>
            <a:pPr algn="l"/>
            <a:r>
              <a:rPr lang="en-US" dirty="0" smtClean="0">
                <a:solidFill>
                  <a:schemeClr val="bg1">
                    <a:lumMod val="95000"/>
                  </a:schemeClr>
                </a:solidFill>
              </a:rPr>
              <a:t>Airway</a:t>
            </a:r>
            <a:endParaRPr lang="en-US" dirty="0">
              <a:solidFill>
                <a:schemeClr val="bg1">
                  <a:lumMod val="95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14400" y="-152400"/>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r>
              <a:rPr lang="en-US" dirty="0">
                <a:solidFill>
                  <a:prstClr val="white">
                    <a:lumMod val="95000"/>
                  </a:prstClr>
                </a:solidFill>
              </a:rPr>
              <a:t>Tylenol yesterday</a:t>
            </a:r>
          </a:p>
        </p:txBody>
      </p:sp>
      <p:sp>
        <p:nvSpPr>
          <p:cNvPr id="7" name="TextBox 6"/>
          <p:cNvSpPr txBox="1"/>
          <p:nvPr/>
        </p:nvSpPr>
        <p:spPr>
          <a:xfrm>
            <a:off x="228600" y="2438400"/>
            <a:ext cx="8686800" cy="5632311"/>
          </a:xfrm>
          <a:prstGeom prst="rect">
            <a:avLst/>
          </a:prstGeom>
          <a:noFill/>
        </p:spPr>
        <p:txBody>
          <a:bodyPr wrap="square" rtlCol="0">
            <a:spAutoFit/>
          </a:bodyPr>
          <a:lstStyle/>
          <a:p>
            <a:r>
              <a:rPr lang="en-US" sz="3600" dirty="0" smtClean="0">
                <a:solidFill>
                  <a:schemeClr val="bg1"/>
                </a:solidFill>
              </a:rPr>
              <a:t>Common Diseases of the airway</a:t>
            </a:r>
          </a:p>
          <a:p>
            <a:r>
              <a:rPr lang="en-US" sz="2400" dirty="0" smtClean="0">
                <a:solidFill>
                  <a:schemeClr val="bg1"/>
                </a:solidFill>
              </a:rPr>
              <a:t>-Asthma</a:t>
            </a:r>
          </a:p>
          <a:p>
            <a:r>
              <a:rPr lang="en-US" sz="2400" dirty="0">
                <a:solidFill>
                  <a:prstClr val="black"/>
                </a:solidFill>
              </a:rPr>
              <a:t> </a:t>
            </a:r>
            <a:r>
              <a:rPr lang="en-US" sz="2400" dirty="0" smtClean="0">
                <a:solidFill>
                  <a:prstClr val="black"/>
                </a:solidFill>
              </a:rPr>
              <a:t>    Inflammatory reaction of the smaller airways creating </a:t>
            </a:r>
            <a:r>
              <a:rPr lang="en-US" sz="2400" dirty="0" err="1" smtClean="0">
                <a:solidFill>
                  <a:prstClr val="black"/>
                </a:solidFill>
              </a:rPr>
              <a:t>broncho</a:t>
            </a:r>
            <a:r>
              <a:rPr lang="en-US" sz="2400" dirty="0" smtClean="0">
                <a:solidFill>
                  <a:prstClr val="black"/>
                </a:solidFill>
              </a:rPr>
              <a:t> constriction, mucus build up, and wheezing</a:t>
            </a:r>
          </a:p>
          <a:p>
            <a:r>
              <a:rPr lang="en-US" sz="2400" dirty="0" smtClean="0">
                <a:solidFill>
                  <a:schemeClr val="bg1"/>
                </a:solidFill>
              </a:rPr>
              <a:t>-Bronchiolitis/Bronchitis</a:t>
            </a:r>
          </a:p>
          <a:p>
            <a:r>
              <a:rPr lang="en-US" sz="2400" dirty="0">
                <a:solidFill>
                  <a:prstClr val="black"/>
                </a:solidFill>
              </a:rPr>
              <a:t> </a:t>
            </a:r>
            <a:r>
              <a:rPr lang="en-US" sz="2400" dirty="0" smtClean="0">
                <a:solidFill>
                  <a:prstClr val="black"/>
                </a:solidFill>
              </a:rPr>
              <a:t>    Irritation of the bronchioles causing a dry irritating cough</a:t>
            </a:r>
          </a:p>
          <a:p>
            <a:r>
              <a:rPr lang="en-US" sz="2400" dirty="0" smtClean="0">
                <a:solidFill>
                  <a:schemeClr val="bg1"/>
                </a:solidFill>
              </a:rPr>
              <a:t>-Croup</a:t>
            </a:r>
          </a:p>
          <a:p>
            <a:r>
              <a:rPr lang="en-US" sz="2400" dirty="0">
                <a:solidFill>
                  <a:prstClr val="black"/>
                </a:solidFill>
              </a:rPr>
              <a:t> </a:t>
            </a:r>
            <a:r>
              <a:rPr lang="en-US" sz="2400" dirty="0" smtClean="0">
                <a:solidFill>
                  <a:prstClr val="black"/>
                </a:solidFill>
              </a:rPr>
              <a:t>    “Seal Bark Cough”, fever, hoarseness, cyanosis</a:t>
            </a:r>
          </a:p>
          <a:p>
            <a:r>
              <a:rPr lang="en-US" sz="2400" dirty="0" smtClean="0">
                <a:solidFill>
                  <a:schemeClr val="bg1"/>
                </a:solidFill>
              </a:rPr>
              <a:t>-Epiglottitis</a:t>
            </a:r>
          </a:p>
          <a:p>
            <a:r>
              <a:rPr lang="en-US" sz="2400" dirty="0">
                <a:solidFill>
                  <a:prstClr val="black"/>
                </a:solidFill>
              </a:rPr>
              <a:t> </a:t>
            </a:r>
            <a:r>
              <a:rPr lang="en-US" sz="2400" dirty="0" smtClean="0">
                <a:solidFill>
                  <a:prstClr val="black"/>
                </a:solidFill>
              </a:rPr>
              <a:t>    Inflammation of the epiglottitis causing drooling, fever, sore throat, and difficulty swallowing</a:t>
            </a:r>
          </a:p>
          <a:p>
            <a:r>
              <a:rPr lang="en-US" sz="2400" dirty="0">
                <a:solidFill>
                  <a:prstClr val="black"/>
                </a:solidFill>
              </a:rPr>
              <a:t> </a:t>
            </a:r>
            <a:r>
              <a:rPr lang="en-US" sz="2400" dirty="0" smtClean="0">
                <a:solidFill>
                  <a:prstClr val="black"/>
                </a:solidFill>
              </a:rPr>
              <a:t>    </a:t>
            </a:r>
          </a:p>
          <a:p>
            <a:endParaRPr lang="en-US" sz="2400" dirty="0" smtClean="0">
              <a:solidFill>
                <a:prstClr val="black"/>
              </a:solidFill>
            </a:endParaRPr>
          </a:p>
          <a:p>
            <a:endParaRPr lang="en-US" dirty="0" smtClean="0">
              <a:solidFill>
                <a:prstClr val="black"/>
              </a:solidFill>
            </a:endParaRPr>
          </a:p>
          <a:p>
            <a:endParaRPr lang="en-US" dirty="0">
              <a:solidFill>
                <a:prstClr val="black"/>
              </a:solidFill>
            </a:endParaRPr>
          </a:p>
        </p:txBody>
      </p:sp>
    </p:spTree>
    <p:extLst>
      <p:ext uri="{BB962C8B-B14F-4D97-AF65-F5344CB8AC3E}">
        <p14:creationId xmlns:p14="http://schemas.microsoft.com/office/powerpoint/2010/main" val="3332853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52400" y="2895600"/>
            <a:ext cx="9372600" cy="1963271"/>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6" name="Rectangle 5"/>
          <p:cNvSpPr/>
          <p:nvPr/>
        </p:nvSpPr>
        <p:spPr>
          <a:xfrm>
            <a:off x="-152400" y="2988129"/>
            <a:ext cx="9372600" cy="1768928"/>
          </a:xfrm>
          <a:prstGeom prst="rect">
            <a:avLst/>
          </a:prstGeom>
          <a:gradFill>
            <a:gsLst>
              <a:gs pos="0">
                <a:schemeClr val="accent2">
                  <a:lumMod val="50000"/>
                </a:schemeClr>
              </a:gs>
              <a:gs pos="80000">
                <a:schemeClr val="accent2"/>
              </a:gs>
              <a:gs pos="100000">
                <a:schemeClr val="accent2">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76200" y="271462"/>
            <a:ext cx="8763000" cy="1362075"/>
          </a:xfrm>
        </p:spPr>
        <p:txBody>
          <a:bodyPr vert="horz" lIns="91440" tIns="45720" rIns="91440" bIns="45720" rtlCol="0" anchor="ctr">
            <a:normAutofit/>
          </a:bodyPr>
          <a:lstStyle/>
          <a:p>
            <a:pPr algn="ctr"/>
            <a:r>
              <a:rPr lang="en-US" sz="7200" dirty="0" smtClean="0">
                <a:ln w="17780" cmpd="sng">
                  <a:solidFill>
                    <a:srgbClr val="FFFFFF"/>
                  </a:solidFill>
                  <a:prstDash val="solid"/>
                  <a:miter lim="800000"/>
                </a:ln>
                <a:gradFill rotWithShape="1">
                  <a:gsLst>
                    <a:gs pos="0">
                      <a:schemeClr val="accent2">
                        <a:lumMod val="75000"/>
                      </a:schemeClr>
                    </a:gs>
                    <a:gs pos="49000">
                      <a:schemeClr val="accent2">
                        <a:lumMod val="60000"/>
                        <a:lumOff val="40000"/>
                      </a:schemeClr>
                    </a:gs>
                    <a:gs pos="50000">
                      <a:schemeClr val="accent2"/>
                    </a:gs>
                    <a:gs pos="95000">
                      <a:schemeClr val="accent2">
                        <a:lumMod val="50000"/>
                      </a:schemeClr>
                    </a:gs>
                    <a:gs pos="100000">
                      <a:schemeClr val="accent2">
                        <a:lumMod val="50000"/>
                      </a:schemeClr>
                    </a:gs>
                  </a:gsLst>
                  <a:lin ang="5400000"/>
                </a:gradFill>
                <a:effectLst>
                  <a:outerShdw blurRad="50800" algn="tl" rotWithShape="0">
                    <a:srgbClr val="000000"/>
                  </a:outerShdw>
                </a:effectLst>
              </a:rPr>
              <a:t>Practice Time</a:t>
            </a:r>
            <a:endParaRPr lang="en-US" sz="7200" dirty="0">
              <a:ln w="17780" cmpd="sng">
                <a:solidFill>
                  <a:srgbClr val="FFFFFF"/>
                </a:solidFill>
                <a:prstDash val="solid"/>
                <a:miter lim="800000"/>
              </a:ln>
              <a:gradFill rotWithShape="1">
                <a:gsLst>
                  <a:gs pos="0">
                    <a:schemeClr val="accent2">
                      <a:lumMod val="75000"/>
                    </a:schemeClr>
                  </a:gs>
                  <a:gs pos="49000">
                    <a:schemeClr val="accent2">
                      <a:lumMod val="60000"/>
                      <a:lumOff val="40000"/>
                    </a:schemeClr>
                  </a:gs>
                  <a:gs pos="50000">
                    <a:schemeClr val="accent2"/>
                  </a:gs>
                  <a:gs pos="95000">
                    <a:schemeClr val="accent2">
                      <a:lumMod val="50000"/>
                    </a:schemeClr>
                  </a:gs>
                  <a:gs pos="100000">
                    <a:schemeClr val="accent2">
                      <a:lumMod val="50000"/>
                    </a:schemeClr>
                  </a:gs>
                </a:gsLst>
                <a:lin ang="5400000"/>
              </a:gradFill>
              <a:effectLst>
                <a:outerShdw blurRad="50800" algn="tl" rotWithShape="0">
                  <a:srgbClr val="000000"/>
                </a:outerShdw>
              </a:effectLst>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78132" y="952499"/>
            <a:ext cx="4756826" cy="6042454"/>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8850" y="2988129"/>
            <a:ext cx="590550" cy="590550"/>
          </a:xfrm>
          <a:prstGeom prst="rect">
            <a:avLst/>
          </a:prstGeom>
        </p:spPr>
      </p:pic>
    </p:spTree>
    <p:extLst>
      <p:ext uri="{BB962C8B-B14F-4D97-AF65-F5344CB8AC3E}">
        <p14:creationId xmlns:p14="http://schemas.microsoft.com/office/powerpoint/2010/main" val="264439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2000"/>
                                        <p:tgtEl>
                                          <p:spTgt spid="6"/>
                                        </p:tgtEl>
                                      </p:cBhvr>
                                    </p:animEffect>
                                  </p:childTnLst>
                                </p:cTn>
                              </p:par>
                              <p:par>
                                <p:cTn id="8" presetID="22" presetClass="entr" presetSubtype="8" fill="hold" grpId="0" nodeType="withEffect">
                                  <p:stCondLst>
                                    <p:cond delay="40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16393" y="0"/>
            <a:ext cx="926039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116393" y="-4312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116393" y="228600"/>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116393" y="241300"/>
            <a:ext cx="9287540"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342900" indent="-342900">
              <a:spcBef>
                <a:spcPct val="20000"/>
              </a:spcBef>
              <a:buFont typeface="Arial" pitchFamily="34" charset="0"/>
              <a:buChar char="•"/>
            </a:pPr>
            <a:endParaRPr lang="en-US" sz="3200" dirty="0">
              <a:solidFill>
                <a:prstClr val="black"/>
              </a:solidFill>
            </a:endParaRPr>
          </a:p>
        </p:txBody>
      </p:sp>
      <p:sp>
        <p:nvSpPr>
          <p:cNvPr id="2" name="Title 1"/>
          <p:cNvSpPr>
            <a:spLocks noGrp="1"/>
          </p:cNvSpPr>
          <p:nvPr>
            <p:ph type="title"/>
          </p:nvPr>
        </p:nvSpPr>
        <p:spPr>
          <a:xfrm>
            <a:off x="228600" y="1371600"/>
            <a:ext cx="8229600" cy="762000"/>
          </a:xfrm>
        </p:spPr>
        <p:txBody>
          <a:bodyPr>
            <a:normAutofit/>
          </a:bodyPr>
          <a:lstStyle/>
          <a:p>
            <a:pPr algn="l"/>
            <a:r>
              <a:rPr lang="en-US" dirty="0" smtClean="0">
                <a:solidFill>
                  <a:schemeClr val="bg1">
                    <a:lumMod val="95000"/>
                  </a:schemeClr>
                </a:solidFill>
              </a:rPr>
              <a:t>Airway</a:t>
            </a:r>
            <a:endParaRPr lang="en-US" dirty="0">
              <a:solidFill>
                <a:schemeClr val="bg1">
                  <a:lumMod val="95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14400" y="-152400"/>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r>
              <a:rPr lang="en-US" dirty="0">
                <a:solidFill>
                  <a:prstClr val="white">
                    <a:lumMod val="95000"/>
                  </a:prstClr>
                </a:solidFill>
              </a:rPr>
              <a:t>Tylenol yesterday</a:t>
            </a:r>
          </a:p>
        </p:txBody>
      </p:sp>
      <p:sp>
        <p:nvSpPr>
          <p:cNvPr id="7" name="TextBox 6"/>
          <p:cNvSpPr txBox="1"/>
          <p:nvPr/>
        </p:nvSpPr>
        <p:spPr>
          <a:xfrm>
            <a:off x="228600" y="2438400"/>
            <a:ext cx="8686800" cy="1384995"/>
          </a:xfrm>
          <a:prstGeom prst="rect">
            <a:avLst/>
          </a:prstGeom>
          <a:noFill/>
        </p:spPr>
        <p:txBody>
          <a:bodyPr wrap="square" rtlCol="0">
            <a:spAutoFit/>
          </a:bodyPr>
          <a:lstStyle/>
          <a:p>
            <a:r>
              <a:rPr lang="en-US" sz="2400" dirty="0" smtClean="0">
                <a:solidFill>
                  <a:prstClr val="black"/>
                </a:solidFill>
              </a:rPr>
              <a:t>     </a:t>
            </a:r>
          </a:p>
          <a:p>
            <a:endParaRPr lang="en-US" sz="2400" dirty="0" smtClean="0">
              <a:solidFill>
                <a:prstClr val="black"/>
              </a:solidFill>
            </a:endParaRPr>
          </a:p>
          <a:p>
            <a:endParaRPr lang="en-US" dirty="0" smtClean="0">
              <a:solidFill>
                <a:prstClr val="black"/>
              </a:solidFill>
            </a:endParaRPr>
          </a:p>
          <a:p>
            <a:endParaRPr lang="en-US" dirty="0">
              <a:solidFill>
                <a:prstClr val="black"/>
              </a:solidFill>
            </a:endParaRPr>
          </a:p>
        </p:txBody>
      </p:sp>
      <p:pic>
        <p:nvPicPr>
          <p:cNvPr id="8" name="Picture 7"/>
          <p:cNvPicPr>
            <a:picLocks noChangeAspect="1"/>
          </p:cNvPicPr>
          <p:nvPr/>
        </p:nvPicPr>
        <p:blipFill>
          <a:blip r:embed="rId3"/>
          <a:stretch>
            <a:fillRect/>
          </a:stretch>
        </p:blipFill>
        <p:spPr>
          <a:xfrm>
            <a:off x="-84807" y="2173635"/>
            <a:ext cx="2066007" cy="1654452"/>
          </a:xfrm>
          <a:prstGeom prst="rect">
            <a:avLst/>
          </a:prstGeom>
        </p:spPr>
      </p:pic>
      <p:pic>
        <p:nvPicPr>
          <p:cNvPr id="9" name="Picture 8"/>
          <p:cNvPicPr>
            <a:picLocks noChangeAspect="1"/>
          </p:cNvPicPr>
          <p:nvPr/>
        </p:nvPicPr>
        <p:blipFill>
          <a:blip r:embed="rId4"/>
          <a:stretch>
            <a:fillRect/>
          </a:stretch>
        </p:blipFill>
        <p:spPr>
          <a:xfrm>
            <a:off x="-84807" y="4953610"/>
            <a:ext cx="2343150" cy="1952625"/>
          </a:xfrm>
          <a:prstGeom prst="rect">
            <a:avLst/>
          </a:prstGeom>
        </p:spPr>
      </p:pic>
      <p:pic>
        <p:nvPicPr>
          <p:cNvPr id="10" name="Picture 9"/>
          <p:cNvPicPr>
            <a:picLocks noChangeAspect="1"/>
          </p:cNvPicPr>
          <p:nvPr/>
        </p:nvPicPr>
        <p:blipFill>
          <a:blip r:embed="rId5"/>
          <a:stretch>
            <a:fillRect/>
          </a:stretch>
        </p:blipFill>
        <p:spPr>
          <a:xfrm>
            <a:off x="6404289" y="1765325"/>
            <a:ext cx="2625411" cy="1969058"/>
          </a:xfrm>
          <a:prstGeom prst="rect">
            <a:avLst/>
          </a:prstGeom>
        </p:spPr>
      </p:pic>
      <p:sp>
        <p:nvSpPr>
          <p:cNvPr id="11" name="TextBox 10"/>
          <p:cNvSpPr txBox="1"/>
          <p:nvPr/>
        </p:nvSpPr>
        <p:spPr>
          <a:xfrm>
            <a:off x="2057400" y="2153166"/>
            <a:ext cx="3182258" cy="1631216"/>
          </a:xfrm>
          <a:prstGeom prst="rect">
            <a:avLst/>
          </a:prstGeom>
          <a:noFill/>
        </p:spPr>
        <p:txBody>
          <a:bodyPr wrap="square" rtlCol="0">
            <a:spAutoFit/>
          </a:bodyPr>
          <a:lstStyle/>
          <a:p>
            <a:r>
              <a:rPr lang="en-US" sz="2000" dirty="0" smtClean="0">
                <a:latin typeface="Berlin Sans FB Demi" panose="020E0802020502020306" pitchFamily="34" charset="0"/>
              </a:rPr>
              <a:t>Common issue with the pediatric airway lies in the occiput forcing the chin downward and occluding the airway</a:t>
            </a:r>
            <a:endParaRPr lang="en-US" sz="2000" dirty="0">
              <a:latin typeface="Berlin Sans FB Demi" panose="020E0802020502020306" pitchFamily="34" charset="0"/>
            </a:endParaRPr>
          </a:p>
        </p:txBody>
      </p:sp>
      <p:sp>
        <p:nvSpPr>
          <p:cNvPr id="12" name="TextBox 11"/>
          <p:cNvSpPr txBox="1"/>
          <p:nvPr/>
        </p:nvSpPr>
        <p:spPr>
          <a:xfrm>
            <a:off x="2438400" y="4953610"/>
            <a:ext cx="2877458" cy="1938992"/>
          </a:xfrm>
          <a:prstGeom prst="rect">
            <a:avLst/>
          </a:prstGeom>
          <a:noFill/>
        </p:spPr>
        <p:txBody>
          <a:bodyPr wrap="square" rtlCol="0">
            <a:spAutoFit/>
          </a:bodyPr>
          <a:lstStyle/>
          <a:p>
            <a:r>
              <a:rPr lang="en-US" sz="2000" dirty="0" smtClean="0">
                <a:latin typeface="Berlin Sans FB Demi" panose="020E0802020502020306" pitchFamily="34" charset="0"/>
              </a:rPr>
              <a:t>Traditional ACLS &amp; PALS C-E technique actually presses the large pediatric tongue superior thus further occluding the airway</a:t>
            </a:r>
            <a:endParaRPr lang="en-US" sz="2000" dirty="0">
              <a:latin typeface="Berlin Sans FB Demi" panose="020E0802020502020306" pitchFamily="34" charset="0"/>
            </a:endParaRPr>
          </a:p>
        </p:txBody>
      </p:sp>
      <p:sp>
        <p:nvSpPr>
          <p:cNvPr id="14" name="TextBox 13"/>
          <p:cNvSpPr txBox="1"/>
          <p:nvPr/>
        </p:nvSpPr>
        <p:spPr>
          <a:xfrm>
            <a:off x="6208123" y="3796767"/>
            <a:ext cx="2933700" cy="2862322"/>
          </a:xfrm>
          <a:prstGeom prst="rect">
            <a:avLst/>
          </a:prstGeom>
          <a:noFill/>
        </p:spPr>
        <p:txBody>
          <a:bodyPr wrap="square" rtlCol="0">
            <a:spAutoFit/>
          </a:bodyPr>
          <a:lstStyle/>
          <a:p>
            <a:r>
              <a:rPr lang="en-US" sz="2000" dirty="0" smtClean="0">
                <a:latin typeface="Berlin Sans FB Demi" panose="020E0802020502020306" pitchFamily="34" charset="0"/>
              </a:rPr>
              <a:t>This technique actually brings the face to the mask not the mask to the face.  Jaw thrust upwards puts the tongue out of play and opens the airway better.  Can be performed 1 or 2 person</a:t>
            </a:r>
            <a:endParaRPr lang="en-US" sz="2000" dirty="0">
              <a:latin typeface="Berlin Sans FB Demi" panose="020E0802020502020306" pitchFamily="34" charset="0"/>
            </a:endParaRPr>
          </a:p>
        </p:txBody>
      </p:sp>
      <p:cxnSp>
        <p:nvCxnSpPr>
          <p:cNvPr id="16" name="Elbow Connector 15"/>
          <p:cNvCxnSpPr/>
          <p:nvPr/>
        </p:nvCxnSpPr>
        <p:spPr>
          <a:xfrm rot="10800000" flipV="1">
            <a:off x="533400" y="3022041"/>
            <a:ext cx="414796" cy="108855"/>
          </a:xfrm>
          <a:prstGeom prst="bentConnector3">
            <a:avLst>
              <a:gd name="adj1" fmla="val 1712"/>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17" name="Straight Arrow Connector 16"/>
          <p:cNvCxnSpPr/>
          <p:nvPr/>
        </p:nvCxnSpPr>
        <p:spPr>
          <a:xfrm flipV="1">
            <a:off x="7924800" y="2782507"/>
            <a:ext cx="52251" cy="428075"/>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2553133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84807" y="0"/>
            <a:ext cx="922880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116393" y="-4312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116393" y="228600"/>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116393" y="241300"/>
            <a:ext cx="9287540"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342900" indent="-342900">
              <a:spcBef>
                <a:spcPct val="20000"/>
              </a:spcBef>
              <a:buFont typeface="Arial" pitchFamily="34" charset="0"/>
              <a:buChar char="•"/>
            </a:pPr>
            <a:endParaRPr lang="en-US" sz="3200" dirty="0">
              <a:solidFill>
                <a:prstClr val="black"/>
              </a:solidFill>
            </a:endParaRPr>
          </a:p>
        </p:txBody>
      </p:sp>
      <p:sp>
        <p:nvSpPr>
          <p:cNvPr id="2" name="Title 1"/>
          <p:cNvSpPr>
            <a:spLocks noGrp="1"/>
          </p:cNvSpPr>
          <p:nvPr>
            <p:ph type="title"/>
          </p:nvPr>
        </p:nvSpPr>
        <p:spPr>
          <a:xfrm>
            <a:off x="-116393" y="1371600"/>
            <a:ext cx="8574593" cy="762000"/>
          </a:xfrm>
        </p:spPr>
        <p:txBody>
          <a:bodyPr/>
          <a:lstStyle/>
          <a:p>
            <a:pPr algn="l"/>
            <a:r>
              <a:rPr lang="en-US" dirty="0" smtClean="0">
                <a:solidFill>
                  <a:schemeClr val="bg1">
                    <a:lumMod val="95000"/>
                  </a:schemeClr>
                </a:solidFill>
              </a:rPr>
              <a:t>Special Situations</a:t>
            </a:r>
            <a:endParaRPr lang="en-US" dirty="0">
              <a:solidFill>
                <a:schemeClr val="bg1">
                  <a:lumMod val="95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762000" y="-239196"/>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r>
              <a:rPr lang="en-US" dirty="0">
                <a:solidFill>
                  <a:prstClr val="white">
                    <a:lumMod val="95000"/>
                  </a:prstClr>
                </a:solidFill>
              </a:rPr>
              <a:t>Tylenol yesterday</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83308" y="4429982"/>
            <a:ext cx="3343275" cy="2440718"/>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2338" y="2287519"/>
            <a:ext cx="2999270" cy="1952762"/>
          </a:xfrm>
          <a:prstGeom prst="rect">
            <a:avLst/>
          </a:prstGeom>
        </p:spPr>
      </p:pic>
      <p:sp>
        <p:nvSpPr>
          <p:cNvPr id="10" name="TextBox 9"/>
          <p:cNvSpPr txBox="1"/>
          <p:nvPr/>
        </p:nvSpPr>
        <p:spPr>
          <a:xfrm>
            <a:off x="2819400" y="2237212"/>
            <a:ext cx="6019800" cy="2677656"/>
          </a:xfrm>
          <a:prstGeom prst="rect">
            <a:avLst/>
          </a:prstGeom>
          <a:noFill/>
        </p:spPr>
        <p:txBody>
          <a:bodyPr wrap="square" rtlCol="0">
            <a:spAutoFit/>
          </a:bodyPr>
          <a:lstStyle/>
          <a:p>
            <a:r>
              <a:rPr lang="en-US" sz="2800" dirty="0" smtClean="0"/>
              <a:t>Airway Obstructions in the very small</a:t>
            </a:r>
          </a:p>
          <a:p>
            <a:endParaRPr lang="en-US" sz="2800" dirty="0"/>
          </a:p>
          <a:p>
            <a:r>
              <a:rPr lang="en-US" sz="2800" dirty="0" smtClean="0"/>
              <a:t>5 Back Blows followed by 5 Chest Thrusts in a downward facing patient.</a:t>
            </a:r>
          </a:p>
          <a:p>
            <a:r>
              <a:rPr lang="en-US" sz="2800" dirty="0" smtClean="0"/>
              <a:t>Helps to facilitate extraction of the obstruction.</a:t>
            </a:r>
            <a:endParaRPr lang="en-US" sz="2800" dirty="0"/>
          </a:p>
        </p:txBody>
      </p:sp>
    </p:spTree>
    <p:extLst>
      <p:ext uri="{BB962C8B-B14F-4D97-AF65-F5344CB8AC3E}">
        <p14:creationId xmlns:p14="http://schemas.microsoft.com/office/powerpoint/2010/main" val="3217406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16393" y="0"/>
            <a:ext cx="926039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116393" y="-4312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116393" y="228600"/>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116393" y="241300"/>
            <a:ext cx="9287540"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342900" indent="-342900">
              <a:spcBef>
                <a:spcPct val="20000"/>
              </a:spcBef>
              <a:buFont typeface="Arial" pitchFamily="34" charset="0"/>
              <a:buChar char="•"/>
            </a:pPr>
            <a:endParaRPr lang="en-US" sz="3200" dirty="0">
              <a:solidFill>
                <a:prstClr val="black"/>
              </a:solidFill>
            </a:endParaRPr>
          </a:p>
        </p:txBody>
      </p:sp>
      <p:sp>
        <p:nvSpPr>
          <p:cNvPr id="2" name="Title 1"/>
          <p:cNvSpPr>
            <a:spLocks noGrp="1"/>
          </p:cNvSpPr>
          <p:nvPr>
            <p:ph type="title"/>
          </p:nvPr>
        </p:nvSpPr>
        <p:spPr>
          <a:xfrm>
            <a:off x="228600" y="1371600"/>
            <a:ext cx="8229600" cy="762000"/>
          </a:xfrm>
        </p:spPr>
        <p:txBody>
          <a:bodyPr/>
          <a:lstStyle/>
          <a:p>
            <a:pPr algn="l"/>
            <a:r>
              <a:rPr lang="en-US" dirty="0" smtClean="0">
                <a:solidFill>
                  <a:schemeClr val="bg1">
                    <a:lumMod val="95000"/>
                  </a:schemeClr>
                </a:solidFill>
              </a:rPr>
              <a:t>Other illnesses</a:t>
            </a:r>
            <a:endParaRPr lang="en-US" dirty="0">
              <a:solidFill>
                <a:schemeClr val="bg1">
                  <a:lumMod val="95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14400" y="-152400"/>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r>
              <a:rPr lang="en-US" dirty="0">
                <a:solidFill>
                  <a:prstClr val="white">
                    <a:lumMod val="95000"/>
                  </a:prstClr>
                </a:solidFill>
              </a:rPr>
              <a:t>Tylenol yesterday</a:t>
            </a:r>
          </a:p>
        </p:txBody>
      </p:sp>
      <p:sp>
        <p:nvSpPr>
          <p:cNvPr id="7" name="TextBox 6"/>
          <p:cNvSpPr txBox="1"/>
          <p:nvPr/>
        </p:nvSpPr>
        <p:spPr>
          <a:xfrm>
            <a:off x="228600" y="2438400"/>
            <a:ext cx="8686800" cy="1384995"/>
          </a:xfrm>
          <a:prstGeom prst="rect">
            <a:avLst/>
          </a:prstGeom>
          <a:noFill/>
        </p:spPr>
        <p:txBody>
          <a:bodyPr wrap="square" rtlCol="0">
            <a:spAutoFit/>
          </a:bodyPr>
          <a:lstStyle/>
          <a:p>
            <a:r>
              <a:rPr lang="en-US" sz="2400" dirty="0" smtClean="0">
                <a:solidFill>
                  <a:prstClr val="black"/>
                </a:solidFill>
              </a:rPr>
              <a:t>     </a:t>
            </a:r>
          </a:p>
          <a:p>
            <a:endParaRPr lang="en-US" sz="2400" dirty="0" smtClean="0">
              <a:solidFill>
                <a:prstClr val="black"/>
              </a:solidFill>
            </a:endParaRPr>
          </a:p>
          <a:p>
            <a:endParaRPr lang="en-US" dirty="0" smtClean="0">
              <a:solidFill>
                <a:prstClr val="black"/>
              </a:solidFill>
            </a:endParaRPr>
          </a:p>
          <a:p>
            <a:endParaRPr lang="en-US" dirty="0">
              <a:solidFill>
                <a:prstClr val="black"/>
              </a:solidFill>
            </a:endParaRPr>
          </a:p>
        </p:txBody>
      </p:sp>
      <p:sp>
        <p:nvSpPr>
          <p:cNvPr id="8" name="TextBox 7"/>
          <p:cNvSpPr txBox="1"/>
          <p:nvPr/>
        </p:nvSpPr>
        <p:spPr>
          <a:xfrm>
            <a:off x="0" y="2438400"/>
            <a:ext cx="9067800" cy="4062651"/>
          </a:xfrm>
          <a:prstGeom prst="rect">
            <a:avLst/>
          </a:prstGeom>
          <a:noFill/>
        </p:spPr>
        <p:txBody>
          <a:bodyPr wrap="square" rtlCol="0">
            <a:spAutoFit/>
          </a:bodyPr>
          <a:lstStyle/>
          <a:p>
            <a:r>
              <a:rPr lang="en-US" sz="2000" dirty="0">
                <a:solidFill>
                  <a:schemeClr val="bg1"/>
                </a:solidFill>
              </a:rPr>
              <a:t>-</a:t>
            </a:r>
            <a:r>
              <a:rPr lang="en-US" sz="2000" dirty="0" smtClean="0">
                <a:solidFill>
                  <a:schemeClr val="bg1"/>
                </a:solidFill>
              </a:rPr>
              <a:t>Meningitis</a:t>
            </a:r>
          </a:p>
          <a:p>
            <a:r>
              <a:rPr lang="en-US" sz="2000" dirty="0"/>
              <a:t> </a:t>
            </a:r>
            <a:r>
              <a:rPr lang="en-US" sz="2000" dirty="0" smtClean="0"/>
              <a:t>    Fever, stiff neck, Flu like, Life threatening infection of the Meninges.</a:t>
            </a:r>
          </a:p>
          <a:p>
            <a:r>
              <a:rPr lang="en-US" sz="2000" dirty="0" smtClean="0">
                <a:solidFill>
                  <a:schemeClr val="bg1"/>
                </a:solidFill>
              </a:rPr>
              <a:t>-Seizures</a:t>
            </a:r>
          </a:p>
          <a:p>
            <a:r>
              <a:rPr lang="en-US" sz="2000" dirty="0"/>
              <a:t> </a:t>
            </a:r>
            <a:r>
              <a:rPr lang="en-US" sz="2000" dirty="0" smtClean="0"/>
              <a:t>    Often febrile in nature in the under 3yo age group.  Hypoxia is a real concern.</a:t>
            </a:r>
          </a:p>
          <a:p>
            <a:r>
              <a:rPr lang="en-US" sz="2000" dirty="0" smtClean="0">
                <a:solidFill>
                  <a:schemeClr val="bg1"/>
                </a:solidFill>
              </a:rPr>
              <a:t>-Whooping Cough</a:t>
            </a:r>
          </a:p>
          <a:p>
            <a:r>
              <a:rPr lang="en-US" sz="2000" dirty="0"/>
              <a:t> </a:t>
            </a:r>
            <a:r>
              <a:rPr lang="en-US" sz="2000" dirty="0" smtClean="0"/>
              <a:t>    A severe hacking cough followed by a Whoop inspiration.  Difficulty getting air back in causing severe hypoxia.</a:t>
            </a:r>
          </a:p>
          <a:p>
            <a:r>
              <a:rPr lang="en-US" sz="2000" dirty="0" smtClean="0">
                <a:solidFill>
                  <a:schemeClr val="bg1"/>
                </a:solidFill>
              </a:rPr>
              <a:t>-Ear aches, Sinus infections, Colds, and Flu</a:t>
            </a:r>
          </a:p>
          <a:p>
            <a:r>
              <a:rPr lang="en-US" sz="2000" dirty="0"/>
              <a:t> </a:t>
            </a:r>
            <a:r>
              <a:rPr lang="en-US" sz="2000" dirty="0" smtClean="0"/>
              <a:t>    Often times untreated until it becomes severe. </a:t>
            </a:r>
          </a:p>
          <a:p>
            <a:r>
              <a:rPr lang="en-US" sz="2000" dirty="0" smtClean="0">
                <a:solidFill>
                  <a:schemeClr val="bg1"/>
                </a:solidFill>
              </a:rPr>
              <a:t>-Dehydration</a:t>
            </a:r>
          </a:p>
          <a:p>
            <a:r>
              <a:rPr lang="en-US" sz="2000" dirty="0"/>
              <a:t> </a:t>
            </a:r>
            <a:r>
              <a:rPr lang="en-US" sz="2000" dirty="0" smtClean="0"/>
              <a:t>    Young pediatric patients do not recognize the need for fluid intake and thus often times become dehydrated easily</a:t>
            </a:r>
          </a:p>
          <a:p>
            <a:r>
              <a:rPr lang="en-US" dirty="0"/>
              <a:t> </a:t>
            </a:r>
            <a:r>
              <a:rPr lang="en-US" dirty="0" smtClean="0"/>
              <a:t>    </a:t>
            </a:r>
            <a:endParaRPr lang="en-US" dirty="0"/>
          </a:p>
        </p:txBody>
      </p:sp>
    </p:spTree>
    <p:extLst>
      <p:ext uri="{BB962C8B-B14F-4D97-AF65-F5344CB8AC3E}">
        <p14:creationId xmlns:p14="http://schemas.microsoft.com/office/powerpoint/2010/main" val="3500314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84807" y="0"/>
            <a:ext cx="922880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116393" y="-4312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116393" y="228600"/>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116393" y="241300"/>
            <a:ext cx="9287540"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342900" indent="-342900">
              <a:spcBef>
                <a:spcPct val="20000"/>
              </a:spcBef>
              <a:buFont typeface="Arial" pitchFamily="34" charset="0"/>
              <a:buChar char="•"/>
            </a:pPr>
            <a:endParaRPr lang="en-US" sz="3200" dirty="0">
              <a:solidFill>
                <a:prstClr val="black"/>
              </a:solidFill>
            </a:endParaRPr>
          </a:p>
        </p:txBody>
      </p:sp>
      <p:sp>
        <p:nvSpPr>
          <p:cNvPr id="2" name="Title 1"/>
          <p:cNvSpPr>
            <a:spLocks noGrp="1"/>
          </p:cNvSpPr>
          <p:nvPr>
            <p:ph type="title"/>
          </p:nvPr>
        </p:nvSpPr>
        <p:spPr>
          <a:xfrm>
            <a:off x="-116393" y="1371600"/>
            <a:ext cx="8574593" cy="762000"/>
          </a:xfrm>
        </p:spPr>
        <p:txBody>
          <a:bodyPr/>
          <a:lstStyle/>
          <a:p>
            <a:pPr algn="l"/>
            <a:r>
              <a:rPr lang="en-US" dirty="0" smtClean="0">
                <a:solidFill>
                  <a:schemeClr val="bg1">
                    <a:lumMod val="95000"/>
                  </a:schemeClr>
                </a:solidFill>
              </a:rPr>
              <a:t>Special Situations</a:t>
            </a:r>
            <a:endParaRPr lang="en-US" dirty="0">
              <a:solidFill>
                <a:schemeClr val="bg1">
                  <a:lumMod val="95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762000" y="-239196"/>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r>
              <a:rPr lang="en-US" dirty="0">
                <a:solidFill>
                  <a:prstClr val="white">
                    <a:lumMod val="95000"/>
                  </a:prstClr>
                </a:solidFill>
              </a:rPr>
              <a:t>Tylenol yesterday</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34210" y="3873500"/>
            <a:ext cx="3110806" cy="2070100"/>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651" y="4429172"/>
            <a:ext cx="3327552" cy="2492452"/>
          </a:xfrm>
          <a:prstGeom prst="rect">
            <a:avLst/>
          </a:prstGeom>
        </p:spPr>
      </p:pic>
      <p:sp>
        <p:nvSpPr>
          <p:cNvPr id="10" name="TextBox 9"/>
          <p:cNvSpPr txBox="1"/>
          <p:nvPr/>
        </p:nvSpPr>
        <p:spPr>
          <a:xfrm>
            <a:off x="0" y="2286000"/>
            <a:ext cx="9045016" cy="1569660"/>
          </a:xfrm>
          <a:prstGeom prst="rect">
            <a:avLst/>
          </a:prstGeom>
          <a:noFill/>
        </p:spPr>
        <p:txBody>
          <a:bodyPr wrap="square" rtlCol="0">
            <a:spAutoFit/>
          </a:bodyPr>
          <a:lstStyle/>
          <a:p>
            <a:r>
              <a:rPr lang="en-US" sz="2400" dirty="0" smtClean="0"/>
              <a:t>Feeding tubes are a more common in home situation.</a:t>
            </a:r>
          </a:p>
          <a:p>
            <a:r>
              <a:rPr lang="en-US" sz="2400" dirty="0" smtClean="0"/>
              <a:t>The tube can be dislodged by accident if the child pulls on it, or the tube gets caught in a blanket or clothing.</a:t>
            </a:r>
          </a:p>
          <a:p>
            <a:r>
              <a:rPr lang="en-US" sz="2400" dirty="0" smtClean="0"/>
              <a:t>Painless and inconvenient but it will need replaced in the ED.</a:t>
            </a:r>
            <a:endParaRPr lang="en-US" sz="2400" dirty="0"/>
          </a:p>
        </p:txBody>
      </p:sp>
    </p:spTree>
    <p:extLst>
      <p:ext uri="{BB962C8B-B14F-4D97-AF65-F5344CB8AC3E}">
        <p14:creationId xmlns:p14="http://schemas.microsoft.com/office/powerpoint/2010/main" val="3438288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84807" y="0"/>
            <a:ext cx="922880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116393" y="-4312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116393" y="228600"/>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116393" y="241300"/>
            <a:ext cx="9287540"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342900" indent="-342900">
              <a:spcBef>
                <a:spcPct val="20000"/>
              </a:spcBef>
              <a:buFont typeface="Arial" pitchFamily="34" charset="0"/>
              <a:buChar char="•"/>
            </a:pPr>
            <a:endParaRPr lang="en-US" sz="3200" dirty="0">
              <a:solidFill>
                <a:prstClr val="black"/>
              </a:solidFill>
            </a:endParaRPr>
          </a:p>
        </p:txBody>
      </p:sp>
      <p:sp>
        <p:nvSpPr>
          <p:cNvPr id="2" name="Title 1"/>
          <p:cNvSpPr>
            <a:spLocks noGrp="1"/>
          </p:cNvSpPr>
          <p:nvPr>
            <p:ph type="title"/>
          </p:nvPr>
        </p:nvSpPr>
        <p:spPr>
          <a:xfrm>
            <a:off x="-116393" y="1371600"/>
            <a:ext cx="8574593" cy="762000"/>
          </a:xfrm>
        </p:spPr>
        <p:txBody>
          <a:bodyPr/>
          <a:lstStyle/>
          <a:p>
            <a:pPr algn="l"/>
            <a:r>
              <a:rPr lang="en-US" dirty="0" err="1" smtClean="0">
                <a:solidFill>
                  <a:schemeClr val="bg1">
                    <a:lumMod val="95000"/>
                  </a:schemeClr>
                </a:solidFill>
              </a:rPr>
              <a:t>Cistic</a:t>
            </a:r>
            <a:r>
              <a:rPr lang="en-US" dirty="0" smtClean="0">
                <a:solidFill>
                  <a:schemeClr val="bg1">
                    <a:lumMod val="95000"/>
                  </a:schemeClr>
                </a:solidFill>
              </a:rPr>
              <a:t> Fibrosis</a:t>
            </a:r>
            <a:endParaRPr lang="en-US" dirty="0">
              <a:solidFill>
                <a:schemeClr val="bg1">
                  <a:lumMod val="95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762000" y="-239196"/>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r>
              <a:rPr lang="en-US" dirty="0">
                <a:solidFill>
                  <a:prstClr val="white">
                    <a:lumMod val="95000"/>
                  </a:prstClr>
                </a:solidFill>
              </a:rPr>
              <a:t>Tylenol yesterday</a:t>
            </a:r>
          </a:p>
        </p:txBody>
      </p:sp>
      <p:sp>
        <p:nvSpPr>
          <p:cNvPr id="7" name="TextBox 6"/>
          <p:cNvSpPr txBox="1"/>
          <p:nvPr/>
        </p:nvSpPr>
        <p:spPr>
          <a:xfrm>
            <a:off x="-121769" y="2464670"/>
            <a:ext cx="9067800" cy="1569660"/>
          </a:xfrm>
          <a:prstGeom prst="rect">
            <a:avLst/>
          </a:prstGeom>
          <a:noFill/>
        </p:spPr>
        <p:txBody>
          <a:bodyPr wrap="square" rtlCol="0">
            <a:spAutoFit/>
          </a:bodyPr>
          <a:lstStyle/>
          <a:p>
            <a:pPr algn="ctr"/>
            <a:r>
              <a:rPr lang="en-US" sz="2400" dirty="0" err="1" smtClean="0">
                <a:solidFill>
                  <a:prstClr val="white"/>
                </a:solidFill>
              </a:rPr>
              <a:t>Cistic</a:t>
            </a:r>
            <a:r>
              <a:rPr lang="en-US" sz="2400" dirty="0" smtClean="0">
                <a:solidFill>
                  <a:prstClr val="white"/>
                </a:solidFill>
              </a:rPr>
              <a:t> Fibrosis is a condition in which the child develops large amounts of secretions and mucus build up and is too weak to expel.  The patient wears a vibrating vest multiple times per day designed to loosen the secretions and allow for ease of expelling the secretions.</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08" y="4191000"/>
            <a:ext cx="3317563" cy="2484970"/>
          </a:xfrm>
          <a:prstGeom prst="rect">
            <a:avLst/>
          </a:prstGeom>
        </p:spPr>
      </p:pic>
      <p:pic>
        <p:nvPicPr>
          <p:cNvPr id="3074" name="Picture 2" descr="Image result for cystic fibrosis 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5638799" y="3973998"/>
            <a:ext cx="3529099" cy="27056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8059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84807" y="0"/>
            <a:ext cx="922880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116393" y="-4312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116393" y="228600"/>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115237" y="336325"/>
            <a:ext cx="9287540"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342900" indent="-342900">
              <a:spcBef>
                <a:spcPct val="20000"/>
              </a:spcBef>
              <a:buFont typeface="Arial" pitchFamily="34" charset="0"/>
              <a:buChar char="•"/>
            </a:pPr>
            <a:endParaRPr lang="en-US" sz="3200" dirty="0">
              <a:solidFill>
                <a:prstClr val="black"/>
              </a:solidFill>
            </a:endParaRPr>
          </a:p>
        </p:txBody>
      </p:sp>
      <p:sp>
        <p:nvSpPr>
          <p:cNvPr id="2" name="Title 1"/>
          <p:cNvSpPr>
            <a:spLocks noGrp="1"/>
          </p:cNvSpPr>
          <p:nvPr>
            <p:ph type="title"/>
          </p:nvPr>
        </p:nvSpPr>
        <p:spPr>
          <a:xfrm>
            <a:off x="-116393" y="1371600"/>
            <a:ext cx="8574593" cy="762000"/>
          </a:xfrm>
        </p:spPr>
        <p:txBody>
          <a:bodyPr/>
          <a:lstStyle/>
          <a:p>
            <a:pPr algn="l"/>
            <a:r>
              <a:rPr lang="en-US" dirty="0" smtClean="0">
                <a:solidFill>
                  <a:schemeClr val="bg1">
                    <a:lumMod val="95000"/>
                  </a:schemeClr>
                </a:solidFill>
              </a:rPr>
              <a:t>Down Syndrome</a:t>
            </a:r>
            <a:endParaRPr lang="en-US" dirty="0">
              <a:solidFill>
                <a:schemeClr val="bg1">
                  <a:lumMod val="95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762000" y="-239196"/>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r>
              <a:rPr lang="en-US" dirty="0">
                <a:solidFill>
                  <a:prstClr val="white">
                    <a:lumMod val="95000"/>
                  </a:prstClr>
                </a:solidFill>
              </a:rPr>
              <a:t>Tylenol yesterday</a:t>
            </a:r>
          </a:p>
        </p:txBody>
      </p:sp>
      <p:sp>
        <p:nvSpPr>
          <p:cNvPr id="7" name="TextBox 6"/>
          <p:cNvSpPr txBox="1"/>
          <p:nvPr/>
        </p:nvSpPr>
        <p:spPr>
          <a:xfrm>
            <a:off x="-121769" y="2846812"/>
            <a:ext cx="9067800" cy="1200329"/>
          </a:xfrm>
          <a:prstGeom prst="rect">
            <a:avLst/>
          </a:prstGeom>
          <a:noFill/>
        </p:spPr>
        <p:txBody>
          <a:bodyPr wrap="square" rtlCol="0">
            <a:spAutoFit/>
          </a:bodyPr>
          <a:lstStyle/>
          <a:p>
            <a:pPr algn="ctr"/>
            <a:r>
              <a:rPr lang="en-US" sz="2400" dirty="0" smtClean="0">
                <a:solidFill>
                  <a:prstClr val="white"/>
                </a:solidFill>
              </a:rPr>
              <a:t>A common chromosomal abnormality condition where the patient may have an intellectual disability and weak muscle tone.  They have an increased risk of developing many different </a:t>
            </a:r>
            <a:r>
              <a:rPr lang="en-US" sz="2400" smtClean="0">
                <a:solidFill>
                  <a:prstClr val="white"/>
                </a:solidFill>
              </a:rPr>
              <a:t>medical conditions.</a:t>
            </a:r>
            <a:endParaRPr lang="en-US" sz="2400" dirty="0" smtClean="0">
              <a:solidFill>
                <a:prstClr val="white"/>
              </a:solidFill>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45927" y="4438317"/>
            <a:ext cx="4640528" cy="2607387"/>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770" y="4438317"/>
            <a:ext cx="3918204" cy="2607387"/>
          </a:xfrm>
          <a:prstGeom prst="rect">
            <a:avLst/>
          </a:prstGeom>
        </p:spPr>
      </p:pic>
    </p:spTree>
    <p:extLst>
      <p:ext uri="{BB962C8B-B14F-4D97-AF65-F5344CB8AC3E}">
        <p14:creationId xmlns:p14="http://schemas.microsoft.com/office/powerpoint/2010/main" val="3758142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84807" y="0"/>
            <a:ext cx="922880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116393" y="-4312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116393" y="228600"/>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116393" y="241300"/>
            <a:ext cx="9287540"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342900" indent="-342900">
              <a:spcBef>
                <a:spcPct val="20000"/>
              </a:spcBef>
              <a:buFont typeface="Arial" pitchFamily="34" charset="0"/>
              <a:buChar char="•"/>
            </a:pPr>
            <a:endParaRPr lang="en-US" sz="3200" dirty="0">
              <a:solidFill>
                <a:prstClr val="black"/>
              </a:solidFill>
            </a:endParaRPr>
          </a:p>
        </p:txBody>
      </p:sp>
      <p:sp>
        <p:nvSpPr>
          <p:cNvPr id="2" name="Title 1"/>
          <p:cNvSpPr>
            <a:spLocks noGrp="1"/>
          </p:cNvSpPr>
          <p:nvPr>
            <p:ph type="title"/>
          </p:nvPr>
        </p:nvSpPr>
        <p:spPr>
          <a:xfrm>
            <a:off x="-116393" y="1371600"/>
            <a:ext cx="8574593" cy="762000"/>
          </a:xfrm>
        </p:spPr>
        <p:txBody>
          <a:bodyPr/>
          <a:lstStyle/>
          <a:p>
            <a:pPr algn="l"/>
            <a:r>
              <a:rPr lang="en-US" dirty="0" smtClean="0">
                <a:solidFill>
                  <a:schemeClr val="bg1">
                    <a:lumMod val="95000"/>
                  </a:schemeClr>
                </a:solidFill>
              </a:rPr>
              <a:t>Immunizations &amp; Vaccines</a:t>
            </a:r>
            <a:endParaRPr lang="en-US" dirty="0">
              <a:solidFill>
                <a:schemeClr val="bg1">
                  <a:lumMod val="95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762000" y="-239196"/>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r>
              <a:rPr lang="en-US" dirty="0">
                <a:solidFill>
                  <a:prstClr val="white">
                    <a:lumMod val="95000"/>
                  </a:prstClr>
                </a:solidFill>
              </a:rPr>
              <a:t>Tylenol yesterday</a:t>
            </a:r>
          </a:p>
        </p:txBody>
      </p:sp>
      <p:sp>
        <p:nvSpPr>
          <p:cNvPr id="7" name="TextBox 6"/>
          <p:cNvSpPr txBox="1"/>
          <p:nvPr/>
        </p:nvSpPr>
        <p:spPr>
          <a:xfrm>
            <a:off x="228600" y="2438400"/>
            <a:ext cx="8686800" cy="1384995"/>
          </a:xfrm>
          <a:prstGeom prst="rect">
            <a:avLst/>
          </a:prstGeom>
          <a:noFill/>
        </p:spPr>
        <p:txBody>
          <a:bodyPr wrap="square" rtlCol="0">
            <a:spAutoFit/>
          </a:bodyPr>
          <a:lstStyle/>
          <a:p>
            <a:r>
              <a:rPr lang="en-US" sz="2400" dirty="0" smtClean="0">
                <a:solidFill>
                  <a:prstClr val="black"/>
                </a:solidFill>
              </a:rPr>
              <a:t>     </a:t>
            </a:r>
          </a:p>
          <a:p>
            <a:endParaRPr lang="en-US" sz="2400" dirty="0" smtClean="0">
              <a:solidFill>
                <a:prstClr val="black"/>
              </a:solidFill>
            </a:endParaRPr>
          </a:p>
          <a:p>
            <a:endParaRPr lang="en-US" dirty="0" smtClean="0">
              <a:solidFill>
                <a:prstClr val="black"/>
              </a:solidFill>
            </a:endParaRPr>
          </a:p>
          <a:p>
            <a:endParaRPr lang="en-US" dirty="0">
              <a:solidFill>
                <a:prstClr val="black"/>
              </a:solidFill>
            </a:endParaRPr>
          </a:p>
        </p:txBody>
      </p:sp>
      <p:sp>
        <p:nvSpPr>
          <p:cNvPr id="8" name="TextBox 7"/>
          <p:cNvSpPr txBox="1"/>
          <p:nvPr/>
        </p:nvSpPr>
        <p:spPr>
          <a:xfrm>
            <a:off x="0" y="2438400"/>
            <a:ext cx="9067800" cy="4401205"/>
          </a:xfrm>
          <a:prstGeom prst="rect">
            <a:avLst/>
          </a:prstGeom>
          <a:noFill/>
        </p:spPr>
        <p:txBody>
          <a:bodyPr wrap="square" rtlCol="0">
            <a:spAutoFit/>
          </a:bodyPr>
          <a:lstStyle/>
          <a:p>
            <a:r>
              <a:rPr lang="en-US" sz="2800" dirty="0" smtClean="0">
                <a:solidFill>
                  <a:prstClr val="black"/>
                </a:solidFill>
              </a:rPr>
              <a:t>     Vaccines are one of the best ways to protect against potentially harmful diseases.</a:t>
            </a:r>
          </a:p>
          <a:p>
            <a:r>
              <a:rPr lang="en-US" sz="2800" dirty="0" err="1" smtClean="0">
                <a:solidFill>
                  <a:schemeClr val="bg1"/>
                </a:solidFill>
              </a:rPr>
              <a:t>TDaP</a:t>
            </a:r>
            <a:r>
              <a:rPr lang="en-US" sz="2800" dirty="0" smtClean="0">
                <a:solidFill>
                  <a:schemeClr val="bg1"/>
                </a:solidFill>
              </a:rPr>
              <a:t>-</a:t>
            </a:r>
            <a:r>
              <a:rPr lang="en-US" sz="2800" dirty="0" smtClean="0">
                <a:solidFill>
                  <a:prstClr val="black"/>
                </a:solidFill>
              </a:rPr>
              <a:t> Tetanus, Diphtheria, and Pertussis (whooping cough)</a:t>
            </a:r>
          </a:p>
          <a:p>
            <a:r>
              <a:rPr lang="en-US" sz="2800" dirty="0" smtClean="0">
                <a:solidFill>
                  <a:schemeClr val="bg1"/>
                </a:solidFill>
              </a:rPr>
              <a:t>MMR-</a:t>
            </a:r>
            <a:r>
              <a:rPr lang="en-US" sz="2800" dirty="0" smtClean="0">
                <a:solidFill>
                  <a:prstClr val="black"/>
                </a:solidFill>
              </a:rPr>
              <a:t> Measles, Mumps, and Rubella</a:t>
            </a:r>
          </a:p>
          <a:p>
            <a:r>
              <a:rPr lang="en-US" sz="2800" dirty="0" smtClean="0">
                <a:solidFill>
                  <a:schemeClr val="bg1"/>
                </a:solidFill>
              </a:rPr>
              <a:t>HIB-</a:t>
            </a:r>
            <a:r>
              <a:rPr lang="en-US" sz="2800" dirty="0" smtClean="0">
                <a:solidFill>
                  <a:prstClr val="black"/>
                </a:solidFill>
              </a:rPr>
              <a:t> </a:t>
            </a:r>
            <a:r>
              <a:rPr lang="en-US" sz="2800" dirty="0" err="1" smtClean="0">
                <a:solidFill>
                  <a:prstClr val="black"/>
                </a:solidFill>
              </a:rPr>
              <a:t>Hep</a:t>
            </a:r>
            <a:r>
              <a:rPr lang="en-US" sz="2800" dirty="0" smtClean="0">
                <a:solidFill>
                  <a:prstClr val="black"/>
                </a:solidFill>
              </a:rPr>
              <a:t> B</a:t>
            </a:r>
          </a:p>
          <a:p>
            <a:r>
              <a:rPr lang="en-US" sz="2800" dirty="0" smtClean="0">
                <a:solidFill>
                  <a:schemeClr val="bg1"/>
                </a:solidFill>
              </a:rPr>
              <a:t>Polio, Varicella, Pneumococcal Pneumonia, Influenza</a:t>
            </a:r>
          </a:p>
          <a:p>
            <a:endParaRPr lang="en-US" sz="2800" dirty="0">
              <a:solidFill>
                <a:schemeClr val="bg1"/>
              </a:solidFill>
            </a:endParaRPr>
          </a:p>
          <a:p>
            <a:pPr algn="ctr"/>
            <a:r>
              <a:rPr lang="en-US" sz="2800" dirty="0" smtClean="0">
                <a:solidFill>
                  <a:schemeClr val="bg1"/>
                </a:solidFill>
              </a:rPr>
              <a:t>There is a small percentage of parents choosing not to vaccinate their children and thus a lot of childhood diseases are becoming more </a:t>
            </a:r>
            <a:r>
              <a:rPr lang="en-US" sz="2800" dirty="0" err="1" smtClean="0">
                <a:solidFill>
                  <a:schemeClr val="bg1"/>
                </a:solidFill>
              </a:rPr>
              <a:t>prevelant</a:t>
            </a:r>
            <a:r>
              <a:rPr lang="en-US" sz="2800" dirty="0" smtClean="0">
                <a:solidFill>
                  <a:schemeClr val="bg1"/>
                </a:solidFill>
              </a:rPr>
              <a:t> today</a:t>
            </a:r>
            <a:r>
              <a:rPr lang="en-US" dirty="0" smtClean="0">
                <a:solidFill>
                  <a:schemeClr val="bg1"/>
                </a:solidFill>
              </a:rPr>
              <a:t>.</a:t>
            </a:r>
            <a:endParaRPr lang="en-US" dirty="0">
              <a:solidFill>
                <a:schemeClr val="bg1"/>
              </a:solidFill>
            </a:endParaRPr>
          </a:p>
        </p:txBody>
      </p:sp>
    </p:spTree>
    <p:extLst>
      <p:ext uri="{BB962C8B-B14F-4D97-AF65-F5344CB8AC3E}">
        <p14:creationId xmlns:p14="http://schemas.microsoft.com/office/powerpoint/2010/main" val="1404620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84807" y="0"/>
            <a:ext cx="922880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116393" y="-4312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116393" y="228600"/>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95719" y="247508"/>
            <a:ext cx="9287540"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342900" indent="-342900">
              <a:spcBef>
                <a:spcPct val="20000"/>
              </a:spcBef>
              <a:buFont typeface="Arial" pitchFamily="34" charset="0"/>
              <a:buChar char="•"/>
            </a:pPr>
            <a:endParaRPr lang="en-US" sz="3200" dirty="0">
              <a:solidFill>
                <a:prstClr val="black"/>
              </a:solidFill>
            </a:endParaRPr>
          </a:p>
        </p:txBody>
      </p:sp>
      <p:sp>
        <p:nvSpPr>
          <p:cNvPr id="2" name="Title 1"/>
          <p:cNvSpPr>
            <a:spLocks noGrp="1"/>
          </p:cNvSpPr>
          <p:nvPr>
            <p:ph type="title"/>
          </p:nvPr>
        </p:nvSpPr>
        <p:spPr>
          <a:xfrm>
            <a:off x="-116393" y="1371600"/>
            <a:ext cx="8574593" cy="762000"/>
          </a:xfrm>
        </p:spPr>
        <p:txBody>
          <a:bodyPr/>
          <a:lstStyle/>
          <a:p>
            <a:pPr algn="l"/>
            <a:r>
              <a:rPr lang="en-US" dirty="0" smtClean="0">
                <a:solidFill>
                  <a:schemeClr val="bg1">
                    <a:lumMod val="95000"/>
                  </a:schemeClr>
                </a:solidFill>
              </a:rPr>
              <a:t>Poisonings</a:t>
            </a:r>
            <a:endParaRPr lang="en-US" dirty="0">
              <a:solidFill>
                <a:schemeClr val="bg1">
                  <a:lumMod val="95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762000" y="-239196"/>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r>
              <a:rPr lang="en-US" dirty="0">
                <a:solidFill>
                  <a:prstClr val="white">
                    <a:lumMod val="95000"/>
                  </a:prstClr>
                </a:solidFill>
              </a:rPr>
              <a:t>Tylenol yesterday</a:t>
            </a:r>
          </a:p>
        </p:txBody>
      </p:sp>
      <p:sp>
        <p:nvSpPr>
          <p:cNvPr id="7" name="TextBox 6"/>
          <p:cNvSpPr txBox="1"/>
          <p:nvPr/>
        </p:nvSpPr>
        <p:spPr>
          <a:xfrm>
            <a:off x="228600" y="2438400"/>
            <a:ext cx="8686800" cy="1384995"/>
          </a:xfrm>
          <a:prstGeom prst="rect">
            <a:avLst/>
          </a:prstGeom>
          <a:noFill/>
        </p:spPr>
        <p:txBody>
          <a:bodyPr wrap="square" rtlCol="0">
            <a:spAutoFit/>
          </a:bodyPr>
          <a:lstStyle/>
          <a:p>
            <a:r>
              <a:rPr lang="en-US" sz="2400" dirty="0" smtClean="0">
                <a:solidFill>
                  <a:prstClr val="black"/>
                </a:solidFill>
              </a:rPr>
              <a:t>     </a:t>
            </a:r>
          </a:p>
          <a:p>
            <a:endParaRPr lang="en-US" sz="2400" dirty="0" smtClean="0">
              <a:solidFill>
                <a:prstClr val="black"/>
              </a:solidFill>
            </a:endParaRPr>
          </a:p>
          <a:p>
            <a:endParaRPr lang="en-US" dirty="0" smtClean="0">
              <a:solidFill>
                <a:prstClr val="black"/>
              </a:solidFill>
            </a:endParaRPr>
          </a:p>
          <a:p>
            <a:endParaRPr lang="en-US" dirty="0">
              <a:solidFill>
                <a:prstClr val="black"/>
              </a:solidFill>
            </a:endParaRPr>
          </a:p>
        </p:txBody>
      </p:sp>
      <p:pic>
        <p:nvPicPr>
          <p:cNvPr id="11"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46891" y="1802842"/>
            <a:ext cx="2962275"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3405" y="4907630"/>
            <a:ext cx="3133825" cy="2059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146891" y="4875327"/>
            <a:ext cx="3075435" cy="2091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132628" y="2894635"/>
            <a:ext cx="9276628" cy="1815882"/>
          </a:xfrm>
          <a:prstGeom prst="rect">
            <a:avLst/>
          </a:prstGeom>
          <a:noFill/>
        </p:spPr>
        <p:txBody>
          <a:bodyPr wrap="square" rtlCol="0">
            <a:spAutoFit/>
          </a:bodyPr>
          <a:lstStyle/>
          <a:p>
            <a:r>
              <a:rPr lang="en-US" sz="2800" dirty="0" smtClean="0">
                <a:solidFill>
                  <a:schemeClr val="bg1"/>
                </a:solidFill>
              </a:rPr>
              <a:t>Accidental poisonings and overdoses are common</a:t>
            </a:r>
          </a:p>
          <a:p>
            <a:r>
              <a:rPr lang="en-US" sz="2800" dirty="0" smtClean="0">
                <a:solidFill>
                  <a:schemeClr val="bg1"/>
                </a:solidFill>
              </a:rPr>
              <a:t>The very young are fearless and curious</a:t>
            </a:r>
          </a:p>
          <a:p>
            <a:r>
              <a:rPr lang="en-US" sz="2800" dirty="0" smtClean="0">
                <a:solidFill>
                  <a:schemeClr val="bg1"/>
                </a:solidFill>
              </a:rPr>
              <a:t>Be aware of respiratory depression </a:t>
            </a:r>
          </a:p>
          <a:p>
            <a:r>
              <a:rPr lang="en-US" sz="2800" dirty="0" smtClean="0">
                <a:solidFill>
                  <a:schemeClr val="bg1"/>
                </a:solidFill>
              </a:rPr>
              <a:t>Note the route of contact (</a:t>
            </a:r>
            <a:r>
              <a:rPr lang="en-US" sz="2800" dirty="0" err="1" smtClean="0">
                <a:solidFill>
                  <a:schemeClr val="bg1"/>
                </a:solidFill>
              </a:rPr>
              <a:t>injestion</a:t>
            </a:r>
            <a:r>
              <a:rPr lang="en-US" sz="2800" dirty="0" smtClean="0">
                <a:solidFill>
                  <a:schemeClr val="bg1"/>
                </a:solidFill>
              </a:rPr>
              <a:t>, inhalation, Topical, </a:t>
            </a:r>
            <a:r>
              <a:rPr lang="en-US" sz="2800" dirty="0" err="1" smtClean="0">
                <a:solidFill>
                  <a:schemeClr val="bg1"/>
                </a:solidFill>
              </a:rPr>
              <a:t>etc</a:t>
            </a:r>
            <a:r>
              <a:rPr lang="en-US" sz="2800" dirty="0" smtClean="0">
                <a:solidFill>
                  <a:schemeClr val="bg1"/>
                </a:solidFill>
              </a:rPr>
              <a:t>…)</a:t>
            </a:r>
          </a:p>
        </p:txBody>
      </p:sp>
    </p:spTree>
    <p:extLst>
      <p:ext uri="{BB962C8B-B14F-4D97-AF65-F5344CB8AC3E}">
        <p14:creationId xmlns:p14="http://schemas.microsoft.com/office/powerpoint/2010/main" val="1685832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84807" y="0"/>
            <a:ext cx="922880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116393" y="-4312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116393" y="228600"/>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95719" y="247508"/>
            <a:ext cx="9287540"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342900" indent="-342900">
              <a:spcBef>
                <a:spcPct val="20000"/>
              </a:spcBef>
              <a:buFont typeface="Arial" pitchFamily="34" charset="0"/>
              <a:buChar char="•"/>
            </a:pPr>
            <a:endParaRPr lang="en-US" sz="3200" dirty="0">
              <a:solidFill>
                <a:prstClr val="black"/>
              </a:solidFill>
            </a:endParaRPr>
          </a:p>
        </p:txBody>
      </p:sp>
      <p:sp>
        <p:nvSpPr>
          <p:cNvPr id="2" name="Title 1"/>
          <p:cNvSpPr>
            <a:spLocks noGrp="1"/>
          </p:cNvSpPr>
          <p:nvPr>
            <p:ph type="title"/>
          </p:nvPr>
        </p:nvSpPr>
        <p:spPr>
          <a:xfrm>
            <a:off x="-116393" y="1371600"/>
            <a:ext cx="8574593" cy="762000"/>
          </a:xfrm>
        </p:spPr>
        <p:txBody>
          <a:bodyPr/>
          <a:lstStyle/>
          <a:p>
            <a:pPr algn="l"/>
            <a:r>
              <a:rPr lang="en-US" dirty="0" smtClean="0">
                <a:solidFill>
                  <a:schemeClr val="bg1">
                    <a:lumMod val="95000"/>
                  </a:schemeClr>
                </a:solidFill>
              </a:rPr>
              <a:t>Poisonings</a:t>
            </a:r>
            <a:endParaRPr lang="en-US" dirty="0">
              <a:solidFill>
                <a:schemeClr val="bg1">
                  <a:lumMod val="95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762000" y="-239196"/>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r>
              <a:rPr lang="en-US" dirty="0">
                <a:solidFill>
                  <a:prstClr val="white">
                    <a:lumMod val="95000"/>
                  </a:prstClr>
                </a:solidFill>
              </a:rPr>
              <a:t>Tylenol yesterday</a:t>
            </a:r>
          </a:p>
        </p:txBody>
      </p:sp>
      <p:sp>
        <p:nvSpPr>
          <p:cNvPr id="7" name="TextBox 6"/>
          <p:cNvSpPr txBox="1"/>
          <p:nvPr/>
        </p:nvSpPr>
        <p:spPr>
          <a:xfrm>
            <a:off x="228600" y="2438400"/>
            <a:ext cx="8686800" cy="1384995"/>
          </a:xfrm>
          <a:prstGeom prst="rect">
            <a:avLst/>
          </a:prstGeom>
          <a:noFill/>
        </p:spPr>
        <p:txBody>
          <a:bodyPr wrap="square" rtlCol="0">
            <a:spAutoFit/>
          </a:bodyPr>
          <a:lstStyle/>
          <a:p>
            <a:r>
              <a:rPr lang="en-US" sz="2400" dirty="0" smtClean="0">
                <a:solidFill>
                  <a:prstClr val="black"/>
                </a:solidFill>
              </a:rPr>
              <a:t>     </a:t>
            </a:r>
          </a:p>
          <a:p>
            <a:endParaRPr lang="en-US" sz="2400" dirty="0" smtClean="0">
              <a:solidFill>
                <a:prstClr val="black"/>
              </a:solidFill>
            </a:endParaRPr>
          </a:p>
          <a:p>
            <a:endParaRPr lang="en-US" dirty="0" smtClean="0">
              <a:solidFill>
                <a:prstClr val="black"/>
              </a:solidFill>
            </a:endParaRPr>
          </a:p>
          <a:p>
            <a:endParaRPr lang="en-US" dirty="0">
              <a:solidFill>
                <a:prstClr val="black"/>
              </a:solidFill>
            </a:endParaRPr>
          </a:p>
        </p:txBody>
      </p:sp>
      <p:pic>
        <p:nvPicPr>
          <p:cNvPr id="11"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46891" y="1802842"/>
            <a:ext cx="2962275"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3405" y="4907630"/>
            <a:ext cx="3133825" cy="2059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146891" y="4875327"/>
            <a:ext cx="3075435" cy="2091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84807" y="3189682"/>
            <a:ext cx="9193973" cy="1569660"/>
          </a:xfrm>
          <a:prstGeom prst="rect">
            <a:avLst/>
          </a:prstGeom>
          <a:noFill/>
        </p:spPr>
        <p:txBody>
          <a:bodyPr wrap="square" rtlCol="0">
            <a:spAutoFit/>
          </a:bodyPr>
          <a:lstStyle/>
          <a:p>
            <a:r>
              <a:rPr lang="en-US" sz="3200" dirty="0" smtClean="0">
                <a:solidFill>
                  <a:prstClr val="white"/>
                </a:solidFill>
              </a:rPr>
              <a:t>Maintain their ABC’s</a:t>
            </a:r>
          </a:p>
          <a:p>
            <a:r>
              <a:rPr lang="en-US" sz="3200" dirty="0" smtClean="0">
                <a:solidFill>
                  <a:prstClr val="white"/>
                </a:solidFill>
              </a:rPr>
              <a:t>Never induce vomiting!!!  Get ALS intercept.</a:t>
            </a:r>
          </a:p>
          <a:p>
            <a:r>
              <a:rPr lang="en-US" sz="3200" dirty="0" smtClean="0">
                <a:solidFill>
                  <a:prstClr val="white"/>
                </a:solidFill>
              </a:rPr>
              <a:t>Locate the poison and gather as much info as possible</a:t>
            </a:r>
            <a:endParaRPr lang="en-US" sz="3200" dirty="0">
              <a:solidFill>
                <a:prstClr val="white"/>
              </a:solidFill>
            </a:endParaRPr>
          </a:p>
        </p:txBody>
      </p:sp>
    </p:spTree>
    <p:extLst>
      <p:ext uri="{BB962C8B-B14F-4D97-AF65-F5344CB8AC3E}">
        <p14:creationId xmlns:p14="http://schemas.microsoft.com/office/powerpoint/2010/main" val="938267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84807" y="0"/>
            <a:ext cx="922880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116393" y="-3591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142435" y="183913"/>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143540" y="234290"/>
            <a:ext cx="9287540"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342900" indent="-342900">
              <a:spcBef>
                <a:spcPct val="20000"/>
              </a:spcBef>
              <a:buFont typeface="Arial" pitchFamily="34" charset="0"/>
              <a:buChar char="•"/>
            </a:pPr>
            <a:endParaRPr lang="en-US" sz="3200" dirty="0">
              <a:solidFill>
                <a:prstClr val="black"/>
              </a:solidFill>
            </a:endParaRPr>
          </a:p>
        </p:txBody>
      </p:sp>
      <p:sp>
        <p:nvSpPr>
          <p:cNvPr id="2" name="Title 1"/>
          <p:cNvSpPr>
            <a:spLocks noGrp="1"/>
          </p:cNvSpPr>
          <p:nvPr>
            <p:ph type="title"/>
          </p:nvPr>
        </p:nvSpPr>
        <p:spPr>
          <a:xfrm>
            <a:off x="-116393" y="1371600"/>
            <a:ext cx="8574593" cy="762000"/>
          </a:xfrm>
        </p:spPr>
        <p:txBody>
          <a:bodyPr/>
          <a:lstStyle/>
          <a:p>
            <a:pPr algn="l"/>
            <a:r>
              <a:rPr lang="en-US" dirty="0" smtClean="0">
                <a:solidFill>
                  <a:schemeClr val="bg1">
                    <a:lumMod val="95000"/>
                  </a:schemeClr>
                </a:solidFill>
              </a:rPr>
              <a:t>Trauma</a:t>
            </a:r>
            <a:endParaRPr lang="en-US" dirty="0">
              <a:solidFill>
                <a:schemeClr val="bg1">
                  <a:lumMod val="95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762000" y="-229832"/>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r>
              <a:rPr lang="en-US" dirty="0">
                <a:solidFill>
                  <a:prstClr val="white">
                    <a:lumMod val="95000"/>
                  </a:prstClr>
                </a:solidFill>
              </a:rPr>
              <a:t>Tylenol yesterday</a:t>
            </a:r>
          </a:p>
        </p:txBody>
      </p:sp>
      <p:sp>
        <p:nvSpPr>
          <p:cNvPr id="7" name="TextBox 6"/>
          <p:cNvSpPr txBox="1"/>
          <p:nvPr/>
        </p:nvSpPr>
        <p:spPr>
          <a:xfrm>
            <a:off x="228600" y="2438400"/>
            <a:ext cx="8686800" cy="1384995"/>
          </a:xfrm>
          <a:prstGeom prst="rect">
            <a:avLst/>
          </a:prstGeom>
          <a:noFill/>
        </p:spPr>
        <p:txBody>
          <a:bodyPr wrap="square" rtlCol="0">
            <a:spAutoFit/>
          </a:bodyPr>
          <a:lstStyle/>
          <a:p>
            <a:r>
              <a:rPr lang="en-US" sz="2400" dirty="0" smtClean="0">
                <a:solidFill>
                  <a:prstClr val="black"/>
                </a:solidFill>
              </a:rPr>
              <a:t>     </a:t>
            </a:r>
          </a:p>
          <a:p>
            <a:endParaRPr lang="en-US" sz="2400" dirty="0" smtClean="0">
              <a:solidFill>
                <a:prstClr val="black"/>
              </a:solidFill>
            </a:endParaRPr>
          </a:p>
          <a:p>
            <a:endParaRPr lang="en-US" dirty="0" smtClean="0">
              <a:solidFill>
                <a:prstClr val="black"/>
              </a:solidFill>
            </a:endParaRPr>
          </a:p>
          <a:p>
            <a:endParaRPr lang="en-US" dirty="0">
              <a:solidFill>
                <a:prstClr val="black"/>
              </a:solidFill>
            </a:endParaRPr>
          </a:p>
        </p:txBody>
      </p:sp>
      <p:sp>
        <p:nvSpPr>
          <p:cNvPr id="9" name="TextBox 8"/>
          <p:cNvSpPr txBox="1"/>
          <p:nvPr/>
        </p:nvSpPr>
        <p:spPr>
          <a:xfrm>
            <a:off x="-24200" y="2368002"/>
            <a:ext cx="8085807" cy="1815882"/>
          </a:xfrm>
          <a:prstGeom prst="rect">
            <a:avLst/>
          </a:prstGeom>
          <a:noFill/>
        </p:spPr>
        <p:txBody>
          <a:bodyPr wrap="square" rtlCol="0">
            <a:spAutoFit/>
          </a:bodyPr>
          <a:lstStyle/>
          <a:p>
            <a:r>
              <a:rPr lang="en-US" sz="2800" dirty="0" smtClean="0">
                <a:solidFill>
                  <a:prstClr val="white"/>
                </a:solidFill>
              </a:rPr>
              <a:t>Emotions run high when kids are involved in trauma’s</a:t>
            </a:r>
          </a:p>
          <a:p>
            <a:r>
              <a:rPr lang="en-US" sz="2800" dirty="0" smtClean="0">
                <a:solidFill>
                  <a:prstClr val="white"/>
                </a:solidFill>
              </a:rPr>
              <a:t>Remain calm and follow your assessment</a:t>
            </a:r>
          </a:p>
          <a:p>
            <a:r>
              <a:rPr lang="en-US" sz="2800" dirty="0" smtClean="0">
                <a:solidFill>
                  <a:prstClr val="white"/>
                </a:solidFill>
              </a:rPr>
              <a:t>Get ALS </a:t>
            </a:r>
            <a:r>
              <a:rPr lang="en-US" sz="2800" dirty="0" err="1" smtClean="0">
                <a:solidFill>
                  <a:prstClr val="white"/>
                </a:solidFill>
              </a:rPr>
              <a:t>en</a:t>
            </a:r>
            <a:r>
              <a:rPr lang="en-US" sz="2800" dirty="0" smtClean="0">
                <a:solidFill>
                  <a:prstClr val="white"/>
                </a:solidFill>
              </a:rPr>
              <a:t> route</a:t>
            </a:r>
          </a:p>
          <a:p>
            <a:r>
              <a:rPr lang="en-US" sz="2800" dirty="0" smtClean="0">
                <a:solidFill>
                  <a:prstClr val="white"/>
                </a:solidFill>
              </a:rPr>
              <a:t>Transport to the most appropriate facility</a:t>
            </a:r>
            <a:endParaRPr lang="en-US" sz="2800" dirty="0">
              <a:solidFill>
                <a:prstClr val="white"/>
              </a:solidFill>
            </a:endParaRPr>
          </a:p>
        </p:txBody>
      </p:sp>
      <p:pic>
        <p:nvPicPr>
          <p:cNvPr id="15"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3540" y="4199124"/>
            <a:ext cx="4297176" cy="2709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04340" y="4199124"/>
            <a:ext cx="4113618" cy="2733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14124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914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116393" y="-4312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116393" y="228600"/>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80386" y="254558"/>
            <a:ext cx="9287540"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228600" y="1371600"/>
            <a:ext cx="8229600" cy="762000"/>
          </a:xfrm>
        </p:spPr>
        <p:txBody>
          <a:bodyPr>
            <a:normAutofit/>
          </a:bodyPr>
          <a:lstStyle/>
          <a:p>
            <a:pPr algn="l"/>
            <a:r>
              <a:rPr lang="en-US" dirty="0" smtClean="0">
                <a:solidFill>
                  <a:schemeClr val="bg1">
                    <a:lumMod val="95000"/>
                  </a:schemeClr>
                </a:solidFill>
              </a:rPr>
              <a:t>9mo Respiratory distress</a:t>
            </a:r>
            <a:endParaRPr lang="en-US" dirty="0">
              <a:solidFill>
                <a:schemeClr val="bg1">
                  <a:lumMod val="95000"/>
                </a:schemeClr>
              </a:solidFill>
            </a:endParaRPr>
          </a:p>
        </p:txBody>
      </p:sp>
      <p:pic>
        <p:nvPicPr>
          <p:cNvPr id="3" name="Content Placeholder 2"/>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747065" y="2172068"/>
            <a:ext cx="3533476" cy="4711890"/>
          </a:xfr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990600" y="-144834"/>
            <a:ext cx="4325258" cy="2009775"/>
          </a:xfrm>
          <a:prstGeom prst="rect">
            <a:avLst/>
          </a:prstGeom>
        </p:spPr>
      </p:pic>
    </p:spTree>
    <p:extLst>
      <p:ext uri="{BB962C8B-B14F-4D97-AF65-F5344CB8AC3E}">
        <p14:creationId xmlns:p14="http://schemas.microsoft.com/office/powerpoint/2010/main" val="1555780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48800" y="0"/>
            <a:ext cx="9192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48800" y="-431242"/>
            <a:ext cx="9192800"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48800" y="228600"/>
            <a:ext cx="9192800"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48800" y="254558"/>
            <a:ext cx="9255954"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228600" y="1371600"/>
            <a:ext cx="8229600" cy="762000"/>
          </a:xfrm>
        </p:spPr>
        <p:txBody>
          <a:bodyPr/>
          <a:lstStyle/>
          <a:p>
            <a:pPr algn="l"/>
            <a:r>
              <a:rPr lang="en-US" dirty="0" smtClean="0">
                <a:solidFill>
                  <a:schemeClr val="bg1">
                    <a:lumMod val="95000"/>
                  </a:schemeClr>
                </a:solidFill>
              </a:rPr>
              <a:t>Shock </a:t>
            </a:r>
            <a:endParaRPr lang="en-US" dirty="0">
              <a:solidFill>
                <a:schemeClr val="bg1">
                  <a:lumMod val="95000"/>
                </a:schemeClr>
              </a:solidFill>
            </a:endParaRPr>
          </a:p>
        </p:txBody>
      </p:sp>
      <p:sp>
        <p:nvSpPr>
          <p:cNvPr id="11" name="Content Placeholder 10"/>
          <p:cNvSpPr>
            <a:spLocks noGrp="1"/>
          </p:cNvSpPr>
          <p:nvPr>
            <p:ph idx="1"/>
          </p:nvPr>
        </p:nvSpPr>
        <p:spPr>
          <a:xfrm>
            <a:off x="228600" y="2255837"/>
            <a:ext cx="8839200" cy="4525963"/>
          </a:xfrm>
        </p:spPr>
        <p:txBody>
          <a:bodyPr>
            <a:normAutofit/>
          </a:bodyPr>
          <a:lstStyle/>
          <a:p>
            <a:pPr marL="0" indent="0">
              <a:buNone/>
            </a:pPr>
            <a:r>
              <a:rPr lang="en-US" sz="4000" dirty="0" smtClean="0">
                <a:solidFill>
                  <a:schemeClr val="bg1"/>
                </a:solidFill>
              </a:rPr>
              <a:t>Signs and Symptoms</a:t>
            </a:r>
          </a:p>
          <a:p>
            <a:pPr marL="0" indent="0">
              <a:buNone/>
            </a:pPr>
            <a:endParaRPr lang="en-US" sz="2800" dirty="0">
              <a:solidFill>
                <a:schemeClr val="bg1">
                  <a:lumMod val="95000"/>
                </a:schemeClr>
              </a:solidFill>
            </a:endParaRPr>
          </a:p>
          <a:p>
            <a:pPr marL="0" indent="0">
              <a:buNone/>
            </a:pPr>
            <a:r>
              <a:rPr lang="en-US" sz="2800" dirty="0" smtClean="0">
                <a:solidFill>
                  <a:schemeClr val="bg1">
                    <a:lumMod val="95000"/>
                  </a:schemeClr>
                </a:solidFill>
              </a:rPr>
              <a:t>Rapid Heart Rate** as compared to their baseline</a:t>
            </a:r>
          </a:p>
          <a:p>
            <a:pPr marL="0" indent="0">
              <a:buNone/>
            </a:pPr>
            <a:r>
              <a:rPr lang="en-US" sz="2800" dirty="0" smtClean="0">
                <a:solidFill>
                  <a:schemeClr val="bg1">
                    <a:lumMod val="95000"/>
                  </a:schemeClr>
                </a:solidFill>
              </a:rPr>
              <a:t>Rapid Respiratory Rate** as compared to their baseline</a:t>
            </a:r>
          </a:p>
          <a:p>
            <a:pPr marL="0" indent="0">
              <a:buNone/>
            </a:pPr>
            <a:r>
              <a:rPr lang="en-US" sz="2800" dirty="0" smtClean="0">
                <a:solidFill>
                  <a:schemeClr val="bg1">
                    <a:lumMod val="95000"/>
                  </a:schemeClr>
                </a:solidFill>
              </a:rPr>
              <a:t>Pale, Cool, and Clammy Skin</a:t>
            </a:r>
          </a:p>
          <a:p>
            <a:pPr marL="0" indent="0">
              <a:buNone/>
            </a:pPr>
            <a:r>
              <a:rPr lang="en-US" sz="2800" dirty="0" smtClean="0">
                <a:solidFill>
                  <a:srgbClr val="00B0F0"/>
                </a:solidFill>
              </a:rPr>
              <a:t>Delayed Capillary Refill</a:t>
            </a:r>
          </a:p>
          <a:p>
            <a:pPr marL="0" indent="0">
              <a:buNone/>
            </a:pPr>
            <a:r>
              <a:rPr lang="en-US" sz="2800" dirty="0" smtClean="0">
                <a:solidFill>
                  <a:schemeClr val="bg1"/>
                </a:solidFill>
              </a:rPr>
              <a:t>Absence of tears or poor urinary output</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90600" y="-144834"/>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r>
              <a:rPr lang="en-US" dirty="0">
                <a:solidFill>
                  <a:prstClr val="white">
                    <a:lumMod val="95000"/>
                  </a:prstClr>
                </a:solidFill>
              </a:rPr>
              <a:t>Tylenol yesterday</a:t>
            </a:r>
          </a:p>
        </p:txBody>
      </p:sp>
    </p:spTree>
    <p:extLst>
      <p:ext uri="{BB962C8B-B14F-4D97-AF65-F5344CB8AC3E}">
        <p14:creationId xmlns:p14="http://schemas.microsoft.com/office/powerpoint/2010/main" val="60724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par>
                                <p:cTn id="15" presetID="10" presetClass="entr" presetSubtype="0" fill="hold" grpId="0" nodeType="withEffect">
                                  <p:stCondLst>
                                    <p:cond delay="200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fade">
                                      <p:cBhvr>
                                        <p:cTn id="17" dur="500"/>
                                        <p:tgtEl>
                                          <p:spTgt spid="1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2000"/>
                                  </p:stCondLst>
                                  <p:childTnLst>
                                    <p:set>
                                      <p:cBhvr>
                                        <p:cTn id="21" dur="1" fill="hold">
                                          <p:stCondLst>
                                            <p:cond delay="0"/>
                                          </p:stCondLst>
                                        </p:cTn>
                                        <p:tgtEl>
                                          <p:spTgt spid="11">
                                            <p:txEl>
                                              <p:pRg st="2" end="2"/>
                                            </p:txEl>
                                          </p:spTgt>
                                        </p:tgtEl>
                                        <p:attrNameLst>
                                          <p:attrName>style.visibility</p:attrName>
                                        </p:attrNameLst>
                                      </p:cBhvr>
                                      <p:to>
                                        <p:strVal val="visible"/>
                                      </p:to>
                                    </p:set>
                                    <p:animEffect transition="in" filter="fade">
                                      <p:cBhvr>
                                        <p:cTn id="22" dur="500"/>
                                        <p:tgtEl>
                                          <p:spTgt spid="1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2000"/>
                                  </p:stCondLst>
                                  <p:childTnLst>
                                    <p:set>
                                      <p:cBhvr>
                                        <p:cTn id="26" dur="1" fill="hold">
                                          <p:stCondLst>
                                            <p:cond delay="0"/>
                                          </p:stCondLst>
                                        </p:cTn>
                                        <p:tgtEl>
                                          <p:spTgt spid="11">
                                            <p:txEl>
                                              <p:pRg st="3" end="3"/>
                                            </p:txEl>
                                          </p:spTgt>
                                        </p:tgtEl>
                                        <p:attrNameLst>
                                          <p:attrName>style.visibility</p:attrName>
                                        </p:attrNameLst>
                                      </p:cBhvr>
                                      <p:to>
                                        <p:strVal val="visible"/>
                                      </p:to>
                                    </p:set>
                                    <p:animEffect transition="in" filter="fade">
                                      <p:cBhvr>
                                        <p:cTn id="27" dur="500"/>
                                        <p:tgtEl>
                                          <p:spTgt spid="11">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2000"/>
                                  </p:stCondLst>
                                  <p:childTnLst>
                                    <p:set>
                                      <p:cBhvr>
                                        <p:cTn id="31" dur="1" fill="hold">
                                          <p:stCondLst>
                                            <p:cond delay="0"/>
                                          </p:stCondLst>
                                        </p:cTn>
                                        <p:tgtEl>
                                          <p:spTgt spid="11">
                                            <p:txEl>
                                              <p:pRg st="4" end="4"/>
                                            </p:txEl>
                                          </p:spTgt>
                                        </p:tgtEl>
                                        <p:attrNameLst>
                                          <p:attrName>style.visibility</p:attrName>
                                        </p:attrNameLst>
                                      </p:cBhvr>
                                      <p:to>
                                        <p:strVal val="visible"/>
                                      </p:to>
                                    </p:set>
                                    <p:animEffect transition="in" filter="fade">
                                      <p:cBhvr>
                                        <p:cTn id="32" dur="500"/>
                                        <p:tgtEl>
                                          <p:spTgt spid="11">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2000"/>
                                  </p:stCondLst>
                                  <p:childTnLst>
                                    <p:set>
                                      <p:cBhvr>
                                        <p:cTn id="36" dur="1" fill="hold">
                                          <p:stCondLst>
                                            <p:cond delay="0"/>
                                          </p:stCondLst>
                                        </p:cTn>
                                        <p:tgtEl>
                                          <p:spTgt spid="11">
                                            <p:txEl>
                                              <p:pRg st="5" end="5"/>
                                            </p:txEl>
                                          </p:spTgt>
                                        </p:tgtEl>
                                        <p:attrNameLst>
                                          <p:attrName>style.visibility</p:attrName>
                                        </p:attrNameLst>
                                      </p:cBhvr>
                                      <p:to>
                                        <p:strVal val="visible"/>
                                      </p:to>
                                    </p:set>
                                    <p:animEffect transition="in" filter="fade">
                                      <p:cBhvr>
                                        <p:cTn id="37" dur="500"/>
                                        <p:tgtEl>
                                          <p:spTgt spid="11">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2000"/>
                                  </p:stCondLst>
                                  <p:childTnLst>
                                    <p:set>
                                      <p:cBhvr>
                                        <p:cTn id="41" dur="1" fill="hold">
                                          <p:stCondLst>
                                            <p:cond delay="0"/>
                                          </p:stCondLst>
                                        </p:cTn>
                                        <p:tgtEl>
                                          <p:spTgt spid="11">
                                            <p:txEl>
                                              <p:pRg st="6" end="6"/>
                                            </p:txEl>
                                          </p:spTgt>
                                        </p:tgtEl>
                                        <p:attrNameLst>
                                          <p:attrName>style.visibility</p:attrName>
                                        </p:attrNameLst>
                                      </p:cBhvr>
                                      <p:to>
                                        <p:strVal val="visible"/>
                                      </p:to>
                                    </p:set>
                                    <p:animEffect transition="in" filter="fade">
                                      <p:cBhvr>
                                        <p:cTn id="42" dur="500"/>
                                        <p:tgtEl>
                                          <p:spTgt spid="1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P spid="11"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48800" y="0"/>
            <a:ext cx="9192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48800" y="-431242"/>
            <a:ext cx="9192800"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48800" y="228600"/>
            <a:ext cx="9192800"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48800" y="254558"/>
            <a:ext cx="9255954"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228600" y="1371600"/>
            <a:ext cx="8229600" cy="762000"/>
          </a:xfrm>
        </p:spPr>
        <p:txBody>
          <a:bodyPr/>
          <a:lstStyle/>
          <a:p>
            <a:pPr algn="l"/>
            <a:r>
              <a:rPr lang="en-US" dirty="0" smtClean="0">
                <a:solidFill>
                  <a:schemeClr val="bg1">
                    <a:lumMod val="95000"/>
                  </a:schemeClr>
                </a:solidFill>
              </a:rPr>
              <a:t>Shock </a:t>
            </a:r>
            <a:endParaRPr lang="en-US" dirty="0">
              <a:solidFill>
                <a:schemeClr val="bg1">
                  <a:lumMod val="95000"/>
                </a:schemeClr>
              </a:solidFill>
            </a:endParaRPr>
          </a:p>
        </p:txBody>
      </p:sp>
      <p:sp>
        <p:nvSpPr>
          <p:cNvPr id="11" name="Content Placeholder 10"/>
          <p:cNvSpPr>
            <a:spLocks noGrp="1"/>
          </p:cNvSpPr>
          <p:nvPr>
            <p:ph idx="1"/>
          </p:nvPr>
        </p:nvSpPr>
        <p:spPr>
          <a:xfrm>
            <a:off x="228600" y="2255837"/>
            <a:ext cx="8839200" cy="4525963"/>
          </a:xfrm>
        </p:spPr>
        <p:txBody>
          <a:bodyPr>
            <a:normAutofit/>
          </a:bodyPr>
          <a:lstStyle/>
          <a:p>
            <a:pPr marL="0" indent="0">
              <a:buNone/>
            </a:pPr>
            <a:r>
              <a:rPr lang="en-US" sz="4000" dirty="0" smtClean="0">
                <a:solidFill>
                  <a:schemeClr val="bg1"/>
                </a:solidFill>
              </a:rPr>
              <a:t>If there are signs or symptoms or if you suspect the child, by virtue of the MOI, may progress into shock LOAD AND GO!</a:t>
            </a:r>
          </a:p>
          <a:p>
            <a:pPr marL="0" indent="0">
              <a:buNone/>
            </a:pPr>
            <a:r>
              <a:rPr lang="en-US" sz="4000" dirty="0" smtClean="0">
                <a:solidFill>
                  <a:schemeClr val="bg1"/>
                </a:solidFill>
              </a:rPr>
              <a:t>Call for ALS intercept asap!</a:t>
            </a:r>
          </a:p>
          <a:p>
            <a:pPr marL="0" indent="0">
              <a:buNone/>
            </a:pPr>
            <a:r>
              <a:rPr lang="en-US" sz="4000" dirty="0" smtClean="0">
                <a:solidFill>
                  <a:schemeClr val="bg1"/>
                </a:solidFill>
              </a:rPr>
              <a:t>Notify the receiving facility asap!</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90600" y="-144834"/>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r>
              <a:rPr lang="en-US" dirty="0">
                <a:solidFill>
                  <a:prstClr val="white">
                    <a:lumMod val="95000"/>
                  </a:prstClr>
                </a:solidFill>
              </a:rPr>
              <a:t>Tylenol yesterday</a:t>
            </a:r>
          </a:p>
        </p:txBody>
      </p:sp>
    </p:spTree>
    <p:extLst>
      <p:ext uri="{BB962C8B-B14F-4D97-AF65-F5344CB8AC3E}">
        <p14:creationId xmlns:p14="http://schemas.microsoft.com/office/powerpoint/2010/main" val="2281203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par>
                                <p:cTn id="15" presetID="10" presetClass="entr" presetSubtype="0" fill="hold" grpId="0" nodeType="withEffect">
                                  <p:stCondLst>
                                    <p:cond delay="200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fade">
                                      <p:cBhvr>
                                        <p:cTn id="17" dur="500"/>
                                        <p:tgtEl>
                                          <p:spTgt spid="1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2000"/>
                                  </p:stCondLst>
                                  <p:childTnLst>
                                    <p:set>
                                      <p:cBhvr>
                                        <p:cTn id="21" dur="1" fill="hold">
                                          <p:stCondLst>
                                            <p:cond delay="0"/>
                                          </p:stCondLst>
                                        </p:cTn>
                                        <p:tgtEl>
                                          <p:spTgt spid="11">
                                            <p:txEl>
                                              <p:pRg st="1" end="1"/>
                                            </p:txEl>
                                          </p:spTgt>
                                        </p:tgtEl>
                                        <p:attrNameLst>
                                          <p:attrName>style.visibility</p:attrName>
                                        </p:attrNameLst>
                                      </p:cBhvr>
                                      <p:to>
                                        <p:strVal val="visible"/>
                                      </p:to>
                                    </p:set>
                                    <p:animEffect transition="in" filter="fade">
                                      <p:cBhvr>
                                        <p:cTn id="22" dur="500"/>
                                        <p:tgtEl>
                                          <p:spTgt spid="11">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2000"/>
                                  </p:stCondLst>
                                  <p:childTnLst>
                                    <p:set>
                                      <p:cBhvr>
                                        <p:cTn id="26" dur="1" fill="hold">
                                          <p:stCondLst>
                                            <p:cond delay="0"/>
                                          </p:stCondLst>
                                        </p:cTn>
                                        <p:tgtEl>
                                          <p:spTgt spid="11">
                                            <p:txEl>
                                              <p:pRg st="2" end="2"/>
                                            </p:txEl>
                                          </p:spTgt>
                                        </p:tgtEl>
                                        <p:attrNameLst>
                                          <p:attrName>style.visibility</p:attrName>
                                        </p:attrNameLst>
                                      </p:cBhvr>
                                      <p:to>
                                        <p:strVal val="visible"/>
                                      </p:to>
                                    </p:set>
                                    <p:animEffect transition="in" filter="fade">
                                      <p:cBhvr>
                                        <p:cTn id="27"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P spid="11"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48800" y="0"/>
            <a:ext cx="9192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ectangle 12"/>
          <p:cNvSpPr/>
          <p:nvPr/>
        </p:nvSpPr>
        <p:spPr>
          <a:xfrm>
            <a:off x="-48800" y="-431242"/>
            <a:ext cx="9192800"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ectangle 12"/>
          <p:cNvSpPr/>
          <p:nvPr/>
        </p:nvSpPr>
        <p:spPr>
          <a:xfrm>
            <a:off x="-48800" y="228600"/>
            <a:ext cx="9192800"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Rectangle 12"/>
          <p:cNvSpPr/>
          <p:nvPr/>
        </p:nvSpPr>
        <p:spPr>
          <a:xfrm>
            <a:off x="-48800" y="254558"/>
            <a:ext cx="9255954"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228600" y="1371600"/>
            <a:ext cx="8229600" cy="762000"/>
          </a:xfrm>
        </p:spPr>
        <p:txBody>
          <a:bodyPr/>
          <a:lstStyle/>
          <a:p>
            <a:pPr algn="l"/>
            <a:r>
              <a:rPr lang="en-US" dirty="0" smtClean="0">
                <a:solidFill>
                  <a:schemeClr val="bg1">
                    <a:lumMod val="95000"/>
                  </a:schemeClr>
                </a:solidFill>
              </a:rPr>
              <a:t>Medications </a:t>
            </a:r>
            <a:endParaRPr lang="en-US" dirty="0">
              <a:solidFill>
                <a:schemeClr val="bg1">
                  <a:lumMod val="95000"/>
                </a:schemeClr>
              </a:solidFill>
            </a:endParaRPr>
          </a:p>
        </p:txBody>
      </p:sp>
      <p:sp>
        <p:nvSpPr>
          <p:cNvPr id="11" name="Content Placeholder 10"/>
          <p:cNvSpPr>
            <a:spLocks noGrp="1"/>
          </p:cNvSpPr>
          <p:nvPr>
            <p:ph idx="1"/>
          </p:nvPr>
        </p:nvSpPr>
        <p:spPr>
          <a:xfrm>
            <a:off x="228600" y="2255837"/>
            <a:ext cx="8839200" cy="4525963"/>
          </a:xfrm>
        </p:spPr>
        <p:txBody>
          <a:bodyPr>
            <a:normAutofit/>
          </a:bodyPr>
          <a:lstStyle/>
          <a:p>
            <a:pPr marL="0" indent="0">
              <a:buNone/>
            </a:pPr>
            <a:r>
              <a:rPr lang="en-US" sz="4000" dirty="0" smtClean="0">
                <a:solidFill>
                  <a:schemeClr val="bg1"/>
                </a:solidFill>
              </a:rPr>
              <a:t>Pediatric patients do not get the same med dosages as an adult!!!</a:t>
            </a:r>
            <a:endParaRPr lang="en-US" sz="4000" dirty="0" smtClean="0">
              <a:solidFill>
                <a:schemeClr val="bg1"/>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90600" y="-144834"/>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95000"/>
                  </a:prstClr>
                </a:solidFill>
                <a:effectLst/>
                <a:uLnTx/>
                <a:uFillTx/>
                <a:latin typeface="Calibri"/>
                <a:ea typeface="+mn-ea"/>
                <a:cs typeface="+mn-cs"/>
              </a:rPr>
              <a:t>Tylenol yesterday</a:t>
            </a:r>
          </a:p>
        </p:txBody>
      </p:sp>
    </p:spTree>
    <p:extLst>
      <p:ext uri="{BB962C8B-B14F-4D97-AF65-F5344CB8AC3E}">
        <p14:creationId xmlns:p14="http://schemas.microsoft.com/office/powerpoint/2010/main" val="131204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par>
                                <p:cTn id="15" presetID="10" presetClass="entr" presetSubtype="0" fill="hold" grpId="0" nodeType="withEffect">
                                  <p:stCondLst>
                                    <p:cond delay="200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fade">
                                      <p:cBhvr>
                                        <p:cTn id="17"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P spid="11"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48800" y="0"/>
            <a:ext cx="9192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ectangle 12"/>
          <p:cNvSpPr/>
          <p:nvPr/>
        </p:nvSpPr>
        <p:spPr>
          <a:xfrm>
            <a:off x="-48800" y="-431242"/>
            <a:ext cx="9192800"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ectangle 12"/>
          <p:cNvSpPr/>
          <p:nvPr/>
        </p:nvSpPr>
        <p:spPr>
          <a:xfrm>
            <a:off x="-48800" y="228600"/>
            <a:ext cx="9192800"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Rectangle 12"/>
          <p:cNvSpPr/>
          <p:nvPr/>
        </p:nvSpPr>
        <p:spPr>
          <a:xfrm>
            <a:off x="-48800" y="254558"/>
            <a:ext cx="9255954"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228600" y="1371600"/>
            <a:ext cx="8229600" cy="762000"/>
          </a:xfrm>
        </p:spPr>
        <p:txBody>
          <a:bodyPr/>
          <a:lstStyle/>
          <a:p>
            <a:pPr algn="l"/>
            <a:r>
              <a:rPr lang="en-US" dirty="0" smtClean="0">
                <a:solidFill>
                  <a:schemeClr val="bg1">
                    <a:lumMod val="95000"/>
                  </a:schemeClr>
                </a:solidFill>
              </a:rPr>
              <a:t>Medications </a:t>
            </a:r>
            <a:endParaRPr lang="en-US" dirty="0">
              <a:solidFill>
                <a:schemeClr val="bg1">
                  <a:lumMod val="95000"/>
                </a:schemeClr>
              </a:solidFill>
            </a:endParaRPr>
          </a:p>
        </p:txBody>
      </p:sp>
      <p:sp>
        <p:nvSpPr>
          <p:cNvPr id="11" name="Content Placeholder 10"/>
          <p:cNvSpPr>
            <a:spLocks noGrp="1"/>
          </p:cNvSpPr>
          <p:nvPr>
            <p:ph idx="1"/>
          </p:nvPr>
        </p:nvSpPr>
        <p:spPr>
          <a:xfrm>
            <a:off x="228600" y="2255837"/>
            <a:ext cx="8839200" cy="4525963"/>
          </a:xfrm>
        </p:spPr>
        <p:txBody>
          <a:bodyPr>
            <a:normAutofit/>
          </a:bodyPr>
          <a:lstStyle/>
          <a:p>
            <a:pPr marL="0" indent="0">
              <a:buNone/>
            </a:pPr>
            <a:r>
              <a:rPr lang="en-US" sz="4000" dirty="0" smtClean="0">
                <a:solidFill>
                  <a:schemeClr val="bg1"/>
                </a:solidFill>
              </a:rPr>
              <a:t>Pediatric patients do not get the same med dosages as an adult!!!</a:t>
            </a:r>
          </a:p>
          <a:p>
            <a:pPr marL="0" indent="0">
              <a:buNone/>
            </a:pPr>
            <a:endParaRPr lang="en-US" sz="4000" dirty="0">
              <a:solidFill>
                <a:schemeClr val="bg1"/>
              </a:solidFill>
            </a:endParaRPr>
          </a:p>
          <a:p>
            <a:pPr marL="0" indent="0">
              <a:buNone/>
            </a:pPr>
            <a:r>
              <a:rPr lang="en-US" sz="4000" dirty="0" smtClean="0">
                <a:solidFill>
                  <a:schemeClr val="bg1"/>
                </a:solidFill>
              </a:rPr>
              <a:t>Pediatric patients are almost always weight based dosages!!!</a:t>
            </a:r>
            <a:endParaRPr lang="en-US" sz="4000" dirty="0" smtClean="0">
              <a:solidFill>
                <a:schemeClr val="bg1"/>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90600" y="-144834"/>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95000"/>
                  </a:prstClr>
                </a:solidFill>
                <a:effectLst/>
                <a:uLnTx/>
                <a:uFillTx/>
                <a:latin typeface="Calibri"/>
                <a:ea typeface="+mn-ea"/>
                <a:cs typeface="+mn-cs"/>
              </a:rPr>
              <a:t>Tylenol yesterday</a:t>
            </a:r>
          </a:p>
        </p:txBody>
      </p:sp>
    </p:spTree>
    <p:extLst>
      <p:ext uri="{BB962C8B-B14F-4D97-AF65-F5344CB8AC3E}">
        <p14:creationId xmlns:p14="http://schemas.microsoft.com/office/powerpoint/2010/main" val="2226869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par>
                                <p:cTn id="15" presetID="10" presetClass="entr" presetSubtype="0" fill="hold" grpId="0" nodeType="withEffect">
                                  <p:stCondLst>
                                    <p:cond delay="200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fade">
                                      <p:cBhvr>
                                        <p:cTn id="17" dur="500"/>
                                        <p:tgtEl>
                                          <p:spTgt spid="1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2000"/>
                                  </p:stCondLst>
                                  <p:childTnLst>
                                    <p:set>
                                      <p:cBhvr>
                                        <p:cTn id="21" dur="1" fill="hold">
                                          <p:stCondLst>
                                            <p:cond delay="0"/>
                                          </p:stCondLst>
                                        </p:cTn>
                                        <p:tgtEl>
                                          <p:spTgt spid="11">
                                            <p:txEl>
                                              <p:pRg st="2" end="2"/>
                                            </p:txEl>
                                          </p:spTgt>
                                        </p:tgtEl>
                                        <p:attrNameLst>
                                          <p:attrName>style.visibility</p:attrName>
                                        </p:attrNameLst>
                                      </p:cBhvr>
                                      <p:to>
                                        <p:strVal val="visible"/>
                                      </p:to>
                                    </p:set>
                                    <p:animEffect transition="in" filter="fade">
                                      <p:cBhvr>
                                        <p:cTn id="22"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P spid="11"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48800" y="0"/>
            <a:ext cx="9192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ectangle 12"/>
          <p:cNvSpPr/>
          <p:nvPr/>
        </p:nvSpPr>
        <p:spPr>
          <a:xfrm>
            <a:off x="-48800" y="-431242"/>
            <a:ext cx="9192800"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ectangle 12"/>
          <p:cNvSpPr/>
          <p:nvPr/>
        </p:nvSpPr>
        <p:spPr>
          <a:xfrm>
            <a:off x="-48800" y="228600"/>
            <a:ext cx="9192800"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Rectangle 12"/>
          <p:cNvSpPr/>
          <p:nvPr/>
        </p:nvSpPr>
        <p:spPr>
          <a:xfrm>
            <a:off x="-23701" y="197408"/>
            <a:ext cx="9255954"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228600" y="1371600"/>
            <a:ext cx="8229600" cy="762000"/>
          </a:xfrm>
        </p:spPr>
        <p:txBody>
          <a:bodyPr/>
          <a:lstStyle/>
          <a:p>
            <a:pPr algn="l"/>
            <a:r>
              <a:rPr lang="en-US" dirty="0" smtClean="0">
                <a:solidFill>
                  <a:schemeClr val="bg1">
                    <a:lumMod val="95000"/>
                  </a:schemeClr>
                </a:solidFill>
              </a:rPr>
              <a:t>Medications </a:t>
            </a:r>
            <a:endParaRPr lang="en-US" dirty="0">
              <a:solidFill>
                <a:schemeClr val="bg1">
                  <a:lumMod val="95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90600" y="-144834"/>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95000"/>
                  </a:prstClr>
                </a:solidFill>
                <a:effectLst/>
                <a:uLnTx/>
                <a:uFillTx/>
                <a:latin typeface="Calibri"/>
                <a:ea typeface="+mn-ea"/>
                <a:cs typeface="+mn-cs"/>
              </a:rPr>
              <a:t>Tylenol yesterday</a:t>
            </a:r>
          </a:p>
        </p:txBody>
      </p:sp>
      <p:pic>
        <p:nvPicPr>
          <p:cNvPr id="1026" name="Picture 2" descr="Epinephrine Supplies - Henry Schein Medic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807" y="2131136"/>
            <a:ext cx="9358172" cy="46790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0676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48800" y="0"/>
            <a:ext cx="9192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ectangle 12"/>
          <p:cNvSpPr/>
          <p:nvPr/>
        </p:nvSpPr>
        <p:spPr>
          <a:xfrm>
            <a:off x="-48800" y="-431242"/>
            <a:ext cx="9192800"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ectangle 12"/>
          <p:cNvSpPr/>
          <p:nvPr/>
        </p:nvSpPr>
        <p:spPr>
          <a:xfrm>
            <a:off x="-48800" y="228600"/>
            <a:ext cx="9192800"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Rectangle 12"/>
          <p:cNvSpPr/>
          <p:nvPr/>
        </p:nvSpPr>
        <p:spPr>
          <a:xfrm>
            <a:off x="-59093" y="167131"/>
            <a:ext cx="9169565" cy="6560598"/>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228600" y="1371600"/>
            <a:ext cx="8229600" cy="762000"/>
          </a:xfrm>
        </p:spPr>
        <p:txBody>
          <a:bodyPr/>
          <a:lstStyle/>
          <a:p>
            <a:pPr algn="l"/>
            <a:r>
              <a:rPr lang="en-US" dirty="0" smtClean="0">
                <a:solidFill>
                  <a:schemeClr val="bg1">
                    <a:lumMod val="95000"/>
                  </a:schemeClr>
                </a:solidFill>
              </a:rPr>
              <a:t>Medications </a:t>
            </a:r>
            <a:endParaRPr lang="en-US" dirty="0">
              <a:solidFill>
                <a:schemeClr val="bg1">
                  <a:lumMod val="95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90600" y="-144834"/>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95000"/>
                  </a:prstClr>
                </a:solidFill>
                <a:effectLst/>
                <a:uLnTx/>
                <a:uFillTx/>
                <a:latin typeface="Calibri"/>
                <a:ea typeface="+mn-ea"/>
                <a:cs typeface="+mn-cs"/>
              </a:rPr>
              <a:t>Tylenol yesterday</a:t>
            </a:r>
          </a:p>
        </p:txBody>
      </p:sp>
      <p:pic>
        <p:nvPicPr>
          <p:cNvPr id="3074" name="Picture 2" descr="Benzalkonium in Albuterol Preparations Used for Nebulization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27000" y="73949"/>
            <a:ext cx="4230392" cy="324306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a:stretch>
            <a:fillRect/>
          </a:stretch>
        </p:blipFill>
        <p:spPr>
          <a:xfrm>
            <a:off x="2896400" y="3317013"/>
            <a:ext cx="6191250" cy="3333750"/>
          </a:xfrm>
          <a:prstGeom prst="rect">
            <a:avLst/>
          </a:prstGeom>
        </p:spPr>
      </p:pic>
      <p:sp>
        <p:nvSpPr>
          <p:cNvPr id="8" name="TextBox 7"/>
          <p:cNvSpPr txBox="1"/>
          <p:nvPr/>
        </p:nvSpPr>
        <p:spPr>
          <a:xfrm>
            <a:off x="-1" y="2296183"/>
            <a:ext cx="4849601" cy="677108"/>
          </a:xfrm>
          <a:prstGeom prst="rect">
            <a:avLst/>
          </a:prstGeom>
          <a:noFill/>
        </p:spPr>
        <p:txBody>
          <a:bodyPr wrap="square" rtlCol="0">
            <a:spAutoFit/>
          </a:bodyPr>
          <a:lstStyle/>
          <a:p>
            <a:r>
              <a:rPr lang="en-US" sz="3800" b="1" dirty="0" smtClean="0">
                <a:solidFill>
                  <a:schemeClr val="tx2"/>
                </a:solidFill>
              </a:rPr>
              <a:t>Albuterol and </a:t>
            </a:r>
            <a:r>
              <a:rPr lang="en-US" sz="3800" b="1" dirty="0" err="1" smtClean="0">
                <a:solidFill>
                  <a:schemeClr val="tx2"/>
                </a:solidFill>
              </a:rPr>
              <a:t>Atrovent</a:t>
            </a:r>
            <a:endParaRPr lang="en-US" sz="3800" b="1" dirty="0">
              <a:solidFill>
                <a:schemeClr val="tx2"/>
              </a:solidFill>
            </a:endParaRPr>
          </a:p>
        </p:txBody>
      </p:sp>
    </p:spTree>
    <p:extLst>
      <p:ext uri="{BB962C8B-B14F-4D97-AF65-F5344CB8AC3E}">
        <p14:creationId xmlns:p14="http://schemas.microsoft.com/office/powerpoint/2010/main" val="3132676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48800" y="0"/>
            <a:ext cx="9192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ectangle 12"/>
          <p:cNvSpPr/>
          <p:nvPr/>
        </p:nvSpPr>
        <p:spPr>
          <a:xfrm>
            <a:off x="-48800" y="-431242"/>
            <a:ext cx="9192800"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ectangle 12"/>
          <p:cNvSpPr/>
          <p:nvPr/>
        </p:nvSpPr>
        <p:spPr>
          <a:xfrm>
            <a:off x="-48800" y="228600"/>
            <a:ext cx="9192800"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Rectangle 12"/>
          <p:cNvSpPr/>
          <p:nvPr/>
        </p:nvSpPr>
        <p:spPr>
          <a:xfrm>
            <a:off x="-59093" y="167131"/>
            <a:ext cx="9169565" cy="6560598"/>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228600" y="1371600"/>
            <a:ext cx="8229600" cy="762000"/>
          </a:xfrm>
        </p:spPr>
        <p:txBody>
          <a:bodyPr/>
          <a:lstStyle/>
          <a:p>
            <a:pPr algn="l"/>
            <a:r>
              <a:rPr lang="en-US" dirty="0" smtClean="0">
                <a:solidFill>
                  <a:schemeClr val="bg1">
                    <a:lumMod val="95000"/>
                  </a:schemeClr>
                </a:solidFill>
              </a:rPr>
              <a:t>Medications </a:t>
            </a:r>
            <a:endParaRPr lang="en-US" dirty="0">
              <a:solidFill>
                <a:schemeClr val="bg1">
                  <a:lumMod val="95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90600" y="-144834"/>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95000"/>
                  </a:prstClr>
                </a:solidFill>
                <a:effectLst/>
                <a:uLnTx/>
                <a:uFillTx/>
                <a:latin typeface="Calibri"/>
                <a:ea typeface="+mn-ea"/>
                <a:cs typeface="+mn-cs"/>
              </a:rPr>
              <a:t>Tylenol yesterday</a:t>
            </a:r>
          </a:p>
        </p:txBody>
      </p:sp>
      <p:pic>
        <p:nvPicPr>
          <p:cNvPr id="3074" name="Picture 2" descr="Benzalkonium in Albuterol Preparations Used for Nebulization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27000" y="73949"/>
            <a:ext cx="4230392" cy="324306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a:stretch>
            <a:fillRect/>
          </a:stretch>
        </p:blipFill>
        <p:spPr>
          <a:xfrm>
            <a:off x="2896400" y="3317013"/>
            <a:ext cx="6191250" cy="3333750"/>
          </a:xfrm>
          <a:prstGeom prst="rect">
            <a:avLst/>
          </a:prstGeom>
        </p:spPr>
      </p:pic>
      <p:sp>
        <p:nvSpPr>
          <p:cNvPr id="8" name="TextBox 7"/>
          <p:cNvSpPr txBox="1"/>
          <p:nvPr/>
        </p:nvSpPr>
        <p:spPr>
          <a:xfrm>
            <a:off x="-1" y="2296183"/>
            <a:ext cx="4849601"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smtClean="0">
                <a:ln>
                  <a:noFill/>
                </a:ln>
                <a:solidFill>
                  <a:srgbClr val="F2F2F2"/>
                </a:solidFill>
                <a:effectLst/>
                <a:uLnTx/>
                <a:uFillTx/>
                <a:latin typeface="Calibri"/>
                <a:ea typeface="+mn-ea"/>
                <a:cs typeface="+mn-cs"/>
              </a:rPr>
              <a:t>Albuterol and </a:t>
            </a:r>
            <a:r>
              <a:rPr kumimoji="0" lang="en-US" sz="3800" b="1" i="0" u="none" strike="noStrike" kern="1200" cap="none" spc="0" normalizeH="0" baseline="0" noProof="0" dirty="0" err="1" smtClean="0">
                <a:ln>
                  <a:noFill/>
                </a:ln>
                <a:solidFill>
                  <a:srgbClr val="F2F2F2"/>
                </a:solidFill>
                <a:effectLst/>
                <a:uLnTx/>
                <a:uFillTx/>
                <a:latin typeface="Calibri"/>
                <a:ea typeface="+mn-ea"/>
                <a:cs typeface="+mn-cs"/>
              </a:rPr>
              <a:t>Atrovent</a:t>
            </a:r>
            <a:endParaRPr kumimoji="0" lang="en-US" sz="3800" b="1" i="0" u="none" strike="noStrike" kern="1200" cap="none" spc="0" normalizeH="0" baseline="0" noProof="0" dirty="0">
              <a:ln>
                <a:noFill/>
              </a:ln>
              <a:solidFill>
                <a:srgbClr val="F2F2F2"/>
              </a:solidFill>
              <a:effectLst/>
              <a:uLnTx/>
              <a:uFillTx/>
              <a:latin typeface="Calibri"/>
              <a:ea typeface="+mn-ea"/>
              <a:cs typeface="+mn-cs"/>
            </a:endParaRPr>
          </a:p>
        </p:txBody>
      </p:sp>
      <p:sp>
        <p:nvSpPr>
          <p:cNvPr id="9" name="TextBox 8"/>
          <p:cNvSpPr txBox="1"/>
          <p:nvPr/>
        </p:nvSpPr>
        <p:spPr>
          <a:xfrm>
            <a:off x="381000" y="4038600"/>
            <a:ext cx="2057400" cy="1015663"/>
          </a:xfrm>
          <a:prstGeom prst="rect">
            <a:avLst/>
          </a:prstGeom>
          <a:noFill/>
        </p:spPr>
        <p:txBody>
          <a:bodyPr wrap="square" rtlCol="0">
            <a:spAutoFit/>
          </a:bodyPr>
          <a:lstStyle/>
          <a:p>
            <a:pPr algn="ctr"/>
            <a:r>
              <a:rPr lang="en-US" sz="3000" dirty="0" smtClean="0">
                <a:solidFill>
                  <a:schemeClr val="tx2"/>
                </a:solidFill>
              </a:rPr>
              <a:t>Not Weight Based</a:t>
            </a:r>
            <a:endParaRPr lang="en-US" sz="3000" dirty="0">
              <a:solidFill>
                <a:schemeClr val="tx2"/>
              </a:solidFill>
            </a:endParaRPr>
          </a:p>
        </p:txBody>
      </p:sp>
    </p:spTree>
    <p:extLst>
      <p:ext uri="{BB962C8B-B14F-4D97-AF65-F5344CB8AC3E}">
        <p14:creationId xmlns:p14="http://schemas.microsoft.com/office/powerpoint/2010/main" val="3231930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48800" y="0"/>
            <a:ext cx="9192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ectangle 12"/>
          <p:cNvSpPr/>
          <p:nvPr/>
        </p:nvSpPr>
        <p:spPr>
          <a:xfrm>
            <a:off x="-48800" y="-431242"/>
            <a:ext cx="9192800"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ectangle 12"/>
          <p:cNvSpPr/>
          <p:nvPr/>
        </p:nvSpPr>
        <p:spPr>
          <a:xfrm>
            <a:off x="-48800" y="228600"/>
            <a:ext cx="9192800"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Rectangle 12"/>
          <p:cNvSpPr/>
          <p:nvPr/>
        </p:nvSpPr>
        <p:spPr>
          <a:xfrm>
            <a:off x="13932" y="300481"/>
            <a:ext cx="9169565" cy="6560598"/>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228600" y="1371600"/>
            <a:ext cx="8229600" cy="762000"/>
          </a:xfrm>
        </p:spPr>
        <p:txBody>
          <a:bodyPr/>
          <a:lstStyle/>
          <a:p>
            <a:pPr algn="l"/>
            <a:r>
              <a:rPr lang="en-US" dirty="0" smtClean="0">
                <a:solidFill>
                  <a:schemeClr val="bg1">
                    <a:lumMod val="95000"/>
                  </a:schemeClr>
                </a:solidFill>
              </a:rPr>
              <a:t>Medications </a:t>
            </a:r>
            <a:endParaRPr lang="en-US" dirty="0">
              <a:solidFill>
                <a:schemeClr val="bg1">
                  <a:lumMod val="95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90600" y="-144834"/>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95000"/>
                  </a:prstClr>
                </a:solidFill>
                <a:effectLst/>
                <a:uLnTx/>
                <a:uFillTx/>
                <a:latin typeface="Calibri"/>
                <a:ea typeface="+mn-ea"/>
                <a:cs typeface="+mn-cs"/>
              </a:rPr>
              <a:t>Tylenol yesterday</a:t>
            </a:r>
          </a:p>
        </p:txBody>
      </p:sp>
      <p:sp>
        <p:nvSpPr>
          <p:cNvPr id="8" name="TextBox 7"/>
          <p:cNvSpPr txBox="1"/>
          <p:nvPr/>
        </p:nvSpPr>
        <p:spPr>
          <a:xfrm>
            <a:off x="-1" y="2296183"/>
            <a:ext cx="2819401"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smtClean="0">
                <a:ln>
                  <a:noFill/>
                </a:ln>
                <a:solidFill>
                  <a:srgbClr val="F2F2F2"/>
                </a:solidFill>
                <a:effectLst/>
                <a:uLnTx/>
                <a:uFillTx/>
                <a:latin typeface="Calibri"/>
                <a:ea typeface="+mn-ea"/>
                <a:cs typeface="+mn-cs"/>
              </a:rPr>
              <a:t>Oral Glucose</a:t>
            </a:r>
            <a:endParaRPr kumimoji="0" lang="en-US" sz="3800" b="1" i="0" u="none" strike="noStrike" kern="1200" cap="none" spc="0" normalizeH="0" baseline="0" noProof="0" dirty="0">
              <a:ln>
                <a:noFill/>
              </a:ln>
              <a:solidFill>
                <a:srgbClr val="F2F2F2"/>
              </a:solidFill>
              <a:effectLst/>
              <a:uLnTx/>
              <a:uFillTx/>
              <a:latin typeface="Calibri"/>
              <a:ea typeface="+mn-ea"/>
              <a:cs typeface="+mn-cs"/>
            </a:endParaRPr>
          </a:p>
        </p:txBody>
      </p:sp>
      <p:pic>
        <p:nvPicPr>
          <p:cNvPr id="4098" name="Picture 2" descr="Oral Glucose Gel - AED US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2319" y="2096408"/>
            <a:ext cx="4761592" cy="47615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8509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48800" y="0"/>
            <a:ext cx="9192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ectangle 12"/>
          <p:cNvSpPr/>
          <p:nvPr/>
        </p:nvSpPr>
        <p:spPr>
          <a:xfrm>
            <a:off x="-48800" y="-431242"/>
            <a:ext cx="9192800"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ectangle 12"/>
          <p:cNvSpPr/>
          <p:nvPr/>
        </p:nvSpPr>
        <p:spPr>
          <a:xfrm>
            <a:off x="-48800" y="228600"/>
            <a:ext cx="9192800"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Rectangle 12"/>
          <p:cNvSpPr/>
          <p:nvPr/>
        </p:nvSpPr>
        <p:spPr>
          <a:xfrm>
            <a:off x="13932" y="300481"/>
            <a:ext cx="9169565" cy="6560598"/>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228600" y="1371600"/>
            <a:ext cx="8229600" cy="762000"/>
          </a:xfrm>
        </p:spPr>
        <p:txBody>
          <a:bodyPr/>
          <a:lstStyle/>
          <a:p>
            <a:pPr algn="l"/>
            <a:r>
              <a:rPr lang="en-US" dirty="0" smtClean="0">
                <a:solidFill>
                  <a:schemeClr val="bg1">
                    <a:lumMod val="95000"/>
                  </a:schemeClr>
                </a:solidFill>
              </a:rPr>
              <a:t>Medications </a:t>
            </a:r>
            <a:endParaRPr lang="en-US" dirty="0">
              <a:solidFill>
                <a:schemeClr val="bg1">
                  <a:lumMod val="95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90600" y="-144834"/>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95000"/>
                  </a:prstClr>
                </a:solidFill>
                <a:effectLst/>
                <a:uLnTx/>
                <a:uFillTx/>
                <a:latin typeface="Calibri"/>
                <a:ea typeface="+mn-ea"/>
                <a:cs typeface="+mn-cs"/>
              </a:rPr>
              <a:t>Tylenol yesterday</a:t>
            </a:r>
          </a:p>
        </p:txBody>
      </p:sp>
      <p:sp>
        <p:nvSpPr>
          <p:cNvPr id="8" name="TextBox 7"/>
          <p:cNvSpPr txBox="1"/>
          <p:nvPr/>
        </p:nvSpPr>
        <p:spPr>
          <a:xfrm>
            <a:off x="-1" y="2296183"/>
            <a:ext cx="2819401"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smtClean="0">
                <a:ln>
                  <a:noFill/>
                </a:ln>
                <a:solidFill>
                  <a:srgbClr val="F2F2F2"/>
                </a:solidFill>
                <a:effectLst/>
                <a:uLnTx/>
                <a:uFillTx/>
                <a:latin typeface="Calibri"/>
                <a:ea typeface="+mn-ea"/>
                <a:cs typeface="+mn-cs"/>
              </a:rPr>
              <a:t>Oral Glucose</a:t>
            </a:r>
            <a:endParaRPr kumimoji="0" lang="en-US" sz="3800" b="1" i="0" u="none" strike="noStrike" kern="1200" cap="none" spc="0" normalizeH="0" baseline="0" noProof="0" dirty="0">
              <a:ln>
                <a:noFill/>
              </a:ln>
              <a:solidFill>
                <a:srgbClr val="F2F2F2"/>
              </a:solidFill>
              <a:effectLst/>
              <a:uLnTx/>
              <a:uFillTx/>
              <a:latin typeface="Calibri"/>
              <a:ea typeface="+mn-ea"/>
              <a:cs typeface="+mn-cs"/>
            </a:endParaRPr>
          </a:p>
        </p:txBody>
      </p:sp>
      <p:pic>
        <p:nvPicPr>
          <p:cNvPr id="4098" name="Picture 2" descr="Oral Glucose Gel - AED US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2319" y="2096408"/>
            <a:ext cx="4761592" cy="476159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a:stretch>
            <a:fillRect/>
          </a:stretch>
        </p:blipFill>
        <p:spPr>
          <a:xfrm>
            <a:off x="921187" y="3926428"/>
            <a:ext cx="2322777" cy="1268078"/>
          </a:xfrm>
          <a:prstGeom prst="rect">
            <a:avLst/>
          </a:prstGeom>
        </p:spPr>
      </p:pic>
    </p:spTree>
    <p:extLst>
      <p:ext uri="{BB962C8B-B14F-4D97-AF65-F5344CB8AC3E}">
        <p14:creationId xmlns:p14="http://schemas.microsoft.com/office/powerpoint/2010/main" val="2003102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48800" y="0"/>
            <a:ext cx="9192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ectangle 12"/>
          <p:cNvSpPr/>
          <p:nvPr/>
        </p:nvSpPr>
        <p:spPr>
          <a:xfrm>
            <a:off x="-48800" y="-431242"/>
            <a:ext cx="9192800"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ectangle 12"/>
          <p:cNvSpPr/>
          <p:nvPr/>
        </p:nvSpPr>
        <p:spPr>
          <a:xfrm>
            <a:off x="-48800" y="228600"/>
            <a:ext cx="9192800"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Rectangle 12"/>
          <p:cNvSpPr/>
          <p:nvPr/>
        </p:nvSpPr>
        <p:spPr>
          <a:xfrm>
            <a:off x="13932" y="300481"/>
            <a:ext cx="9169565" cy="6560598"/>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228600" y="1371600"/>
            <a:ext cx="8229600" cy="762000"/>
          </a:xfrm>
        </p:spPr>
        <p:txBody>
          <a:bodyPr/>
          <a:lstStyle/>
          <a:p>
            <a:pPr algn="l"/>
            <a:r>
              <a:rPr lang="en-US" dirty="0" smtClean="0">
                <a:solidFill>
                  <a:schemeClr val="bg1">
                    <a:lumMod val="95000"/>
                  </a:schemeClr>
                </a:solidFill>
              </a:rPr>
              <a:t>Medications </a:t>
            </a:r>
            <a:endParaRPr lang="en-US" dirty="0">
              <a:solidFill>
                <a:schemeClr val="bg1">
                  <a:lumMod val="95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90600" y="-144834"/>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95000"/>
                  </a:prstClr>
                </a:solidFill>
                <a:effectLst/>
                <a:uLnTx/>
                <a:uFillTx/>
                <a:latin typeface="Calibri"/>
                <a:ea typeface="+mn-ea"/>
                <a:cs typeface="+mn-cs"/>
              </a:rPr>
              <a:t>Tylenol yesterday</a:t>
            </a:r>
          </a:p>
        </p:txBody>
      </p:sp>
      <p:pic>
        <p:nvPicPr>
          <p:cNvPr id="6146" name="Picture 2" descr="Oxygen Images, Stock Photos &amp; Vectors | Shutterstoc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8" y="2180662"/>
            <a:ext cx="9301127" cy="50082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0088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914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116393" y="-4312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116393" y="228600"/>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80386" y="254558"/>
            <a:ext cx="9287540"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228600" y="1371600"/>
            <a:ext cx="8229600" cy="762000"/>
          </a:xfrm>
        </p:spPr>
        <p:txBody>
          <a:bodyPr/>
          <a:lstStyle/>
          <a:p>
            <a:pPr algn="l"/>
            <a:r>
              <a:rPr lang="en-US" dirty="0" smtClean="0">
                <a:solidFill>
                  <a:schemeClr val="bg1">
                    <a:lumMod val="95000"/>
                  </a:schemeClr>
                </a:solidFill>
              </a:rPr>
              <a:t>Assessment</a:t>
            </a:r>
            <a:endParaRPr lang="en-US" dirty="0">
              <a:solidFill>
                <a:schemeClr val="bg1">
                  <a:lumMod val="95000"/>
                </a:schemeClr>
              </a:solidFill>
            </a:endParaRPr>
          </a:p>
        </p:txBody>
      </p:sp>
      <p:sp>
        <p:nvSpPr>
          <p:cNvPr id="11" name="Content Placeholder 10"/>
          <p:cNvSpPr>
            <a:spLocks noGrp="1"/>
          </p:cNvSpPr>
          <p:nvPr>
            <p:ph idx="1"/>
          </p:nvPr>
        </p:nvSpPr>
        <p:spPr>
          <a:xfrm>
            <a:off x="228600" y="2255837"/>
            <a:ext cx="8839200" cy="4525963"/>
          </a:xfrm>
        </p:spPr>
        <p:txBody>
          <a:bodyPr>
            <a:normAutofit/>
          </a:bodyPr>
          <a:lstStyle/>
          <a:p>
            <a:pPr marL="0" indent="0">
              <a:buNone/>
            </a:pPr>
            <a:r>
              <a:rPr lang="en-US" sz="2800" dirty="0" smtClean="0">
                <a:solidFill>
                  <a:schemeClr val="bg1">
                    <a:lumMod val="95000"/>
                  </a:schemeClr>
                </a:solidFill>
              </a:rPr>
              <a:t>9mo coughing and feverish for 3 days.</a:t>
            </a:r>
          </a:p>
          <a:p>
            <a:pPr marL="0" indent="0">
              <a:buNone/>
            </a:pPr>
            <a:r>
              <a:rPr lang="en-US" sz="2800" dirty="0" smtClean="0">
                <a:solidFill>
                  <a:schemeClr val="bg1">
                    <a:lumMod val="95000"/>
                  </a:schemeClr>
                </a:solidFill>
              </a:rPr>
              <a:t>Very warm to the touch.  Not feeding well.</a:t>
            </a:r>
          </a:p>
          <a:p>
            <a:pPr marL="0" indent="0">
              <a:buNone/>
            </a:pPr>
            <a:r>
              <a:rPr lang="en-US" sz="2800" dirty="0" smtClean="0">
                <a:solidFill>
                  <a:schemeClr val="bg1">
                    <a:lumMod val="95000"/>
                  </a:schemeClr>
                </a:solidFill>
              </a:rPr>
              <a:t>No </a:t>
            </a:r>
            <a:r>
              <a:rPr lang="en-US" sz="2800" dirty="0" err="1" smtClean="0">
                <a:solidFill>
                  <a:schemeClr val="bg1">
                    <a:lumMod val="95000"/>
                  </a:schemeClr>
                </a:solidFill>
              </a:rPr>
              <a:t>Hx</a:t>
            </a:r>
            <a:r>
              <a:rPr lang="en-US" sz="2800" dirty="0" smtClean="0">
                <a:solidFill>
                  <a:schemeClr val="bg1">
                    <a:lumMod val="95000"/>
                  </a:schemeClr>
                </a:solidFill>
              </a:rPr>
              <a:t>, meds, or known allergies.</a:t>
            </a:r>
          </a:p>
          <a:p>
            <a:pPr marL="0" indent="0">
              <a:buNone/>
            </a:pPr>
            <a:r>
              <a:rPr lang="en-US" sz="2800" dirty="0" smtClean="0">
                <a:solidFill>
                  <a:schemeClr val="bg1">
                    <a:lumMod val="95000"/>
                  </a:schemeClr>
                </a:solidFill>
              </a:rPr>
              <a:t>Family has been ill on and off for weeks and their 8yo had to be hospitalized for Pneumonia a week and a half ago.</a:t>
            </a:r>
          </a:p>
          <a:p>
            <a:pPr marL="0" indent="0">
              <a:buNone/>
            </a:pPr>
            <a:r>
              <a:rPr lang="en-US" sz="2800" dirty="0" smtClean="0">
                <a:solidFill>
                  <a:schemeClr val="bg1">
                    <a:lumMod val="95000"/>
                  </a:schemeClr>
                </a:solidFill>
              </a:rPr>
              <a:t>Irritable and can not be easily consoled by mom.</a:t>
            </a:r>
          </a:p>
          <a:p>
            <a:pPr marL="0" indent="0">
              <a:buNone/>
            </a:pPr>
            <a:r>
              <a:rPr lang="en-US" sz="2800" dirty="0" smtClean="0">
                <a:solidFill>
                  <a:schemeClr val="bg1">
                    <a:lumMod val="95000"/>
                  </a:schemeClr>
                </a:solidFill>
              </a:rPr>
              <a:t>Cyanosis noted on fingers and toes.</a:t>
            </a:r>
          </a:p>
          <a:p>
            <a:pPr marL="0" indent="0">
              <a:buNone/>
            </a:pPr>
            <a:r>
              <a:rPr lang="en-US" sz="2800" dirty="0" smtClean="0">
                <a:solidFill>
                  <a:schemeClr val="bg1">
                    <a:lumMod val="95000"/>
                  </a:schemeClr>
                </a:solidFill>
              </a:rPr>
              <a:t>Family ran out of Children’s Tylenol yesterday</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90600" y="-144834"/>
            <a:ext cx="4325258" cy="2009775"/>
          </a:xfrm>
          <a:prstGeom prst="rect">
            <a:avLst/>
          </a:prstGeom>
        </p:spPr>
      </p:pic>
    </p:spTree>
    <p:extLst>
      <p:ext uri="{BB962C8B-B14F-4D97-AF65-F5344CB8AC3E}">
        <p14:creationId xmlns:p14="http://schemas.microsoft.com/office/powerpoint/2010/main" val="3301779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par>
                                <p:cTn id="15" presetID="10" presetClass="entr" presetSubtype="0" fill="hold" grpId="0" nodeType="withEffect">
                                  <p:stCondLst>
                                    <p:cond delay="200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fade">
                                      <p:cBhvr>
                                        <p:cTn id="17" dur="500"/>
                                        <p:tgtEl>
                                          <p:spTgt spid="1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2000"/>
                                  </p:stCondLst>
                                  <p:childTnLst>
                                    <p:set>
                                      <p:cBhvr>
                                        <p:cTn id="21" dur="1" fill="hold">
                                          <p:stCondLst>
                                            <p:cond delay="0"/>
                                          </p:stCondLst>
                                        </p:cTn>
                                        <p:tgtEl>
                                          <p:spTgt spid="11">
                                            <p:txEl>
                                              <p:pRg st="1" end="1"/>
                                            </p:txEl>
                                          </p:spTgt>
                                        </p:tgtEl>
                                        <p:attrNameLst>
                                          <p:attrName>style.visibility</p:attrName>
                                        </p:attrNameLst>
                                      </p:cBhvr>
                                      <p:to>
                                        <p:strVal val="visible"/>
                                      </p:to>
                                    </p:set>
                                    <p:animEffect transition="in" filter="fade">
                                      <p:cBhvr>
                                        <p:cTn id="22" dur="500"/>
                                        <p:tgtEl>
                                          <p:spTgt spid="11">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2000"/>
                                  </p:stCondLst>
                                  <p:childTnLst>
                                    <p:set>
                                      <p:cBhvr>
                                        <p:cTn id="26" dur="1" fill="hold">
                                          <p:stCondLst>
                                            <p:cond delay="0"/>
                                          </p:stCondLst>
                                        </p:cTn>
                                        <p:tgtEl>
                                          <p:spTgt spid="11">
                                            <p:txEl>
                                              <p:pRg st="2" end="2"/>
                                            </p:txEl>
                                          </p:spTgt>
                                        </p:tgtEl>
                                        <p:attrNameLst>
                                          <p:attrName>style.visibility</p:attrName>
                                        </p:attrNameLst>
                                      </p:cBhvr>
                                      <p:to>
                                        <p:strVal val="visible"/>
                                      </p:to>
                                    </p:set>
                                    <p:animEffect transition="in" filter="fade">
                                      <p:cBhvr>
                                        <p:cTn id="27" dur="500"/>
                                        <p:tgtEl>
                                          <p:spTgt spid="11">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2000"/>
                                  </p:stCondLst>
                                  <p:childTnLst>
                                    <p:set>
                                      <p:cBhvr>
                                        <p:cTn id="31" dur="1" fill="hold">
                                          <p:stCondLst>
                                            <p:cond delay="0"/>
                                          </p:stCondLst>
                                        </p:cTn>
                                        <p:tgtEl>
                                          <p:spTgt spid="11">
                                            <p:txEl>
                                              <p:pRg st="3" end="3"/>
                                            </p:txEl>
                                          </p:spTgt>
                                        </p:tgtEl>
                                        <p:attrNameLst>
                                          <p:attrName>style.visibility</p:attrName>
                                        </p:attrNameLst>
                                      </p:cBhvr>
                                      <p:to>
                                        <p:strVal val="visible"/>
                                      </p:to>
                                    </p:set>
                                    <p:animEffect transition="in" filter="fade">
                                      <p:cBhvr>
                                        <p:cTn id="32" dur="500"/>
                                        <p:tgtEl>
                                          <p:spTgt spid="11">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2000"/>
                                  </p:stCondLst>
                                  <p:childTnLst>
                                    <p:set>
                                      <p:cBhvr>
                                        <p:cTn id="36" dur="1" fill="hold">
                                          <p:stCondLst>
                                            <p:cond delay="0"/>
                                          </p:stCondLst>
                                        </p:cTn>
                                        <p:tgtEl>
                                          <p:spTgt spid="11">
                                            <p:txEl>
                                              <p:pRg st="4" end="4"/>
                                            </p:txEl>
                                          </p:spTgt>
                                        </p:tgtEl>
                                        <p:attrNameLst>
                                          <p:attrName>style.visibility</p:attrName>
                                        </p:attrNameLst>
                                      </p:cBhvr>
                                      <p:to>
                                        <p:strVal val="visible"/>
                                      </p:to>
                                    </p:set>
                                    <p:animEffect transition="in" filter="fade">
                                      <p:cBhvr>
                                        <p:cTn id="37" dur="500"/>
                                        <p:tgtEl>
                                          <p:spTgt spid="11">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2000"/>
                                  </p:stCondLst>
                                  <p:childTnLst>
                                    <p:set>
                                      <p:cBhvr>
                                        <p:cTn id="41" dur="1" fill="hold">
                                          <p:stCondLst>
                                            <p:cond delay="0"/>
                                          </p:stCondLst>
                                        </p:cTn>
                                        <p:tgtEl>
                                          <p:spTgt spid="11">
                                            <p:txEl>
                                              <p:pRg st="5" end="5"/>
                                            </p:txEl>
                                          </p:spTgt>
                                        </p:tgtEl>
                                        <p:attrNameLst>
                                          <p:attrName>style.visibility</p:attrName>
                                        </p:attrNameLst>
                                      </p:cBhvr>
                                      <p:to>
                                        <p:strVal val="visible"/>
                                      </p:to>
                                    </p:set>
                                    <p:animEffect transition="in" filter="fade">
                                      <p:cBhvr>
                                        <p:cTn id="42" dur="500"/>
                                        <p:tgtEl>
                                          <p:spTgt spid="11">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2000"/>
                                  </p:stCondLst>
                                  <p:childTnLst>
                                    <p:set>
                                      <p:cBhvr>
                                        <p:cTn id="46" dur="1" fill="hold">
                                          <p:stCondLst>
                                            <p:cond delay="0"/>
                                          </p:stCondLst>
                                        </p:cTn>
                                        <p:tgtEl>
                                          <p:spTgt spid="11">
                                            <p:txEl>
                                              <p:pRg st="6" end="6"/>
                                            </p:txEl>
                                          </p:spTgt>
                                        </p:tgtEl>
                                        <p:attrNameLst>
                                          <p:attrName>style.visibility</p:attrName>
                                        </p:attrNameLst>
                                      </p:cBhvr>
                                      <p:to>
                                        <p:strVal val="visible"/>
                                      </p:to>
                                    </p:set>
                                    <p:animEffect transition="in" filter="fade">
                                      <p:cBhvr>
                                        <p:cTn id="47" dur="500"/>
                                        <p:tgtEl>
                                          <p:spTgt spid="1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P spid="11"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48800" y="0"/>
            <a:ext cx="9192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ectangle 12"/>
          <p:cNvSpPr/>
          <p:nvPr/>
        </p:nvSpPr>
        <p:spPr>
          <a:xfrm>
            <a:off x="-48800" y="-431242"/>
            <a:ext cx="9192800"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ectangle 12"/>
          <p:cNvSpPr/>
          <p:nvPr/>
        </p:nvSpPr>
        <p:spPr>
          <a:xfrm>
            <a:off x="-48800" y="228600"/>
            <a:ext cx="9192800"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228600" y="1371600"/>
            <a:ext cx="8229600" cy="762000"/>
          </a:xfrm>
        </p:spPr>
        <p:txBody>
          <a:bodyPr/>
          <a:lstStyle/>
          <a:p>
            <a:pPr algn="l"/>
            <a:r>
              <a:rPr lang="en-US" dirty="0" smtClean="0">
                <a:solidFill>
                  <a:schemeClr val="bg1">
                    <a:lumMod val="95000"/>
                  </a:schemeClr>
                </a:solidFill>
              </a:rPr>
              <a:t>Medications </a:t>
            </a:r>
            <a:endParaRPr lang="en-US" dirty="0">
              <a:solidFill>
                <a:schemeClr val="bg1">
                  <a:lumMod val="95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90600" y="-144834"/>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95000"/>
                  </a:prstClr>
                </a:solidFill>
                <a:effectLst/>
                <a:uLnTx/>
                <a:uFillTx/>
                <a:latin typeface="Calibri"/>
                <a:ea typeface="+mn-ea"/>
                <a:cs typeface="+mn-cs"/>
              </a:rPr>
              <a:t>Tylenol yesterday</a:t>
            </a:r>
          </a:p>
        </p:txBody>
      </p:sp>
      <p:pic>
        <p:nvPicPr>
          <p:cNvPr id="9" name="Picture 8"/>
          <p:cNvPicPr>
            <a:picLocks noChangeAspect="1"/>
          </p:cNvPicPr>
          <p:nvPr/>
        </p:nvPicPr>
        <p:blipFill>
          <a:blip r:embed="rId3"/>
          <a:stretch>
            <a:fillRect/>
          </a:stretch>
        </p:blipFill>
        <p:spPr>
          <a:xfrm>
            <a:off x="3934968" y="3950539"/>
            <a:ext cx="5187696" cy="2918079"/>
          </a:xfrm>
          <a:prstGeom prst="rect">
            <a:avLst/>
          </a:prstGeom>
        </p:spPr>
      </p:pic>
      <p:pic>
        <p:nvPicPr>
          <p:cNvPr id="10" name="Picture 9"/>
          <p:cNvPicPr>
            <a:picLocks noChangeAspect="1"/>
          </p:cNvPicPr>
          <p:nvPr/>
        </p:nvPicPr>
        <p:blipFill>
          <a:blip r:embed="rId4"/>
          <a:stretch>
            <a:fillRect/>
          </a:stretch>
        </p:blipFill>
        <p:spPr>
          <a:xfrm>
            <a:off x="-1447800" y="2093541"/>
            <a:ext cx="4286250" cy="4909293"/>
          </a:xfrm>
          <a:prstGeom prst="rect">
            <a:avLst/>
          </a:prstGeom>
        </p:spPr>
      </p:pic>
      <p:pic>
        <p:nvPicPr>
          <p:cNvPr id="11" name="Picture 10"/>
          <p:cNvPicPr>
            <a:picLocks noChangeAspect="1"/>
          </p:cNvPicPr>
          <p:nvPr/>
        </p:nvPicPr>
        <p:blipFill>
          <a:blip r:embed="rId5"/>
          <a:stretch>
            <a:fillRect/>
          </a:stretch>
        </p:blipFill>
        <p:spPr>
          <a:xfrm>
            <a:off x="1378458" y="2078775"/>
            <a:ext cx="2952750" cy="5117977"/>
          </a:xfrm>
          <a:prstGeom prst="rect">
            <a:avLst/>
          </a:prstGeom>
        </p:spPr>
      </p:pic>
      <p:pic>
        <p:nvPicPr>
          <p:cNvPr id="12" name="Picture 11"/>
          <p:cNvPicPr>
            <a:picLocks noChangeAspect="1"/>
          </p:cNvPicPr>
          <p:nvPr/>
        </p:nvPicPr>
        <p:blipFill>
          <a:blip r:embed="rId6"/>
          <a:stretch>
            <a:fillRect/>
          </a:stretch>
        </p:blipFill>
        <p:spPr>
          <a:xfrm>
            <a:off x="4297870" y="2391641"/>
            <a:ext cx="2733675" cy="1666875"/>
          </a:xfrm>
          <a:prstGeom prst="rect">
            <a:avLst/>
          </a:prstGeom>
        </p:spPr>
      </p:pic>
      <p:pic>
        <p:nvPicPr>
          <p:cNvPr id="14" name="Picture 13"/>
          <p:cNvPicPr>
            <a:picLocks noChangeAspect="1"/>
          </p:cNvPicPr>
          <p:nvPr/>
        </p:nvPicPr>
        <p:blipFill>
          <a:blip r:embed="rId7"/>
          <a:stretch>
            <a:fillRect/>
          </a:stretch>
        </p:blipFill>
        <p:spPr>
          <a:xfrm>
            <a:off x="4303659" y="4020963"/>
            <a:ext cx="2390237" cy="2874591"/>
          </a:xfrm>
          <a:prstGeom prst="rect">
            <a:avLst/>
          </a:prstGeom>
        </p:spPr>
      </p:pic>
      <p:pic>
        <p:nvPicPr>
          <p:cNvPr id="16" name="Picture 15"/>
          <p:cNvPicPr>
            <a:picLocks noChangeAspect="1"/>
          </p:cNvPicPr>
          <p:nvPr/>
        </p:nvPicPr>
        <p:blipFill>
          <a:blip r:embed="rId8"/>
          <a:stretch>
            <a:fillRect/>
          </a:stretch>
        </p:blipFill>
        <p:spPr>
          <a:xfrm>
            <a:off x="6406327" y="14766"/>
            <a:ext cx="2743200" cy="2057400"/>
          </a:xfrm>
          <a:prstGeom prst="rect">
            <a:avLst/>
          </a:prstGeom>
        </p:spPr>
      </p:pic>
      <p:pic>
        <p:nvPicPr>
          <p:cNvPr id="17" name="Picture 16"/>
          <p:cNvPicPr>
            <a:picLocks noChangeAspect="1"/>
          </p:cNvPicPr>
          <p:nvPr/>
        </p:nvPicPr>
        <p:blipFill>
          <a:blip r:embed="rId9"/>
          <a:stretch>
            <a:fillRect/>
          </a:stretch>
        </p:blipFill>
        <p:spPr>
          <a:xfrm>
            <a:off x="6843290" y="2007435"/>
            <a:ext cx="2311378" cy="2061699"/>
          </a:xfrm>
          <a:prstGeom prst="rect">
            <a:avLst/>
          </a:prstGeom>
        </p:spPr>
      </p:pic>
      <p:pic>
        <p:nvPicPr>
          <p:cNvPr id="19" name="Picture 18"/>
          <p:cNvPicPr>
            <a:picLocks noChangeAspect="1"/>
          </p:cNvPicPr>
          <p:nvPr/>
        </p:nvPicPr>
        <p:blipFill>
          <a:blip r:embed="rId10"/>
          <a:stretch>
            <a:fillRect/>
          </a:stretch>
        </p:blipFill>
        <p:spPr>
          <a:xfrm>
            <a:off x="1893719" y="4943987"/>
            <a:ext cx="3023499" cy="2095500"/>
          </a:xfrm>
          <a:prstGeom prst="rect">
            <a:avLst/>
          </a:prstGeom>
        </p:spPr>
      </p:pic>
      <p:pic>
        <p:nvPicPr>
          <p:cNvPr id="20" name="Picture 19"/>
          <p:cNvPicPr>
            <a:picLocks noChangeAspect="1"/>
          </p:cNvPicPr>
          <p:nvPr/>
        </p:nvPicPr>
        <p:blipFill>
          <a:blip r:embed="rId11"/>
          <a:stretch>
            <a:fillRect/>
          </a:stretch>
        </p:blipFill>
        <p:spPr>
          <a:xfrm>
            <a:off x="-112239" y="4943987"/>
            <a:ext cx="2143125" cy="2143125"/>
          </a:xfrm>
          <a:prstGeom prst="rect">
            <a:avLst/>
          </a:prstGeom>
        </p:spPr>
      </p:pic>
    </p:spTree>
    <p:extLst>
      <p:ext uri="{BB962C8B-B14F-4D97-AF65-F5344CB8AC3E}">
        <p14:creationId xmlns:p14="http://schemas.microsoft.com/office/powerpoint/2010/main" val="3681578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48800" y="0"/>
            <a:ext cx="9192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ectangle 12"/>
          <p:cNvSpPr/>
          <p:nvPr/>
        </p:nvSpPr>
        <p:spPr>
          <a:xfrm>
            <a:off x="-48800" y="-431242"/>
            <a:ext cx="9192800"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ectangle 12"/>
          <p:cNvSpPr/>
          <p:nvPr/>
        </p:nvSpPr>
        <p:spPr>
          <a:xfrm>
            <a:off x="-48800" y="228600"/>
            <a:ext cx="9192800"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Rectangle 12"/>
          <p:cNvSpPr/>
          <p:nvPr/>
        </p:nvSpPr>
        <p:spPr>
          <a:xfrm>
            <a:off x="13932" y="300481"/>
            <a:ext cx="9169565" cy="6560598"/>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228600" y="1371600"/>
            <a:ext cx="8229600" cy="762000"/>
          </a:xfrm>
        </p:spPr>
        <p:txBody>
          <a:bodyPr/>
          <a:lstStyle/>
          <a:p>
            <a:pPr algn="l"/>
            <a:r>
              <a:rPr lang="en-US" dirty="0" smtClean="0">
                <a:solidFill>
                  <a:schemeClr val="bg1">
                    <a:lumMod val="95000"/>
                  </a:schemeClr>
                </a:solidFill>
              </a:rPr>
              <a:t>Medications </a:t>
            </a:r>
            <a:endParaRPr lang="en-US" dirty="0">
              <a:solidFill>
                <a:schemeClr val="bg1">
                  <a:lumMod val="95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90600" y="-144834"/>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95000"/>
                  </a:prstClr>
                </a:solidFill>
                <a:effectLst/>
                <a:uLnTx/>
                <a:uFillTx/>
                <a:latin typeface="Calibri"/>
                <a:ea typeface="+mn-ea"/>
                <a:cs typeface="+mn-cs"/>
              </a:rPr>
              <a:t>Tylenol yesterday</a:t>
            </a:r>
          </a:p>
        </p:txBody>
      </p:sp>
      <p:sp>
        <p:nvSpPr>
          <p:cNvPr id="9" name="TextBox 8"/>
          <p:cNvSpPr txBox="1"/>
          <p:nvPr/>
        </p:nvSpPr>
        <p:spPr>
          <a:xfrm>
            <a:off x="533400" y="2590800"/>
            <a:ext cx="7315200" cy="2554545"/>
          </a:xfrm>
          <a:prstGeom prst="rect">
            <a:avLst/>
          </a:prstGeom>
          <a:noFill/>
        </p:spPr>
        <p:txBody>
          <a:bodyPr wrap="square" rtlCol="0">
            <a:spAutoFit/>
          </a:bodyPr>
          <a:lstStyle/>
          <a:p>
            <a:r>
              <a:rPr lang="en-US" sz="8000" b="1" dirty="0" smtClean="0">
                <a:solidFill>
                  <a:schemeClr val="tx2"/>
                </a:solidFill>
              </a:rPr>
              <a:t>WEIGHT BASED!!!!!!!!!!!!</a:t>
            </a:r>
            <a:endParaRPr lang="en-US" sz="8000" b="1" dirty="0">
              <a:solidFill>
                <a:schemeClr val="tx2"/>
              </a:solidFill>
            </a:endParaRPr>
          </a:p>
        </p:txBody>
      </p:sp>
    </p:spTree>
    <p:extLst>
      <p:ext uri="{BB962C8B-B14F-4D97-AF65-F5344CB8AC3E}">
        <p14:creationId xmlns:p14="http://schemas.microsoft.com/office/powerpoint/2010/main" val="3644745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84807" y="0"/>
            <a:ext cx="922880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116393" y="-4312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116393" y="228600"/>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116393" y="241300"/>
            <a:ext cx="9287540"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342900" indent="-342900">
              <a:spcBef>
                <a:spcPct val="20000"/>
              </a:spcBef>
              <a:buFont typeface="Arial" pitchFamily="34" charset="0"/>
              <a:buChar char="•"/>
            </a:pPr>
            <a:endParaRPr lang="en-US" sz="3200" dirty="0">
              <a:solidFill>
                <a:prstClr val="black"/>
              </a:solidFill>
            </a:endParaRPr>
          </a:p>
        </p:txBody>
      </p:sp>
      <p:sp>
        <p:nvSpPr>
          <p:cNvPr id="2" name="Title 1"/>
          <p:cNvSpPr>
            <a:spLocks noGrp="1"/>
          </p:cNvSpPr>
          <p:nvPr>
            <p:ph type="title"/>
          </p:nvPr>
        </p:nvSpPr>
        <p:spPr>
          <a:xfrm>
            <a:off x="-116393" y="1371600"/>
            <a:ext cx="8574593" cy="762000"/>
          </a:xfrm>
        </p:spPr>
        <p:txBody>
          <a:bodyPr/>
          <a:lstStyle/>
          <a:p>
            <a:pPr algn="l"/>
            <a:r>
              <a:rPr lang="en-US" dirty="0" smtClean="0">
                <a:solidFill>
                  <a:schemeClr val="bg1">
                    <a:lumMod val="95000"/>
                  </a:schemeClr>
                </a:solidFill>
              </a:rPr>
              <a:t>Abuse and Neglect</a:t>
            </a:r>
            <a:endParaRPr lang="en-US" dirty="0">
              <a:solidFill>
                <a:schemeClr val="bg1">
                  <a:lumMod val="95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762000" y="-239196"/>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r>
              <a:rPr lang="en-US" dirty="0">
                <a:solidFill>
                  <a:prstClr val="white">
                    <a:lumMod val="95000"/>
                  </a:prstClr>
                </a:solidFill>
              </a:rPr>
              <a:t>Tylenol yesterday</a:t>
            </a:r>
          </a:p>
        </p:txBody>
      </p:sp>
      <p:sp>
        <p:nvSpPr>
          <p:cNvPr id="7" name="TextBox 6"/>
          <p:cNvSpPr txBox="1"/>
          <p:nvPr/>
        </p:nvSpPr>
        <p:spPr>
          <a:xfrm>
            <a:off x="170403" y="2193112"/>
            <a:ext cx="8686800" cy="2308324"/>
          </a:xfrm>
          <a:prstGeom prst="rect">
            <a:avLst/>
          </a:prstGeom>
          <a:noFill/>
        </p:spPr>
        <p:txBody>
          <a:bodyPr wrap="square" rtlCol="0">
            <a:spAutoFit/>
          </a:bodyPr>
          <a:lstStyle/>
          <a:p>
            <a:r>
              <a:rPr lang="en-US" sz="2400" dirty="0" smtClean="0">
                <a:solidFill>
                  <a:schemeClr val="bg1"/>
                </a:solidFill>
              </a:rPr>
              <a:t>Be aware of recurrent injuries or calls to the same address</a:t>
            </a:r>
          </a:p>
          <a:p>
            <a:r>
              <a:rPr lang="en-US" sz="2400" dirty="0" smtClean="0">
                <a:solidFill>
                  <a:schemeClr val="bg1"/>
                </a:solidFill>
              </a:rPr>
              <a:t>Be aware of inconsistent stories</a:t>
            </a:r>
          </a:p>
          <a:p>
            <a:r>
              <a:rPr lang="en-US" sz="2400" dirty="0" smtClean="0">
                <a:solidFill>
                  <a:schemeClr val="bg1"/>
                </a:solidFill>
              </a:rPr>
              <a:t>Notice the child’s demeanor around the caregiver</a:t>
            </a:r>
          </a:p>
          <a:p>
            <a:r>
              <a:rPr lang="en-US" sz="2400" dirty="0" smtClean="0">
                <a:solidFill>
                  <a:schemeClr val="bg1"/>
                </a:solidFill>
              </a:rPr>
              <a:t>Never confront the suspected abuser</a:t>
            </a:r>
          </a:p>
          <a:p>
            <a:r>
              <a:rPr lang="en-US" sz="2400" dirty="0" smtClean="0">
                <a:solidFill>
                  <a:schemeClr val="bg1"/>
                </a:solidFill>
              </a:rPr>
              <a:t>Document well as this may be used as evidence</a:t>
            </a:r>
          </a:p>
          <a:p>
            <a:r>
              <a:rPr lang="en-US" sz="2400" dirty="0" smtClean="0">
                <a:solidFill>
                  <a:schemeClr val="bg1"/>
                </a:solidFill>
              </a:rPr>
              <a:t>Remember you are a mandated reporter</a:t>
            </a:r>
          </a:p>
        </p:txBody>
      </p:sp>
      <p:pic>
        <p:nvPicPr>
          <p:cNvPr id="11"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6393" y="4478930"/>
            <a:ext cx="3240593" cy="2427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24400" y="4490140"/>
            <a:ext cx="4419600" cy="2367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8286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84807" y="0"/>
            <a:ext cx="922880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116393" y="-4312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116393" y="228600"/>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116393" y="241300"/>
            <a:ext cx="9287540"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342900" indent="-342900">
              <a:spcBef>
                <a:spcPct val="20000"/>
              </a:spcBef>
              <a:buFont typeface="Arial" pitchFamily="34" charset="0"/>
              <a:buChar char="•"/>
            </a:pPr>
            <a:endParaRPr lang="en-US" sz="3200" dirty="0">
              <a:solidFill>
                <a:prstClr val="black"/>
              </a:solidFill>
            </a:endParaRPr>
          </a:p>
        </p:txBody>
      </p:sp>
      <p:sp>
        <p:nvSpPr>
          <p:cNvPr id="2" name="Title 1"/>
          <p:cNvSpPr>
            <a:spLocks noGrp="1"/>
          </p:cNvSpPr>
          <p:nvPr>
            <p:ph type="title"/>
          </p:nvPr>
        </p:nvSpPr>
        <p:spPr>
          <a:xfrm>
            <a:off x="-116393" y="1371600"/>
            <a:ext cx="8574593" cy="762000"/>
          </a:xfrm>
        </p:spPr>
        <p:txBody>
          <a:bodyPr/>
          <a:lstStyle/>
          <a:p>
            <a:pPr algn="l"/>
            <a:r>
              <a:rPr lang="en-US" dirty="0" smtClean="0">
                <a:solidFill>
                  <a:schemeClr val="bg1">
                    <a:lumMod val="95000"/>
                  </a:schemeClr>
                </a:solidFill>
              </a:rPr>
              <a:t>Important Phone Numbers</a:t>
            </a:r>
            <a:endParaRPr lang="en-US" dirty="0">
              <a:solidFill>
                <a:schemeClr val="bg1">
                  <a:lumMod val="95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762000" y="-239196"/>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r>
              <a:rPr lang="en-US" dirty="0">
                <a:solidFill>
                  <a:prstClr val="white">
                    <a:lumMod val="95000"/>
                  </a:prstClr>
                </a:solidFill>
              </a:rPr>
              <a:t>Tylenol yesterday</a:t>
            </a:r>
          </a:p>
        </p:txBody>
      </p:sp>
      <p:sp>
        <p:nvSpPr>
          <p:cNvPr id="7" name="TextBox 6"/>
          <p:cNvSpPr txBox="1"/>
          <p:nvPr/>
        </p:nvSpPr>
        <p:spPr>
          <a:xfrm>
            <a:off x="170403" y="2193112"/>
            <a:ext cx="8686800" cy="4524315"/>
          </a:xfrm>
          <a:prstGeom prst="rect">
            <a:avLst/>
          </a:prstGeom>
          <a:noFill/>
        </p:spPr>
        <p:txBody>
          <a:bodyPr wrap="square" rtlCol="0">
            <a:spAutoFit/>
          </a:bodyPr>
          <a:lstStyle/>
          <a:p>
            <a:r>
              <a:rPr lang="en-US" sz="2400" dirty="0" smtClean="0">
                <a:solidFill>
                  <a:prstClr val="white"/>
                </a:solidFill>
              </a:rPr>
              <a:t>Medical Control  655-6770</a:t>
            </a:r>
          </a:p>
          <a:p>
            <a:r>
              <a:rPr lang="en-US" sz="2400" dirty="0" smtClean="0">
                <a:solidFill>
                  <a:prstClr val="white"/>
                </a:solidFill>
              </a:rPr>
              <a:t>DCFS 800-25-ABUSE</a:t>
            </a:r>
          </a:p>
          <a:p>
            <a:r>
              <a:rPr lang="en-US" sz="2400" dirty="0" smtClean="0">
                <a:solidFill>
                  <a:prstClr val="white"/>
                </a:solidFill>
              </a:rPr>
              <a:t>Center for Prevention of Abuse  637-3905</a:t>
            </a:r>
          </a:p>
          <a:p>
            <a:r>
              <a:rPr lang="en-US" sz="2400" dirty="0" smtClean="0">
                <a:solidFill>
                  <a:prstClr val="white"/>
                </a:solidFill>
              </a:rPr>
              <a:t>Elder Abuse Hotline  866-800-1409</a:t>
            </a:r>
          </a:p>
          <a:p>
            <a:endParaRPr lang="en-US" sz="2400" dirty="0">
              <a:solidFill>
                <a:prstClr val="white"/>
              </a:solidFill>
            </a:endParaRPr>
          </a:p>
          <a:p>
            <a:r>
              <a:rPr lang="en-US" sz="2400" dirty="0" smtClean="0">
                <a:solidFill>
                  <a:prstClr val="white"/>
                </a:solidFill>
              </a:rPr>
              <a:t>Your documentation may be the patient’s best form of on scene evidence.  Document with the entire crew so that nothing is forgotten or omitted.  State the facts only without bias or emotion.  Report to DCFS within 48 hours.</a:t>
            </a:r>
          </a:p>
          <a:p>
            <a:endParaRPr lang="en-US" sz="2400" dirty="0">
              <a:solidFill>
                <a:prstClr val="white"/>
              </a:solidFill>
            </a:endParaRPr>
          </a:p>
          <a:p>
            <a:r>
              <a:rPr lang="en-US" sz="2400" dirty="0" smtClean="0">
                <a:solidFill>
                  <a:prstClr val="white"/>
                </a:solidFill>
              </a:rPr>
              <a:t>Manual for mandated reporters-www.state.il.dcfs</a:t>
            </a:r>
          </a:p>
          <a:p>
            <a:endParaRPr lang="en-US" sz="2400" dirty="0" smtClean="0">
              <a:solidFill>
                <a:prstClr val="white"/>
              </a:solidFill>
            </a:endParaRPr>
          </a:p>
        </p:txBody>
      </p:sp>
    </p:spTree>
    <p:extLst>
      <p:ext uri="{BB962C8B-B14F-4D97-AF65-F5344CB8AC3E}">
        <p14:creationId xmlns:p14="http://schemas.microsoft.com/office/powerpoint/2010/main" val="3401746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84807" y="0"/>
            <a:ext cx="922880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116393" y="-4312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116393" y="228600"/>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116393" y="241300"/>
            <a:ext cx="9287540"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342900" indent="-342900">
              <a:spcBef>
                <a:spcPct val="20000"/>
              </a:spcBef>
              <a:buFont typeface="Arial" pitchFamily="34" charset="0"/>
              <a:buChar char="•"/>
            </a:pPr>
            <a:endParaRPr lang="en-US" sz="3200" dirty="0">
              <a:solidFill>
                <a:prstClr val="black"/>
              </a:solidFill>
            </a:endParaRPr>
          </a:p>
        </p:txBody>
      </p:sp>
      <p:sp>
        <p:nvSpPr>
          <p:cNvPr id="2" name="Title 1"/>
          <p:cNvSpPr>
            <a:spLocks noGrp="1"/>
          </p:cNvSpPr>
          <p:nvPr>
            <p:ph type="title"/>
          </p:nvPr>
        </p:nvSpPr>
        <p:spPr>
          <a:xfrm>
            <a:off x="-116393" y="1371600"/>
            <a:ext cx="8574593" cy="762000"/>
          </a:xfrm>
        </p:spPr>
        <p:txBody>
          <a:bodyPr/>
          <a:lstStyle/>
          <a:p>
            <a:pPr algn="l"/>
            <a:r>
              <a:rPr lang="en-US" dirty="0" smtClean="0">
                <a:solidFill>
                  <a:schemeClr val="bg1">
                    <a:lumMod val="95000"/>
                  </a:schemeClr>
                </a:solidFill>
              </a:rPr>
              <a:t>Conclusion</a:t>
            </a:r>
            <a:endParaRPr lang="en-US" dirty="0">
              <a:solidFill>
                <a:schemeClr val="bg1">
                  <a:lumMod val="95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762000" y="-239196"/>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r>
              <a:rPr lang="en-US" dirty="0">
                <a:solidFill>
                  <a:prstClr val="white">
                    <a:lumMod val="95000"/>
                  </a:prstClr>
                </a:solidFill>
              </a:rPr>
              <a:t>Tylenol yesterday</a:t>
            </a:r>
          </a:p>
        </p:txBody>
      </p:sp>
      <p:sp>
        <p:nvSpPr>
          <p:cNvPr id="7" name="TextBox 6"/>
          <p:cNvSpPr txBox="1"/>
          <p:nvPr/>
        </p:nvSpPr>
        <p:spPr>
          <a:xfrm>
            <a:off x="76200" y="2516298"/>
            <a:ext cx="9067800" cy="3908762"/>
          </a:xfrm>
          <a:prstGeom prst="rect">
            <a:avLst/>
          </a:prstGeom>
          <a:noFill/>
        </p:spPr>
        <p:txBody>
          <a:bodyPr wrap="square" rtlCol="0">
            <a:spAutoFit/>
          </a:bodyPr>
          <a:lstStyle/>
          <a:p>
            <a:r>
              <a:rPr lang="en-US" sz="3200" dirty="0" smtClean="0">
                <a:solidFill>
                  <a:prstClr val="white"/>
                </a:solidFill>
              </a:rPr>
              <a:t>Consider ALS intercept if the child does not improve with BLS care.</a:t>
            </a:r>
          </a:p>
          <a:p>
            <a:r>
              <a:rPr lang="en-US" sz="3200" dirty="0" smtClean="0">
                <a:solidFill>
                  <a:prstClr val="white"/>
                </a:solidFill>
              </a:rPr>
              <a:t>Reassess and be prepared to adjust treatments as needed.</a:t>
            </a:r>
          </a:p>
          <a:p>
            <a:r>
              <a:rPr lang="en-US" sz="3200" dirty="0" smtClean="0">
                <a:solidFill>
                  <a:prstClr val="white"/>
                </a:solidFill>
              </a:rPr>
              <a:t>Be calm and confident.</a:t>
            </a:r>
          </a:p>
          <a:p>
            <a:r>
              <a:rPr lang="en-US" sz="3200" dirty="0" smtClean="0">
                <a:solidFill>
                  <a:prstClr val="white"/>
                </a:solidFill>
              </a:rPr>
              <a:t>Oxygen, Oxygen, Oxygen</a:t>
            </a:r>
          </a:p>
          <a:p>
            <a:r>
              <a:rPr lang="en-US" sz="3200" dirty="0" smtClean="0">
                <a:solidFill>
                  <a:prstClr val="white"/>
                </a:solidFill>
              </a:rPr>
              <a:t>Rapid transport to the most appropriate facility.</a:t>
            </a:r>
          </a:p>
          <a:p>
            <a:endParaRPr lang="en-US" sz="2400" dirty="0" smtClean="0">
              <a:solidFill>
                <a:prstClr val="white"/>
              </a:solidFill>
            </a:endParaRPr>
          </a:p>
        </p:txBody>
      </p:sp>
    </p:spTree>
    <p:extLst>
      <p:ext uri="{BB962C8B-B14F-4D97-AF65-F5344CB8AC3E}">
        <p14:creationId xmlns:p14="http://schemas.microsoft.com/office/powerpoint/2010/main" val="718783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24_7_EMS - Pediatric Assessment">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79332" y="0"/>
            <a:ext cx="8838423" cy="6629400"/>
          </a:xfrm>
        </p:spPr>
      </p:pic>
    </p:spTree>
    <p:extLst>
      <p:ext uri="{BB962C8B-B14F-4D97-AF65-F5344CB8AC3E}">
        <p14:creationId xmlns:p14="http://schemas.microsoft.com/office/powerpoint/2010/main" val="137155158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84807" y="0"/>
            <a:ext cx="922880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116393" y="-4312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116393" y="228600"/>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116393" y="241300"/>
            <a:ext cx="9287540"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342900" indent="-342900">
              <a:spcBef>
                <a:spcPct val="20000"/>
              </a:spcBef>
              <a:buFont typeface="Arial" pitchFamily="34" charset="0"/>
              <a:buChar char="•"/>
            </a:pPr>
            <a:endParaRPr lang="en-US" sz="3200" dirty="0">
              <a:solidFill>
                <a:prstClr val="black"/>
              </a:solidFill>
            </a:endParaRPr>
          </a:p>
        </p:txBody>
      </p:sp>
      <p:sp>
        <p:nvSpPr>
          <p:cNvPr id="2" name="Title 1"/>
          <p:cNvSpPr>
            <a:spLocks noGrp="1"/>
          </p:cNvSpPr>
          <p:nvPr>
            <p:ph type="title"/>
          </p:nvPr>
        </p:nvSpPr>
        <p:spPr>
          <a:xfrm>
            <a:off x="-116393" y="1371600"/>
            <a:ext cx="8574593" cy="762000"/>
          </a:xfrm>
        </p:spPr>
        <p:txBody>
          <a:bodyPr/>
          <a:lstStyle/>
          <a:p>
            <a:pPr algn="l"/>
            <a:r>
              <a:rPr lang="en-US" dirty="0" smtClean="0">
                <a:solidFill>
                  <a:schemeClr val="bg1">
                    <a:lumMod val="95000"/>
                  </a:schemeClr>
                </a:solidFill>
              </a:rPr>
              <a:t>Conclusion</a:t>
            </a:r>
            <a:endParaRPr lang="en-US" dirty="0">
              <a:solidFill>
                <a:schemeClr val="bg1">
                  <a:lumMod val="95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762000" y="-239196"/>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r>
              <a:rPr lang="en-US" dirty="0">
                <a:solidFill>
                  <a:prstClr val="white">
                    <a:lumMod val="95000"/>
                  </a:prstClr>
                </a:solidFill>
              </a:rPr>
              <a:t>Tylenol yesterday</a:t>
            </a:r>
          </a:p>
        </p:txBody>
      </p:sp>
      <p:sp>
        <p:nvSpPr>
          <p:cNvPr id="7" name="TextBox 6"/>
          <p:cNvSpPr txBox="1"/>
          <p:nvPr/>
        </p:nvSpPr>
        <p:spPr>
          <a:xfrm>
            <a:off x="-121769" y="2846812"/>
            <a:ext cx="9067800" cy="1569660"/>
          </a:xfrm>
          <a:prstGeom prst="rect">
            <a:avLst/>
          </a:prstGeom>
          <a:noFill/>
        </p:spPr>
        <p:txBody>
          <a:bodyPr wrap="square" rtlCol="0">
            <a:spAutoFit/>
          </a:bodyPr>
          <a:lstStyle/>
          <a:p>
            <a:pPr algn="ctr"/>
            <a:r>
              <a:rPr lang="en-US" sz="9600" dirty="0" smtClean="0">
                <a:solidFill>
                  <a:prstClr val="white"/>
                </a:solidFill>
              </a:rPr>
              <a:t>QUESTIONS?</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86400" y="4343400"/>
            <a:ext cx="2795016" cy="2268106"/>
          </a:xfrm>
          <a:prstGeom prst="rect">
            <a:avLst/>
          </a:prstGeom>
        </p:spPr>
      </p:pic>
    </p:spTree>
    <p:extLst>
      <p:ext uri="{BB962C8B-B14F-4D97-AF65-F5344CB8AC3E}">
        <p14:creationId xmlns:p14="http://schemas.microsoft.com/office/powerpoint/2010/main" val="1875130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914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116393" y="-4312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116393" y="228600"/>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80386" y="254558"/>
            <a:ext cx="9287540"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228600" y="1371600"/>
            <a:ext cx="8229600" cy="762000"/>
          </a:xfrm>
        </p:spPr>
        <p:txBody>
          <a:bodyPr/>
          <a:lstStyle/>
          <a:p>
            <a:pPr algn="l"/>
            <a:r>
              <a:rPr lang="en-US" dirty="0" smtClean="0">
                <a:solidFill>
                  <a:schemeClr val="bg1">
                    <a:lumMod val="95000"/>
                  </a:schemeClr>
                </a:solidFill>
              </a:rPr>
              <a:t>Vitals </a:t>
            </a:r>
            <a:endParaRPr lang="en-US" dirty="0">
              <a:solidFill>
                <a:schemeClr val="bg1">
                  <a:lumMod val="95000"/>
                </a:schemeClr>
              </a:solidFill>
            </a:endParaRPr>
          </a:p>
        </p:txBody>
      </p:sp>
      <p:sp>
        <p:nvSpPr>
          <p:cNvPr id="11" name="Content Placeholder 10"/>
          <p:cNvSpPr>
            <a:spLocks noGrp="1"/>
          </p:cNvSpPr>
          <p:nvPr>
            <p:ph idx="1"/>
          </p:nvPr>
        </p:nvSpPr>
        <p:spPr>
          <a:xfrm>
            <a:off x="228600" y="2255837"/>
            <a:ext cx="8839200" cy="4525963"/>
          </a:xfrm>
        </p:spPr>
        <p:txBody>
          <a:bodyPr>
            <a:normAutofit/>
          </a:bodyPr>
          <a:lstStyle/>
          <a:p>
            <a:pPr marL="0" indent="0">
              <a:buNone/>
            </a:pPr>
            <a:r>
              <a:rPr lang="en-US" sz="2800" dirty="0" smtClean="0">
                <a:solidFill>
                  <a:schemeClr val="bg1">
                    <a:lumMod val="95000"/>
                  </a:schemeClr>
                </a:solidFill>
              </a:rPr>
              <a:t>BP is useless as the patient will not allow access.</a:t>
            </a:r>
          </a:p>
          <a:p>
            <a:pPr marL="0" indent="0">
              <a:buNone/>
            </a:pPr>
            <a:r>
              <a:rPr lang="en-US" sz="2800" dirty="0" smtClean="0">
                <a:solidFill>
                  <a:schemeClr val="bg1">
                    <a:lumMod val="95000"/>
                  </a:schemeClr>
                </a:solidFill>
              </a:rPr>
              <a:t>Lung sounds-Wheezing and diminished.</a:t>
            </a:r>
          </a:p>
          <a:p>
            <a:pPr marL="0" indent="0">
              <a:buNone/>
            </a:pPr>
            <a:r>
              <a:rPr lang="en-US" sz="2800" dirty="0" smtClean="0">
                <a:solidFill>
                  <a:schemeClr val="bg1">
                    <a:lumMod val="95000"/>
                  </a:schemeClr>
                </a:solidFill>
              </a:rPr>
              <a:t>Pulse- </a:t>
            </a:r>
            <a:r>
              <a:rPr lang="en-US" sz="2800" dirty="0" smtClean="0">
                <a:solidFill>
                  <a:schemeClr val="bg1">
                    <a:lumMod val="95000"/>
                  </a:schemeClr>
                </a:solidFill>
              </a:rPr>
              <a:t>110</a:t>
            </a:r>
            <a:endParaRPr lang="en-US" sz="2800" dirty="0" smtClean="0">
              <a:solidFill>
                <a:schemeClr val="bg1">
                  <a:lumMod val="95000"/>
                </a:schemeClr>
              </a:solidFill>
            </a:endParaRPr>
          </a:p>
          <a:p>
            <a:pPr marL="0" indent="0">
              <a:buNone/>
            </a:pPr>
            <a:r>
              <a:rPr lang="en-US" sz="2800" dirty="0" err="1" smtClean="0">
                <a:solidFill>
                  <a:schemeClr val="bg1">
                    <a:lumMod val="95000"/>
                  </a:schemeClr>
                </a:solidFill>
              </a:rPr>
              <a:t>Resps</a:t>
            </a:r>
            <a:r>
              <a:rPr lang="en-US" sz="2800" dirty="0" smtClean="0">
                <a:solidFill>
                  <a:schemeClr val="bg1">
                    <a:lumMod val="95000"/>
                  </a:schemeClr>
                </a:solidFill>
              </a:rPr>
              <a:t>- 50</a:t>
            </a:r>
          </a:p>
          <a:p>
            <a:pPr marL="0" indent="0">
              <a:buNone/>
            </a:pPr>
            <a:r>
              <a:rPr lang="en-US" sz="2800" dirty="0" smtClean="0">
                <a:solidFill>
                  <a:schemeClr val="bg1">
                    <a:lumMod val="95000"/>
                  </a:schemeClr>
                </a:solidFill>
              </a:rPr>
              <a:t>O2 </a:t>
            </a:r>
            <a:r>
              <a:rPr lang="en-US" sz="2800" dirty="0" err="1" smtClean="0">
                <a:solidFill>
                  <a:schemeClr val="bg1">
                    <a:lumMod val="95000"/>
                  </a:schemeClr>
                </a:solidFill>
              </a:rPr>
              <a:t>sats</a:t>
            </a:r>
            <a:r>
              <a:rPr lang="en-US" sz="2800" dirty="0" smtClean="0">
                <a:solidFill>
                  <a:schemeClr val="bg1">
                    <a:lumMod val="95000"/>
                  </a:schemeClr>
                </a:solidFill>
              </a:rPr>
              <a:t>- 92% room air</a:t>
            </a:r>
          </a:p>
          <a:p>
            <a:pPr marL="0" indent="0">
              <a:buNone/>
            </a:pPr>
            <a:r>
              <a:rPr lang="en-US" sz="2800" dirty="0" smtClean="0">
                <a:solidFill>
                  <a:schemeClr val="bg1">
                    <a:lumMod val="95000"/>
                  </a:schemeClr>
                </a:solidFill>
              </a:rPr>
              <a:t>Feels very warm to the touch.</a:t>
            </a:r>
          </a:p>
          <a:p>
            <a:pPr marL="0" indent="0">
              <a:buNone/>
            </a:pPr>
            <a:endParaRPr lang="en-US" sz="2800" dirty="0">
              <a:solidFill>
                <a:schemeClr val="bg1">
                  <a:lumMod val="95000"/>
                </a:schemeClr>
              </a:solidFill>
            </a:endParaRPr>
          </a:p>
          <a:p>
            <a:pPr marL="0" indent="0">
              <a:buNone/>
            </a:pPr>
            <a:r>
              <a:rPr lang="en-US" sz="2800" dirty="0" smtClean="0">
                <a:solidFill>
                  <a:schemeClr val="bg1">
                    <a:lumMod val="95000"/>
                  </a:schemeClr>
                </a:solidFill>
              </a:rPr>
              <a:t>Cap Refill 3 seconds</a:t>
            </a:r>
          </a:p>
          <a:p>
            <a:pPr marL="0" indent="0">
              <a:buNone/>
            </a:pPr>
            <a:endParaRPr lang="en-US" sz="2800" dirty="0" smtClean="0">
              <a:solidFill>
                <a:schemeClr val="bg1">
                  <a:lumMod val="95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90600" y="-144834"/>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r>
              <a:rPr lang="en-US" dirty="0">
                <a:solidFill>
                  <a:prstClr val="white">
                    <a:lumMod val="95000"/>
                  </a:prstClr>
                </a:solidFill>
              </a:rPr>
              <a:t>Tylenol yesterday</a:t>
            </a:r>
          </a:p>
        </p:txBody>
      </p:sp>
    </p:spTree>
    <p:extLst>
      <p:ext uri="{BB962C8B-B14F-4D97-AF65-F5344CB8AC3E}">
        <p14:creationId xmlns:p14="http://schemas.microsoft.com/office/powerpoint/2010/main" val="3207125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par>
                                <p:cTn id="15" presetID="10" presetClass="entr" presetSubtype="0" fill="hold" grpId="0" nodeType="withEffect">
                                  <p:stCondLst>
                                    <p:cond delay="200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fade">
                                      <p:cBhvr>
                                        <p:cTn id="17" dur="500"/>
                                        <p:tgtEl>
                                          <p:spTgt spid="1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2000"/>
                                  </p:stCondLst>
                                  <p:childTnLst>
                                    <p:set>
                                      <p:cBhvr>
                                        <p:cTn id="21" dur="1" fill="hold">
                                          <p:stCondLst>
                                            <p:cond delay="0"/>
                                          </p:stCondLst>
                                        </p:cTn>
                                        <p:tgtEl>
                                          <p:spTgt spid="11">
                                            <p:txEl>
                                              <p:pRg st="1" end="1"/>
                                            </p:txEl>
                                          </p:spTgt>
                                        </p:tgtEl>
                                        <p:attrNameLst>
                                          <p:attrName>style.visibility</p:attrName>
                                        </p:attrNameLst>
                                      </p:cBhvr>
                                      <p:to>
                                        <p:strVal val="visible"/>
                                      </p:to>
                                    </p:set>
                                    <p:animEffect transition="in" filter="fade">
                                      <p:cBhvr>
                                        <p:cTn id="22" dur="500"/>
                                        <p:tgtEl>
                                          <p:spTgt spid="11">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2000"/>
                                  </p:stCondLst>
                                  <p:childTnLst>
                                    <p:set>
                                      <p:cBhvr>
                                        <p:cTn id="26" dur="1" fill="hold">
                                          <p:stCondLst>
                                            <p:cond delay="0"/>
                                          </p:stCondLst>
                                        </p:cTn>
                                        <p:tgtEl>
                                          <p:spTgt spid="11">
                                            <p:txEl>
                                              <p:pRg st="2" end="2"/>
                                            </p:txEl>
                                          </p:spTgt>
                                        </p:tgtEl>
                                        <p:attrNameLst>
                                          <p:attrName>style.visibility</p:attrName>
                                        </p:attrNameLst>
                                      </p:cBhvr>
                                      <p:to>
                                        <p:strVal val="visible"/>
                                      </p:to>
                                    </p:set>
                                    <p:animEffect transition="in" filter="fade">
                                      <p:cBhvr>
                                        <p:cTn id="27" dur="500"/>
                                        <p:tgtEl>
                                          <p:spTgt spid="11">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2000"/>
                                  </p:stCondLst>
                                  <p:childTnLst>
                                    <p:set>
                                      <p:cBhvr>
                                        <p:cTn id="31" dur="1" fill="hold">
                                          <p:stCondLst>
                                            <p:cond delay="0"/>
                                          </p:stCondLst>
                                        </p:cTn>
                                        <p:tgtEl>
                                          <p:spTgt spid="11">
                                            <p:txEl>
                                              <p:pRg st="3" end="3"/>
                                            </p:txEl>
                                          </p:spTgt>
                                        </p:tgtEl>
                                        <p:attrNameLst>
                                          <p:attrName>style.visibility</p:attrName>
                                        </p:attrNameLst>
                                      </p:cBhvr>
                                      <p:to>
                                        <p:strVal val="visible"/>
                                      </p:to>
                                    </p:set>
                                    <p:animEffect transition="in" filter="fade">
                                      <p:cBhvr>
                                        <p:cTn id="32" dur="500"/>
                                        <p:tgtEl>
                                          <p:spTgt spid="11">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2000"/>
                                  </p:stCondLst>
                                  <p:childTnLst>
                                    <p:set>
                                      <p:cBhvr>
                                        <p:cTn id="36" dur="1" fill="hold">
                                          <p:stCondLst>
                                            <p:cond delay="0"/>
                                          </p:stCondLst>
                                        </p:cTn>
                                        <p:tgtEl>
                                          <p:spTgt spid="11">
                                            <p:txEl>
                                              <p:pRg st="4" end="4"/>
                                            </p:txEl>
                                          </p:spTgt>
                                        </p:tgtEl>
                                        <p:attrNameLst>
                                          <p:attrName>style.visibility</p:attrName>
                                        </p:attrNameLst>
                                      </p:cBhvr>
                                      <p:to>
                                        <p:strVal val="visible"/>
                                      </p:to>
                                    </p:set>
                                    <p:animEffect transition="in" filter="fade">
                                      <p:cBhvr>
                                        <p:cTn id="37" dur="500"/>
                                        <p:tgtEl>
                                          <p:spTgt spid="11">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2000"/>
                                  </p:stCondLst>
                                  <p:childTnLst>
                                    <p:set>
                                      <p:cBhvr>
                                        <p:cTn id="41" dur="1" fill="hold">
                                          <p:stCondLst>
                                            <p:cond delay="0"/>
                                          </p:stCondLst>
                                        </p:cTn>
                                        <p:tgtEl>
                                          <p:spTgt spid="11">
                                            <p:txEl>
                                              <p:pRg st="5" end="5"/>
                                            </p:txEl>
                                          </p:spTgt>
                                        </p:tgtEl>
                                        <p:attrNameLst>
                                          <p:attrName>style.visibility</p:attrName>
                                        </p:attrNameLst>
                                      </p:cBhvr>
                                      <p:to>
                                        <p:strVal val="visible"/>
                                      </p:to>
                                    </p:set>
                                    <p:animEffect transition="in" filter="fade">
                                      <p:cBhvr>
                                        <p:cTn id="42" dur="500"/>
                                        <p:tgtEl>
                                          <p:spTgt spid="11">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2000"/>
                                  </p:stCondLst>
                                  <p:childTnLst>
                                    <p:set>
                                      <p:cBhvr>
                                        <p:cTn id="46" dur="1" fill="hold">
                                          <p:stCondLst>
                                            <p:cond delay="0"/>
                                          </p:stCondLst>
                                        </p:cTn>
                                        <p:tgtEl>
                                          <p:spTgt spid="11">
                                            <p:txEl>
                                              <p:pRg st="7" end="7"/>
                                            </p:txEl>
                                          </p:spTgt>
                                        </p:tgtEl>
                                        <p:attrNameLst>
                                          <p:attrName>style.visibility</p:attrName>
                                        </p:attrNameLst>
                                      </p:cBhvr>
                                      <p:to>
                                        <p:strVal val="visible"/>
                                      </p:to>
                                    </p:set>
                                    <p:animEffect transition="in" filter="fade">
                                      <p:cBhvr>
                                        <p:cTn id="47" dur="500"/>
                                        <p:tgtEl>
                                          <p:spTgt spid="1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P spid="11"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914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116393" y="-4312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116393" y="228600"/>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80386" y="254558"/>
            <a:ext cx="9287540"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228600" y="1371600"/>
            <a:ext cx="8229600" cy="762000"/>
          </a:xfrm>
        </p:spPr>
        <p:txBody>
          <a:bodyPr>
            <a:normAutofit/>
          </a:bodyPr>
          <a:lstStyle/>
          <a:p>
            <a:pPr algn="l"/>
            <a:r>
              <a:rPr lang="en-US" dirty="0" smtClean="0">
                <a:solidFill>
                  <a:schemeClr val="bg1">
                    <a:lumMod val="95000"/>
                  </a:schemeClr>
                </a:solidFill>
              </a:rPr>
              <a:t>Ask the question… </a:t>
            </a:r>
            <a:endParaRPr lang="en-US" dirty="0">
              <a:solidFill>
                <a:schemeClr val="bg1">
                  <a:lumMod val="95000"/>
                </a:schemeClr>
              </a:solidFill>
            </a:endParaRPr>
          </a:p>
        </p:txBody>
      </p:sp>
      <p:sp>
        <p:nvSpPr>
          <p:cNvPr id="11" name="Content Placeholder 10"/>
          <p:cNvSpPr>
            <a:spLocks noGrp="1"/>
          </p:cNvSpPr>
          <p:nvPr>
            <p:ph idx="1"/>
          </p:nvPr>
        </p:nvSpPr>
        <p:spPr>
          <a:xfrm>
            <a:off x="228600" y="2166600"/>
            <a:ext cx="8839200" cy="4525963"/>
          </a:xfrm>
        </p:spPr>
        <p:txBody>
          <a:bodyPr>
            <a:normAutofit/>
          </a:bodyPr>
          <a:lstStyle/>
          <a:p>
            <a:pPr marL="0" indent="0">
              <a:buNone/>
            </a:pPr>
            <a:r>
              <a:rPr lang="en-US" sz="8800" dirty="0" smtClean="0">
                <a:solidFill>
                  <a:schemeClr val="bg1">
                    <a:lumMod val="95000"/>
                  </a:schemeClr>
                </a:solidFill>
              </a:rPr>
              <a:t>Sick or Not Sick?</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90600" y="-144834"/>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r>
              <a:rPr lang="en-US" dirty="0">
                <a:solidFill>
                  <a:prstClr val="white">
                    <a:lumMod val="95000"/>
                  </a:prstClr>
                </a:solidFill>
              </a:rPr>
              <a:t>Tylenol yesterday</a:t>
            </a:r>
          </a:p>
        </p:txBody>
      </p:sp>
      <p:sp>
        <p:nvSpPr>
          <p:cNvPr id="7" name="Rectangle 6"/>
          <p:cNvSpPr/>
          <p:nvPr/>
        </p:nvSpPr>
        <p:spPr>
          <a:xfrm>
            <a:off x="-1038927" y="4209534"/>
            <a:ext cx="985654" cy="369332"/>
          </a:xfrm>
          <a:prstGeom prst="rect">
            <a:avLst/>
          </a:prstGeom>
        </p:spPr>
        <p:txBody>
          <a:bodyPr wrap="none">
            <a:spAutoFit/>
          </a:bodyPr>
          <a:lstStyle/>
          <a:p>
            <a:r>
              <a:rPr lang="en-US" dirty="0">
                <a:solidFill>
                  <a:prstClr val="white">
                    <a:lumMod val="95000"/>
                  </a:prstClr>
                </a:solidFill>
              </a:rPr>
              <a:t>room air</a:t>
            </a:r>
          </a:p>
        </p:txBody>
      </p:sp>
      <p:pic>
        <p:nvPicPr>
          <p:cNvPr id="1026" name="Picture 2" descr="Image result for doctor 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153229" y="3174442"/>
            <a:ext cx="2733675" cy="3162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8346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par>
                                <p:cTn id="15" presetID="10" presetClass="entr" presetSubtype="0" fill="hold" grpId="0" nodeType="withEffect">
                                  <p:stCondLst>
                                    <p:cond delay="200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fade">
                                      <p:cBhvr>
                                        <p:cTn id="17"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P spid="11"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914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2"/>
          <p:cNvSpPr/>
          <p:nvPr/>
        </p:nvSpPr>
        <p:spPr>
          <a:xfrm>
            <a:off x="-116393" y="-431242"/>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5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116393" y="228600"/>
            <a:ext cx="9260393" cy="3174442"/>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4097" h="3174442">
                <a:moveTo>
                  <a:pt x="0" y="1879042"/>
                </a:moveTo>
                <a:lnTo>
                  <a:pt x="5797898" y="1868994"/>
                </a:lnTo>
                <a:lnTo>
                  <a:pt x="9164097" y="0"/>
                </a:lnTo>
                <a:cubicBezTo>
                  <a:pt x="9160747" y="1058147"/>
                  <a:pt x="9157398" y="2116295"/>
                  <a:pt x="9154048" y="3174442"/>
                </a:cubicBezTo>
                <a:lnTo>
                  <a:pt x="0" y="3174442"/>
                </a:lnTo>
                <a:lnTo>
                  <a:pt x="0" y="1879042"/>
                </a:lnTo>
                <a:close/>
              </a:path>
            </a:pathLst>
          </a:custGeom>
          <a:gradFill>
            <a:gsLst>
              <a:gs pos="0">
                <a:schemeClr val="accent2">
                  <a:lumMod val="60000"/>
                  <a:lumOff val="40000"/>
                </a:schemeClr>
              </a:gs>
              <a:gs pos="80000">
                <a:schemeClr val="accent2"/>
              </a:gs>
              <a:gs pos="100000">
                <a:schemeClr val="accent2"/>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5" name="Rectangle 12"/>
          <p:cNvSpPr/>
          <p:nvPr/>
        </p:nvSpPr>
        <p:spPr>
          <a:xfrm>
            <a:off x="-80386" y="254558"/>
            <a:ext cx="9287540" cy="6713170"/>
          </a:xfrm>
          <a:custGeom>
            <a:avLst/>
            <a:gdLst>
              <a:gd name="connsiteX0" fmla="*/ 0 w 9154048"/>
              <a:gd name="connsiteY0" fmla="*/ 0 h 1295400"/>
              <a:gd name="connsiteX1" fmla="*/ 9154048 w 9154048"/>
              <a:gd name="connsiteY1" fmla="*/ 0 h 1295400"/>
              <a:gd name="connsiteX2" fmla="*/ 9154048 w 9154048"/>
              <a:gd name="connsiteY2" fmla="*/ 1295400 h 1295400"/>
              <a:gd name="connsiteX3" fmla="*/ 0 w 9154048"/>
              <a:gd name="connsiteY3" fmla="*/ 1295400 h 1295400"/>
              <a:gd name="connsiteX4" fmla="*/ 0 w 9154048"/>
              <a:gd name="connsiteY4" fmla="*/ 0 h 1295400"/>
              <a:gd name="connsiteX0" fmla="*/ 0 w 9154048"/>
              <a:gd name="connsiteY0" fmla="*/ 10048 h 1305448"/>
              <a:gd name="connsiteX1" fmla="*/ 5797898 w 9154048"/>
              <a:gd name="connsiteY1" fmla="*/ 0 h 1305448"/>
              <a:gd name="connsiteX2" fmla="*/ 9154048 w 9154048"/>
              <a:gd name="connsiteY2" fmla="*/ 10048 h 1305448"/>
              <a:gd name="connsiteX3" fmla="*/ 9154048 w 9154048"/>
              <a:gd name="connsiteY3" fmla="*/ 1305448 h 1305448"/>
              <a:gd name="connsiteX4" fmla="*/ 0 w 9154048"/>
              <a:gd name="connsiteY4" fmla="*/ 1305448 h 1305448"/>
              <a:gd name="connsiteX5" fmla="*/ 0 w 9154048"/>
              <a:gd name="connsiteY5" fmla="*/ 10048 h 1305448"/>
              <a:gd name="connsiteX0" fmla="*/ 0 w 9164097"/>
              <a:gd name="connsiteY0" fmla="*/ 1879042 h 3174442"/>
              <a:gd name="connsiteX1" fmla="*/ 5797898 w 9164097"/>
              <a:gd name="connsiteY1" fmla="*/ 1868994 h 3174442"/>
              <a:gd name="connsiteX2" fmla="*/ 9164097 w 9164097"/>
              <a:gd name="connsiteY2" fmla="*/ 0 h 3174442"/>
              <a:gd name="connsiteX3" fmla="*/ 9154048 w 9164097"/>
              <a:gd name="connsiteY3" fmla="*/ 3174442 h 3174442"/>
              <a:gd name="connsiteX4" fmla="*/ 0 w 9164097"/>
              <a:gd name="connsiteY4" fmla="*/ 3174442 h 3174442"/>
              <a:gd name="connsiteX5" fmla="*/ 0 w 9164097"/>
              <a:gd name="connsiteY5" fmla="*/ 1879042 h 3174442"/>
              <a:gd name="connsiteX0" fmla="*/ 0 w 9164097"/>
              <a:gd name="connsiteY0" fmla="*/ 1879042 h 6734396"/>
              <a:gd name="connsiteX1" fmla="*/ 5797898 w 9164097"/>
              <a:gd name="connsiteY1" fmla="*/ 1868994 h 6734396"/>
              <a:gd name="connsiteX2" fmla="*/ 9164097 w 9164097"/>
              <a:gd name="connsiteY2" fmla="*/ 0 h 6734396"/>
              <a:gd name="connsiteX3" fmla="*/ 9154048 w 9164097"/>
              <a:gd name="connsiteY3" fmla="*/ 3174442 h 6734396"/>
              <a:gd name="connsiteX4" fmla="*/ 0 w 9164097"/>
              <a:gd name="connsiteY4" fmla="*/ 6734396 h 6734396"/>
              <a:gd name="connsiteX5" fmla="*/ 0 w 9164097"/>
              <a:gd name="connsiteY5" fmla="*/ 1879042 h 6734396"/>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734396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0 w 9251034"/>
              <a:gd name="connsiteY4" fmla="*/ 6210523 h 6746302"/>
              <a:gd name="connsiteX5" fmla="*/ 0 w 9251034"/>
              <a:gd name="connsiteY5" fmla="*/ 1879042 h 6746302"/>
              <a:gd name="connsiteX0" fmla="*/ 0 w 9251034"/>
              <a:gd name="connsiteY0" fmla="*/ 1879042 h 6746302"/>
              <a:gd name="connsiteX1" fmla="*/ 5797898 w 9251034"/>
              <a:gd name="connsiteY1" fmla="*/ 1868994 h 6746302"/>
              <a:gd name="connsiteX2" fmla="*/ 9164097 w 9251034"/>
              <a:gd name="connsiteY2" fmla="*/ 0 h 6746302"/>
              <a:gd name="connsiteX3" fmla="*/ 9250947 w 9251034"/>
              <a:gd name="connsiteY3" fmla="*/ 6746302 h 6746302"/>
              <a:gd name="connsiteX4" fmla="*/ 12112 w 9251034"/>
              <a:gd name="connsiteY4" fmla="*/ 6508178 h 6746302"/>
              <a:gd name="connsiteX5" fmla="*/ 0 w 9251034"/>
              <a:gd name="connsiteY5" fmla="*/ 1879042 h 6746302"/>
              <a:gd name="connsiteX0" fmla="*/ 0 w 9164097"/>
              <a:gd name="connsiteY0" fmla="*/ 1879042 h 6508178"/>
              <a:gd name="connsiteX1" fmla="*/ 5797898 w 9164097"/>
              <a:gd name="connsiteY1" fmla="*/ 1868994 h 6508178"/>
              <a:gd name="connsiteX2" fmla="*/ 9164097 w 9164097"/>
              <a:gd name="connsiteY2" fmla="*/ 0 h 6508178"/>
              <a:gd name="connsiteX3" fmla="*/ 9129823 w 9164097"/>
              <a:gd name="connsiteY3" fmla="*/ 5912868 h 6508178"/>
              <a:gd name="connsiteX4" fmla="*/ 12112 w 9164097"/>
              <a:gd name="connsiteY4" fmla="*/ 6508178 h 6508178"/>
              <a:gd name="connsiteX5" fmla="*/ 0 w 9164097"/>
              <a:gd name="connsiteY5" fmla="*/ 1879042 h 6508178"/>
              <a:gd name="connsiteX0" fmla="*/ 0 w 9226838"/>
              <a:gd name="connsiteY0" fmla="*/ 1879042 h 6555803"/>
              <a:gd name="connsiteX1" fmla="*/ 5797898 w 9226838"/>
              <a:gd name="connsiteY1" fmla="*/ 1868994 h 6555803"/>
              <a:gd name="connsiteX2" fmla="*/ 9164097 w 9226838"/>
              <a:gd name="connsiteY2" fmla="*/ 0 h 6555803"/>
              <a:gd name="connsiteX3" fmla="*/ 9226721 w 9226838"/>
              <a:gd name="connsiteY3" fmla="*/ 6555803 h 6555803"/>
              <a:gd name="connsiteX4" fmla="*/ 12112 w 9226838"/>
              <a:gd name="connsiteY4" fmla="*/ 6508178 h 6555803"/>
              <a:gd name="connsiteX5" fmla="*/ 0 w 9226838"/>
              <a:gd name="connsiteY5" fmla="*/ 1879042 h 655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838" h="6555803">
                <a:moveTo>
                  <a:pt x="0" y="1879042"/>
                </a:moveTo>
                <a:lnTo>
                  <a:pt x="5797898" y="1868994"/>
                </a:lnTo>
                <a:lnTo>
                  <a:pt x="9164097" y="0"/>
                </a:lnTo>
                <a:cubicBezTo>
                  <a:pt x="9160747" y="1058147"/>
                  <a:pt x="9230071" y="5497656"/>
                  <a:pt x="9226721" y="6555803"/>
                </a:cubicBezTo>
                <a:lnTo>
                  <a:pt x="12112" y="6508178"/>
                </a:lnTo>
                <a:cubicBezTo>
                  <a:pt x="8075" y="4965133"/>
                  <a:pt x="4037" y="3422087"/>
                  <a:pt x="0" y="1879042"/>
                </a:cubicBezTo>
                <a:close/>
              </a:path>
            </a:pathLst>
          </a:custGeom>
          <a:gradFill>
            <a:gsLst>
              <a:gs pos="0">
                <a:schemeClr val="accent1">
                  <a:lumMod val="50000"/>
                </a:schemeClr>
              </a:gs>
              <a:gs pos="80000">
                <a:schemeClr val="accent1"/>
              </a:gs>
              <a:gs pos="100000">
                <a:schemeClr val="accent1">
                  <a:lumMod val="50000"/>
                </a:schemeClr>
              </a:gs>
            </a:gsLst>
            <a:lin ang="15600000" scaled="0"/>
          </a:gradFill>
          <a:ln w="22225">
            <a:solidFill>
              <a:schemeClr val="tx1">
                <a:lumMod val="95000"/>
                <a:lumOff val="5000"/>
              </a:schemeClr>
            </a:solidFill>
          </a:ln>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228600" y="1371600"/>
            <a:ext cx="8229600" cy="762000"/>
          </a:xfrm>
        </p:spPr>
        <p:txBody>
          <a:bodyPr>
            <a:normAutofit/>
          </a:bodyPr>
          <a:lstStyle/>
          <a:p>
            <a:pPr algn="l"/>
            <a:r>
              <a:rPr lang="en-US" dirty="0" smtClean="0">
                <a:solidFill>
                  <a:schemeClr val="bg1">
                    <a:lumMod val="95000"/>
                  </a:schemeClr>
                </a:solidFill>
              </a:rPr>
              <a:t>Ask the question… </a:t>
            </a:r>
            <a:endParaRPr lang="en-US" dirty="0">
              <a:solidFill>
                <a:schemeClr val="bg1">
                  <a:lumMod val="95000"/>
                </a:schemeClr>
              </a:solidFill>
            </a:endParaRPr>
          </a:p>
        </p:txBody>
      </p:sp>
      <p:sp>
        <p:nvSpPr>
          <p:cNvPr id="11" name="Content Placeholder 10"/>
          <p:cNvSpPr>
            <a:spLocks noGrp="1"/>
          </p:cNvSpPr>
          <p:nvPr>
            <p:ph idx="1"/>
          </p:nvPr>
        </p:nvSpPr>
        <p:spPr>
          <a:xfrm>
            <a:off x="228600" y="2255837"/>
            <a:ext cx="8839200" cy="4525963"/>
          </a:xfrm>
        </p:spPr>
        <p:txBody>
          <a:bodyPr>
            <a:normAutofit/>
          </a:bodyPr>
          <a:lstStyle/>
          <a:p>
            <a:pPr marL="0" indent="0">
              <a:buNone/>
            </a:pPr>
            <a:r>
              <a:rPr lang="en-US" sz="8800" dirty="0" smtClean="0">
                <a:solidFill>
                  <a:schemeClr val="bg1">
                    <a:lumMod val="95000"/>
                  </a:schemeClr>
                </a:solidFill>
              </a:rPr>
              <a:t>Sick or Not Sick?</a:t>
            </a:r>
          </a:p>
          <a:p>
            <a:pPr marL="0" indent="0">
              <a:buNone/>
            </a:pPr>
            <a:r>
              <a:rPr lang="en-US" sz="8800" dirty="0" smtClean="0">
                <a:solidFill>
                  <a:schemeClr val="bg1">
                    <a:lumMod val="95000"/>
                  </a:schemeClr>
                </a:solidFill>
              </a:rPr>
              <a:t>Yes Load and Go!!!</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90600" y="-144834"/>
            <a:ext cx="4325258" cy="2009775"/>
          </a:xfrm>
          <a:prstGeom prst="rect">
            <a:avLst/>
          </a:prstGeom>
        </p:spPr>
      </p:pic>
      <p:sp>
        <p:nvSpPr>
          <p:cNvPr id="3" name="Rectangle 2"/>
          <p:cNvSpPr/>
          <p:nvPr/>
        </p:nvSpPr>
        <p:spPr>
          <a:xfrm>
            <a:off x="-1896393" y="1771134"/>
            <a:ext cx="1811586" cy="369332"/>
          </a:xfrm>
          <a:prstGeom prst="rect">
            <a:avLst/>
          </a:prstGeom>
        </p:spPr>
        <p:txBody>
          <a:bodyPr wrap="none">
            <a:spAutoFit/>
          </a:bodyPr>
          <a:lstStyle/>
          <a:p>
            <a:r>
              <a:rPr lang="en-US" dirty="0">
                <a:solidFill>
                  <a:prstClr val="white">
                    <a:lumMod val="95000"/>
                  </a:prstClr>
                </a:solidFill>
              </a:rPr>
              <a:t>Tylenol yesterday</a:t>
            </a:r>
          </a:p>
        </p:txBody>
      </p:sp>
      <p:sp>
        <p:nvSpPr>
          <p:cNvPr id="7" name="Rectangle 6"/>
          <p:cNvSpPr/>
          <p:nvPr/>
        </p:nvSpPr>
        <p:spPr>
          <a:xfrm>
            <a:off x="-1038927" y="4209534"/>
            <a:ext cx="985654" cy="369332"/>
          </a:xfrm>
          <a:prstGeom prst="rect">
            <a:avLst/>
          </a:prstGeom>
        </p:spPr>
        <p:txBody>
          <a:bodyPr wrap="none">
            <a:spAutoFit/>
          </a:bodyPr>
          <a:lstStyle/>
          <a:p>
            <a:r>
              <a:rPr lang="en-US" dirty="0">
                <a:solidFill>
                  <a:prstClr val="white">
                    <a:lumMod val="95000"/>
                  </a:prstClr>
                </a:solidFill>
              </a:rPr>
              <a:t>room air</a:t>
            </a:r>
          </a:p>
        </p:txBody>
      </p:sp>
    </p:spTree>
    <p:extLst>
      <p:ext uri="{BB962C8B-B14F-4D97-AF65-F5344CB8AC3E}">
        <p14:creationId xmlns:p14="http://schemas.microsoft.com/office/powerpoint/2010/main" val="3795773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26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3400"/>
                                        <p:tgtEl>
                                          <p:spTgt spid="13"/>
                                        </p:tgtEl>
                                      </p:cBhvr>
                                    </p:animEffect>
                                  </p:childTnLst>
                                </p:cTn>
                              </p:par>
                              <p:par>
                                <p:cTn id="12" presetID="22" presetClass="entr" presetSubtype="8" fill="hold" grpId="0" nodeType="withEffect">
                                  <p:stCondLst>
                                    <p:cond delay="130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900"/>
                                        <p:tgtEl>
                                          <p:spTgt spid="2"/>
                                        </p:tgtEl>
                                      </p:cBhvr>
                                    </p:animEffect>
                                  </p:childTnLst>
                                </p:cTn>
                              </p:par>
                              <p:par>
                                <p:cTn id="15" presetID="10" presetClass="entr" presetSubtype="0" fill="hold" grpId="0" nodeType="withEffect">
                                  <p:stCondLst>
                                    <p:cond delay="200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fade">
                                      <p:cBhvr>
                                        <p:cTn id="17" dur="500"/>
                                        <p:tgtEl>
                                          <p:spTgt spid="1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2000"/>
                                  </p:stCondLst>
                                  <p:childTnLst>
                                    <p:set>
                                      <p:cBhvr>
                                        <p:cTn id="21" dur="1" fill="hold">
                                          <p:stCondLst>
                                            <p:cond delay="0"/>
                                          </p:stCondLst>
                                        </p:cTn>
                                        <p:tgtEl>
                                          <p:spTgt spid="11">
                                            <p:txEl>
                                              <p:pRg st="1" end="1"/>
                                            </p:txEl>
                                          </p:spTgt>
                                        </p:tgtEl>
                                        <p:attrNameLst>
                                          <p:attrName>style.visibility</p:attrName>
                                        </p:attrNameLst>
                                      </p:cBhvr>
                                      <p:to>
                                        <p:strVal val="visible"/>
                                      </p:to>
                                    </p:set>
                                    <p:animEffect transition="in" filter="fade">
                                      <p:cBhvr>
                                        <p:cTn id="22" dur="500"/>
                                        <p:tgtEl>
                                          <p:spTgt spid="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P spid="11" grpId="0" build="p"/>
    </p:bldLst>
  </p:timing>
</p:sld>
</file>

<file path=ppt/theme/theme1.xml><?xml version="1.0" encoding="utf-8"?>
<a:theme xmlns:a="http://schemas.openxmlformats.org/drawingml/2006/main" name="Office Theme">
  <a:themeElements>
    <a:clrScheme name="superhero">
      <a:dk1>
        <a:sysClr val="windowText" lastClr="000000"/>
      </a:dk1>
      <a:lt1>
        <a:sysClr val="window" lastClr="FFFFFF"/>
      </a:lt1>
      <a:dk2>
        <a:srgbClr val="F2F2F2"/>
      </a:dk2>
      <a:lt2>
        <a:srgbClr val="F2F2F2"/>
      </a:lt2>
      <a:accent1>
        <a:srgbClr val="FF0000"/>
      </a:accent1>
      <a:accent2>
        <a:srgbClr val="0156A7"/>
      </a:accent2>
      <a:accent3>
        <a:srgbClr val="F0EA00"/>
      </a:accent3>
      <a:accent4>
        <a:srgbClr val="2E9F4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5233</TotalTime>
  <Words>2201</Words>
  <Application>Microsoft Office PowerPoint</Application>
  <PresentationFormat>On-screen Show (4:3)</PresentationFormat>
  <Paragraphs>352</Paragraphs>
  <Slides>66</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66</vt:i4>
      </vt:variant>
    </vt:vector>
  </HeadingPairs>
  <TitlesOfParts>
    <vt:vector size="71" baseType="lpstr">
      <vt:lpstr>Arial</vt:lpstr>
      <vt:lpstr>Arial Black</vt:lpstr>
      <vt:lpstr>Berlin Sans FB Demi</vt:lpstr>
      <vt:lpstr>Calibri</vt:lpstr>
      <vt:lpstr>Office Theme</vt:lpstr>
      <vt:lpstr>Pediatric Emergencies</vt:lpstr>
      <vt:lpstr>Know Your Audience</vt:lpstr>
      <vt:lpstr>Objectives</vt:lpstr>
      <vt:lpstr>Practice Time</vt:lpstr>
      <vt:lpstr>9mo Respiratory distress</vt:lpstr>
      <vt:lpstr>Assessment</vt:lpstr>
      <vt:lpstr>Vitals </vt:lpstr>
      <vt:lpstr>Ask the question… </vt:lpstr>
      <vt:lpstr>Ask the question… </vt:lpstr>
      <vt:lpstr>Treatments </vt:lpstr>
      <vt:lpstr>Super Hero Strength</vt:lpstr>
      <vt:lpstr>Do Not Be Frightened</vt:lpstr>
      <vt:lpstr>PAT  </vt:lpstr>
      <vt:lpstr>What is the PAT </vt:lpstr>
      <vt:lpstr>PAT  </vt:lpstr>
      <vt:lpstr>Appearance</vt:lpstr>
      <vt:lpstr>PAT  </vt:lpstr>
      <vt:lpstr>Work of Breathing</vt:lpstr>
      <vt:lpstr>Work of Breathing</vt:lpstr>
      <vt:lpstr>PAT  </vt:lpstr>
      <vt:lpstr>Circulation</vt:lpstr>
      <vt:lpstr>Once the PAT is complete</vt:lpstr>
      <vt:lpstr>Once the PAT is complete</vt:lpstr>
      <vt:lpstr>Sick or Not Sick?</vt:lpstr>
      <vt:lpstr>Sick or Not Sick?</vt:lpstr>
      <vt:lpstr>Sick or Not Sick?</vt:lpstr>
      <vt:lpstr>Sick or Not Sick?</vt:lpstr>
      <vt:lpstr>PAT to Details…</vt:lpstr>
      <vt:lpstr>PAT to Details…</vt:lpstr>
      <vt:lpstr>PAT to Details…</vt:lpstr>
      <vt:lpstr>Peds Populations</vt:lpstr>
      <vt:lpstr>Infants</vt:lpstr>
      <vt:lpstr>Toddlers 1-3 years</vt:lpstr>
      <vt:lpstr>Infant to Toddler Airway</vt:lpstr>
      <vt:lpstr>Pre schoolers 3-5years</vt:lpstr>
      <vt:lpstr>School age 6-12 years</vt:lpstr>
      <vt:lpstr>Adolescence 12-16 years</vt:lpstr>
      <vt:lpstr>Pediatric Patients</vt:lpstr>
      <vt:lpstr>Airway</vt:lpstr>
      <vt:lpstr>Airway</vt:lpstr>
      <vt:lpstr>Special Situations</vt:lpstr>
      <vt:lpstr>Other illnesses</vt:lpstr>
      <vt:lpstr>Special Situations</vt:lpstr>
      <vt:lpstr>Cistic Fibrosis</vt:lpstr>
      <vt:lpstr>Down Syndrome</vt:lpstr>
      <vt:lpstr>Immunizations &amp; Vaccines</vt:lpstr>
      <vt:lpstr>Poisonings</vt:lpstr>
      <vt:lpstr>Poisonings</vt:lpstr>
      <vt:lpstr>Trauma</vt:lpstr>
      <vt:lpstr>Shock </vt:lpstr>
      <vt:lpstr>Shock </vt:lpstr>
      <vt:lpstr>Medications </vt:lpstr>
      <vt:lpstr>Medications </vt:lpstr>
      <vt:lpstr>Medications </vt:lpstr>
      <vt:lpstr>Medications </vt:lpstr>
      <vt:lpstr>Medications </vt:lpstr>
      <vt:lpstr>Medications </vt:lpstr>
      <vt:lpstr>Medications </vt:lpstr>
      <vt:lpstr>Medications </vt:lpstr>
      <vt:lpstr>Medications </vt:lpstr>
      <vt:lpstr>Medications </vt:lpstr>
      <vt:lpstr>Abuse and Neglect</vt:lpstr>
      <vt:lpstr>Important Phone Numbers</vt:lpstr>
      <vt:lpstr>Conclusion</vt:lpstr>
      <vt:lpstr>PowerPoint Presentation</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Presentermedia</dc:creator>
  <cp:lastModifiedBy>Reed, Brian E.</cp:lastModifiedBy>
  <cp:revision>80</cp:revision>
  <dcterms:created xsi:type="dcterms:W3CDTF">2013-08-23T19:21:13Z</dcterms:created>
  <dcterms:modified xsi:type="dcterms:W3CDTF">2020-07-23T14:20:06Z</dcterms:modified>
</cp:coreProperties>
</file>