
<file path=[Content_Types].xml><?xml version="1.0" encoding="utf-8"?>
<Types xmlns="http://schemas.openxmlformats.org/package/2006/content-types">
  <Default Extension="png" ContentType="image/png"/>
  <Default Extension="jpeg" ContentType="image/jpeg"/>
  <Default Extension="wmf" ContentType="image/x-wmf"/>
  <Default Extension="rels" ContentType="application/vnd.openxmlformats-package.relationships+xml"/>
  <Default Extension="xml" ContentType="application/xml"/>
  <Default Extension="gif" ContentType="image/gif"/>
  <Default Extension="jpg" ContentType="image/jpeg"/>
  <Default Extension="wmv" ContentType="video/x-ms-wmv"/>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63" r:id="rId2"/>
    <p:sldId id="316" r:id="rId3"/>
    <p:sldId id="270" r:id="rId4"/>
    <p:sldId id="300" r:id="rId5"/>
    <p:sldId id="315" r:id="rId6"/>
    <p:sldId id="265" r:id="rId7"/>
    <p:sldId id="277" r:id="rId8"/>
    <p:sldId id="278" r:id="rId9"/>
    <p:sldId id="279" r:id="rId10"/>
    <p:sldId id="280" r:id="rId11"/>
    <p:sldId id="266" r:id="rId12"/>
    <p:sldId id="296" r:id="rId13"/>
    <p:sldId id="297" r:id="rId14"/>
    <p:sldId id="298" r:id="rId15"/>
    <p:sldId id="267" r:id="rId16"/>
    <p:sldId id="290" r:id="rId17"/>
    <p:sldId id="301" r:id="rId18"/>
    <p:sldId id="303" r:id="rId19"/>
    <p:sldId id="273" r:id="rId20"/>
    <p:sldId id="274" r:id="rId21"/>
    <p:sldId id="308" r:id="rId22"/>
    <p:sldId id="288" r:id="rId23"/>
    <p:sldId id="289" r:id="rId24"/>
    <p:sldId id="302" r:id="rId25"/>
    <p:sldId id="312" r:id="rId26"/>
    <p:sldId id="275" r:id="rId27"/>
    <p:sldId id="268" r:id="rId28"/>
    <p:sldId id="271" r:id="rId29"/>
    <p:sldId id="317" r:id="rId30"/>
    <p:sldId id="313" r:id="rId31"/>
    <p:sldId id="272" r:id="rId32"/>
    <p:sldId id="282" r:id="rId33"/>
    <p:sldId id="307" r:id="rId34"/>
    <p:sldId id="306" r:id="rId35"/>
    <p:sldId id="305" r:id="rId36"/>
    <p:sldId id="283" r:id="rId37"/>
    <p:sldId id="285" r:id="rId38"/>
    <p:sldId id="291" r:id="rId39"/>
    <p:sldId id="299" r:id="rId40"/>
    <p:sldId id="286" r:id="rId41"/>
    <p:sldId id="287" r:id="rId42"/>
    <p:sldId id="309" r:id="rId43"/>
    <p:sldId id="284" r:id="rId44"/>
    <p:sldId id="311" r:id="rId45"/>
    <p:sldId id="310" r:id="rId46"/>
    <p:sldId id="276" r:id="rId47"/>
    <p:sldId id="293" r:id="rId48"/>
    <p:sldId id="294" r:id="rId49"/>
    <p:sldId id="295" r:id="rId50"/>
    <p:sldId id="314" r:id="rId51"/>
    <p:sldId id="269" r:id="rId52"/>
  </p:sldIdLst>
  <p:sldSz cx="6858000" cy="51435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620" userDrawn="1">
          <p15:clr>
            <a:srgbClr val="A4A3A4"/>
          </p15:clr>
        </p15:guide>
        <p15:guide id="2" pos="216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175A8D"/>
    <a:srgbClr val="D7CF98"/>
    <a:srgbClr val="DDEFAF"/>
    <a:srgbClr val="134C77"/>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p:normalViewPr>
    <p:restoredLeft sz="15620"/>
    <p:restoredTop sz="94660"/>
  </p:normalViewPr>
  <p:slideViewPr>
    <p:cSldViewPr>
      <p:cViewPr varScale="1">
        <p:scale>
          <a:sx n="145" d="100"/>
          <a:sy n="145" d="100"/>
        </p:scale>
        <p:origin x="1668" y="126"/>
      </p:cViewPr>
      <p:guideLst>
        <p:guide orient="horz" pos="1620"/>
        <p:guide pos="216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514350" y="1597822"/>
            <a:ext cx="5829300" cy="1102519"/>
          </a:xfrm>
        </p:spPr>
        <p:txBody>
          <a:bodyPr/>
          <a:lstStyle/>
          <a:p>
            <a:r>
              <a:rPr lang="en-US" smtClean="0"/>
              <a:t>Click to edit Master title style</a:t>
            </a:r>
            <a:endParaRPr lang="en-US"/>
          </a:p>
        </p:txBody>
      </p:sp>
      <p:sp>
        <p:nvSpPr>
          <p:cNvPr id="3" name="Subtitle 2"/>
          <p:cNvSpPr>
            <a:spLocks noGrp="1"/>
          </p:cNvSpPr>
          <p:nvPr>
            <p:ph type="subTitle" idx="1"/>
          </p:nvPr>
        </p:nvSpPr>
        <p:spPr>
          <a:xfrm>
            <a:off x="1028700" y="2914650"/>
            <a:ext cx="4800600" cy="131445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609ED0D0-B1C1-4E2F-8301-572D4135A1BB}" type="datetimeFigureOut">
              <a:rPr lang="en-US" smtClean="0"/>
              <a:t>12/24/2018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9E4F1DE-C9DD-4502-9FF4-1995F6554F58}" type="slidenum">
              <a:rPr lang="en-US" smtClean="0"/>
              <a:t>‹#›</a:t>
            </a:fld>
            <a:endParaRPr lang="en-US"/>
          </a:p>
        </p:txBody>
      </p:sp>
    </p:spTree>
    <p:extLst>
      <p:ext uri="{BB962C8B-B14F-4D97-AF65-F5344CB8AC3E}">
        <p14:creationId xmlns:p14="http://schemas.microsoft.com/office/powerpoint/2010/main" val="820103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609ED0D0-B1C1-4E2F-8301-572D4135A1BB}" type="datetimeFigureOut">
              <a:rPr lang="en-US" smtClean="0"/>
              <a:t>12/24/2018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9E4F1DE-C9DD-4502-9FF4-1995F6554F58}" type="slidenum">
              <a:rPr lang="en-US" smtClean="0"/>
              <a:t>‹#›</a:t>
            </a:fld>
            <a:endParaRPr lang="en-US"/>
          </a:p>
        </p:txBody>
      </p:sp>
    </p:spTree>
    <p:extLst>
      <p:ext uri="{BB962C8B-B14F-4D97-AF65-F5344CB8AC3E}">
        <p14:creationId xmlns:p14="http://schemas.microsoft.com/office/powerpoint/2010/main" val="32769551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41735" y="3305176"/>
            <a:ext cx="5829300" cy="1021556"/>
          </a:xfrm>
        </p:spPr>
        <p:txBody>
          <a:bodyPr anchor="t"/>
          <a:lstStyle>
            <a:lvl1pPr algn="l">
              <a:defRPr sz="3000" b="1" cap="all"/>
            </a:lvl1pPr>
          </a:lstStyle>
          <a:p>
            <a:r>
              <a:rPr lang="en-US" smtClean="0"/>
              <a:t>Click to edit Master title style</a:t>
            </a:r>
            <a:endParaRPr lang="en-US"/>
          </a:p>
        </p:txBody>
      </p:sp>
      <p:sp>
        <p:nvSpPr>
          <p:cNvPr id="3" name="Text Placeholder 2"/>
          <p:cNvSpPr>
            <a:spLocks noGrp="1"/>
          </p:cNvSpPr>
          <p:nvPr>
            <p:ph type="body" idx="1"/>
          </p:nvPr>
        </p:nvSpPr>
        <p:spPr>
          <a:xfrm>
            <a:off x="541735" y="2180035"/>
            <a:ext cx="5829300" cy="1125140"/>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609ED0D0-B1C1-4E2F-8301-572D4135A1BB}" type="datetimeFigureOut">
              <a:rPr lang="en-US" smtClean="0"/>
              <a:t>12/24/2018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9E4F1DE-C9DD-4502-9FF4-1995F6554F58}" type="slidenum">
              <a:rPr lang="en-US" smtClean="0"/>
              <a:t>‹#›</a:t>
            </a:fld>
            <a:endParaRPr lang="en-US"/>
          </a:p>
        </p:txBody>
      </p:sp>
    </p:spTree>
    <p:extLst>
      <p:ext uri="{BB962C8B-B14F-4D97-AF65-F5344CB8AC3E}">
        <p14:creationId xmlns:p14="http://schemas.microsoft.com/office/powerpoint/2010/main" val="23374439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342900" y="1200151"/>
            <a:ext cx="3028950" cy="3394472"/>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3486150" y="1200151"/>
            <a:ext cx="3028950" cy="3394472"/>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609ED0D0-B1C1-4E2F-8301-572D4135A1BB}" type="datetimeFigureOut">
              <a:rPr lang="en-US" smtClean="0"/>
              <a:t>12/24/2018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9E4F1DE-C9DD-4502-9FF4-1995F6554F58}" type="slidenum">
              <a:rPr lang="en-US" smtClean="0"/>
              <a:t>‹#›</a:t>
            </a:fld>
            <a:endParaRPr lang="en-US"/>
          </a:p>
        </p:txBody>
      </p:sp>
    </p:spTree>
    <p:extLst>
      <p:ext uri="{BB962C8B-B14F-4D97-AF65-F5344CB8AC3E}">
        <p14:creationId xmlns:p14="http://schemas.microsoft.com/office/powerpoint/2010/main" val="40368243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342901" y="1151335"/>
            <a:ext cx="3030141" cy="47982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Click to edit Master text styles</a:t>
            </a:r>
          </a:p>
        </p:txBody>
      </p:sp>
      <p:sp>
        <p:nvSpPr>
          <p:cNvPr id="4" name="Content Placeholder 3"/>
          <p:cNvSpPr>
            <a:spLocks noGrp="1"/>
          </p:cNvSpPr>
          <p:nvPr>
            <p:ph sz="half" idx="2"/>
          </p:nvPr>
        </p:nvSpPr>
        <p:spPr>
          <a:xfrm>
            <a:off x="342901" y="1631156"/>
            <a:ext cx="3030141" cy="2963466"/>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3483771" y="1151335"/>
            <a:ext cx="3031331" cy="47982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Click to edit Master text styles</a:t>
            </a:r>
          </a:p>
        </p:txBody>
      </p:sp>
      <p:sp>
        <p:nvSpPr>
          <p:cNvPr id="6" name="Content Placeholder 5"/>
          <p:cNvSpPr>
            <a:spLocks noGrp="1"/>
          </p:cNvSpPr>
          <p:nvPr>
            <p:ph sz="quarter" idx="4"/>
          </p:nvPr>
        </p:nvSpPr>
        <p:spPr>
          <a:xfrm>
            <a:off x="3483771" y="1631156"/>
            <a:ext cx="3031331" cy="2963466"/>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609ED0D0-B1C1-4E2F-8301-572D4135A1BB}" type="datetimeFigureOut">
              <a:rPr lang="en-US" smtClean="0"/>
              <a:t>12/24/2018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09E4F1DE-C9DD-4502-9FF4-1995F6554F58}" type="slidenum">
              <a:rPr lang="en-US" smtClean="0"/>
              <a:t>‹#›</a:t>
            </a:fld>
            <a:endParaRPr lang="en-US"/>
          </a:p>
        </p:txBody>
      </p:sp>
    </p:spTree>
    <p:extLst>
      <p:ext uri="{BB962C8B-B14F-4D97-AF65-F5344CB8AC3E}">
        <p14:creationId xmlns:p14="http://schemas.microsoft.com/office/powerpoint/2010/main" val="1168247005"/>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342900" y="205978"/>
            <a:ext cx="6172200" cy="85725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342900" y="1200151"/>
            <a:ext cx="6172200" cy="339447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342900" y="4767263"/>
            <a:ext cx="1600200" cy="273844"/>
          </a:xfrm>
          <a:prstGeom prst="rect">
            <a:avLst/>
          </a:prstGeom>
        </p:spPr>
        <p:txBody>
          <a:bodyPr vert="horz" lIns="91440" tIns="45720" rIns="91440" bIns="45720" rtlCol="0" anchor="ctr"/>
          <a:lstStyle>
            <a:lvl1pPr algn="l">
              <a:defRPr sz="900">
                <a:solidFill>
                  <a:schemeClr val="tx1">
                    <a:tint val="75000"/>
                  </a:schemeClr>
                </a:solidFill>
              </a:defRPr>
            </a:lvl1pPr>
          </a:lstStyle>
          <a:p>
            <a:fld id="{609ED0D0-B1C1-4E2F-8301-572D4135A1BB}" type="datetimeFigureOut">
              <a:rPr lang="en-US" smtClean="0"/>
              <a:t>12/24/2018</a:t>
            </a:fld>
            <a:endParaRPr lang="en-US"/>
          </a:p>
        </p:txBody>
      </p:sp>
      <p:sp>
        <p:nvSpPr>
          <p:cNvPr id="5" name="Footer Placeholder 4"/>
          <p:cNvSpPr>
            <a:spLocks noGrp="1"/>
          </p:cNvSpPr>
          <p:nvPr>
            <p:ph type="ftr" sz="quarter" idx="3"/>
          </p:nvPr>
        </p:nvSpPr>
        <p:spPr>
          <a:xfrm>
            <a:off x="2343150" y="4767263"/>
            <a:ext cx="2171700" cy="273844"/>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4914900" y="4767263"/>
            <a:ext cx="1600200" cy="273844"/>
          </a:xfrm>
          <a:prstGeom prst="rect">
            <a:avLst/>
          </a:prstGeom>
        </p:spPr>
        <p:txBody>
          <a:bodyPr vert="horz" lIns="91440" tIns="45720" rIns="91440" bIns="45720" rtlCol="0" anchor="ctr"/>
          <a:lstStyle>
            <a:lvl1pPr algn="r">
              <a:defRPr sz="900">
                <a:solidFill>
                  <a:schemeClr val="tx1">
                    <a:tint val="75000"/>
                  </a:schemeClr>
                </a:solidFill>
              </a:defRPr>
            </a:lvl1pPr>
          </a:lstStyle>
          <a:p>
            <a:fld id="{09E4F1DE-C9DD-4502-9FF4-1995F6554F58}" type="slidenum">
              <a:rPr lang="en-US" smtClean="0"/>
              <a:t>‹#›</a:t>
            </a:fld>
            <a:endParaRPr lang="en-US"/>
          </a:p>
        </p:txBody>
      </p:sp>
    </p:spTree>
    <p:extLst>
      <p:ext uri="{BB962C8B-B14F-4D97-AF65-F5344CB8AC3E}">
        <p14:creationId xmlns:p14="http://schemas.microsoft.com/office/powerpoint/2010/main" val="167147319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Lst>
  <p:txStyles>
    <p:titleStyle>
      <a:lvl1pPr algn="ctr" defTabSz="685800" rtl="0" eaLnBrk="1" latinLnBrk="0" hangingPunct="1">
        <a:spcBef>
          <a:spcPct val="0"/>
        </a:spcBef>
        <a:buNone/>
        <a:defRPr sz="3300" kern="1200">
          <a:solidFill>
            <a:schemeClr val="tx1"/>
          </a:solidFill>
          <a:latin typeface="+mj-lt"/>
          <a:ea typeface="+mj-ea"/>
          <a:cs typeface="+mj-cs"/>
        </a:defRPr>
      </a:lvl1pPr>
    </p:titleStyle>
    <p:bodyStyle>
      <a:lvl1pPr marL="257175" indent="-257175" algn="l" defTabSz="685800" rtl="0" eaLnBrk="1" latinLnBrk="0" hangingPunct="1">
        <a:spcBef>
          <a:spcPct val="20000"/>
        </a:spcBef>
        <a:buFont typeface="Arial" pitchFamily="34" charset="0"/>
        <a:buChar char="•"/>
        <a:defRPr sz="2400" kern="1200">
          <a:solidFill>
            <a:schemeClr val="tx1"/>
          </a:solidFill>
          <a:latin typeface="+mn-lt"/>
          <a:ea typeface="+mn-ea"/>
          <a:cs typeface="+mn-cs"/>
        </a:defRPr>
      </a:lvl1pPr>
      <a:lvl2pPr marL="557213" indent="-214313" algn="l" defTabSz="685800" rtl="0" eaLnBrk="1" latinLnBrk="0" hangingPunct="1">
        <a:spcBef>
          <a:spcPct val="20000"/>
        </a:spcBef>
        <a:buFont typeface="Arial" pitchFamily="34" charset="0"/>
        <a:buChar char="–"/>
        <a:defRPr sz="2100" kern="1200">
          <a:solidFill>
            <a:schemeClr val="tx1"/>
          </a:solidFill>
          <a:latin typeface="+mn-lt"/>
          <a:ea typeface="+mn-ea"/>
          <a:cs typeface="+mn-cs"/>
        </a:defRPr>
      </a:lvl2pPr>
      <a:lvl3pPr marL="857250" indent="-171450" algn="l" defTabSz="685800" rtl="0" eaLnBrk="1" latinLnBrk="0" hangingPunct="1">
        <a:spcBef>
          <a:spcPct val="20000"/>
        </a:spcBef>
        <a:buFont typeface="Arial" pitchFamily="34" charset="0"/>
        <a:buChar char="•"/>
        <a:defRPr sz="1800" kern="1200">
          <a:solidFill>
            <a:schemeClr val="tx1"/>
          </a:solidFill>
          <a:latin typeface="+mn-lt"/>
          <a:ea typeface="+mn-ea"/>
          <a:cs typeface="+mn-cs"/>
        </a:defRPr>
      </a:lvl3pPr>
      <a:lvl4pPr marL="12001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4pPr>
      <a:lvl5pPr marL="15430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image" Target="../media/image4.jpe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5.gif"/><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5.gif"/><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image" Target="../media/image10.png"/><Relationship Id="rId1" Type="http://schemas.openxmlformats.org/officeDocument/2006/relationships/slideLayout" Target="../slideLayouts/slideLayout1.xml"/><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image" Target="../media/image12.png"/></Relationships>
</file>

<file path=ppt/slides/_rels/slide13.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image" Target="../media/image16.png"/><Relationship Id="rId7" Type="http://schemas.openxmlformats.org/officeDocument/2006/relationships/image" Target="../media/image14.png"/><Relationship Id="rId2" Type="http://schemas.openxmlformats.org/officeDocument/2006/relationships/image" Target="../media/image10.png"/><Relationship Id="rId1" Type="http://schemas.openxmlformats.org/officeDocument/2006/relationships/slideLayout" Target="../slideLayouts/slideLayout1.xml"/><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image" Target="../media/image11.png"/></Relationships>
</file>

<file path=ppt/slides/_rels/slide14.xml.rels><?xml version="1.0" encoding="UTF-8" standalone="yes"?>
<Relationships xmlns="http://schemas.openxmlformats.org/package/2006/relationships"><Relationship Id="rId3" Type="http://schemas.openxmlformats.org/officeDocument/2006/relationships/image" Target="../media/image12.png"/><Relationship Id="rId7" Type="http://schemas.openxmlformats.org/officeDocument/2006/relationships/image" Target="../media/image17.gif"/><Relationship Id="rId2" Type="http://schemas.openxmlformats.org/officeDocument/2006/relationships/image" Target="../media/image16.png"/><Relationship Id="rId1" Type="http://schemas.openxmlformats.org/officeDocument/2006/relationships/slideLayout" Target="../slideLayouts/slideLayout1.xml"/><Relationship Id="rId6" Type="http://schemas.openxmlformats.org/officeDocument/2006/relationships/image" Target="../media/image15.png"/><Relationship Id="rId5" Type="http://schemas.openxmlformats.org/officeDocument/2006/relationships/image" Target="../media/image14.png"/><Relationship Id="rId4" Type="http://schemas.openxmlformats.org/officeDocument/2006/relationships/image" Target="../media/image13.png"/></Relationships>
</file>

<file path=ppt/slides/_rels/slide15.xml.rels><?xml version="1.0" encoding="UTF-8" standalone="yes"?>
<Relationships xmlns="http://schemas.openxmlformats.org/package/2006/relationships"><Relationship Id="rId3" Type="http://schemas.openxmlformats.org/officeDocument/2006/relationships/image" Target="../media/image16.png"/><Relationship Id="rId7" Type="http://schemas.openxmlformats.org/officeDocument/2006/relationships/image" Target="../media/image15.png"/><Relationship Id="rId2" Type="http://schemas.openxmlformats.org/officeDocument/2006/relationships/image" Target="../media/image10.png"/><Relationship Id="rId1" Type="http://schemas.openxmlformats.org/officeDocument/2006/relationships/slideLayout" Target="../slideLayouts/slideLayout1.xml"/><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image" Target="../media/image12.png"/></Relationships>
</file>

<file path=ppt/slides/_rels/slide16.xml.rels><?xml version="1.0" encoding="UTF-8" standalone="yes"?>
<Relationships xmlns="http://schemas.openxmlformats.org/package/2006/relationships"><Relationship Id="rId8" Type="http://schemas.openxmlformats.org/officeDocument/2006/relationships/image" Target="../media/image19.gif"/><Relationship Id="rId3" Type="http://schemas.openxmlformats.org/officeDocument/2006/relationships/image" Target="../media/image16.png"/><Relationship Id="rId7" Type="http://schemas.openxmlformats.org/officeDocument/2006/relationships/image" Target="../media/image15.png"/><Relationship Id="rId2" Type="http://schemas.openxmlformats.org/officeDocument/2006/relationships/image" Target="../media/image10.png"/><Relationship Id="rId1" Type="http://schemas.openxmlformats.org/officeDocument/2006/relationships/slideLayout" Target="../slideLayouts/slideLayout1.xml"/><Relationship Id="rId6" Type="http://schemas.openxmlformats.org/officeDocument/2006/relationships/image" Target="../media/image14.png"/><Relationship Id="rId5" Type="http://schemas.openxmlformats.org/officeDocument/2006/relationships/image" Target="../media/image18.png"/><Relationship Id="rId4" Type="http://schemas.openxmlformats.org/officeDocument/2006/relationships/image" Target="../media/image11.png"/></Relationships>
</file>

<file path=ppt/slides/_rels/slide1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8.png"/><Relationship Id="rId1" Type="http://schemas.openxmlformats.org/officeDocument/2006/relationships/slideLayout" Target="../slideLayouts/slideLayout1.xml"/><Relationship Id="rId4" Type="http://schemas.openxmlformats.org/officeDocument/2006/relationships/image" Target="../media/image15.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1.xml"/><Relationship Id="rId4" Type="http://schemas.openxmlformats.org/officeDocument/2006/relationships/image" Target="../media/image15.png"/></Relationships>
</file>

<file path=ppt/slides/_rels/slide20.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image" Target="../media/image16.png"/><Relationship Id="rId7" Type="http://schemas.openxmlformats.org/officeDocument/2006/relationships/image" Target="../media/image14.png"/><Relationship Id="rId2" Type="http://schemas.openxmlformats.org/officeDocument/2006/relationships/image" Target="../media/image10.png"/><Relationship Id="rId1" Type="http://schemas.openxmlformats.org/officeDocument/2006/relationships/slideLayout" Target="../slideLayouts/slideLayout1.xml"/><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image" Target="../media/image11.png"/></Relationships>
</file>

<file path=ppt/slides/_rels/slide21.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20.wmf"/><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2.gif"/><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27.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25.jp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26.jp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27.jp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28.jp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29.jp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30.jp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31.jp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31.jp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32.jp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34.gif"/><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35.gif"/><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wmv"/><Relationship Id="rId1" Type="http://schemas.microsoft.com/office/2007/relationships/media" Target="../media/media1.wmv"/><Relationship Id="rId4" Type="http://schemas.openxmlformats.org/officeDocument/2006/relationships/image" Target="../media/image36.png"/></Relationships>
</file>

<file path=ppt/slides/_rels/slide5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37.png"/><Relationship Id="rId1" Type="http://schemas.openxmlformats.org/officeDocument/2006/relationships/slideLayout" Target="../slideLayouts/slideLayout1.xml"/><Relationship Id="rId4" Type="http://schemas.openxmlformats.org/officeDocument/2006/relationships/image" Target="../media/image38.jp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Rectangle 12"/>
          <p:cNvSpPr/>
          <p:nvPr/>
        </p:nvSpPr>
        <p:spPr>
          <a:xfrm>
            <a:off x="0" y="642938"/>
            <a:ext cx="6858000" cy="4500562"/>
          </a:xfrm>
          <a:prstGeom prst="rect">
            <a:avLst/>
          </a:prstGeom>
          <a:gradFill flip="none" rotWithShape="1">
            <a:gsLst>
              <a:gs pos="0">
                <a:schemeClr val="accent1">
                  <a:lumMod val="60000"/>
                  <a:lumOff val="40000"/>
                </a:schemeClr>
              </a:gs>
              <a:gs pos="100000">
                <a:schemeClr val="accent1">
                  <a:lumMod val="75000"/>
                </a:schemeClr>
              </a:gs>
            </a:gsLst>
            <a:path path="circle">
              <a:fillToRect l="50000" t="-80000" r="50000" b="180000"/>
            </a:path>
            <a:tileRect/>
          </a:gradFill>
          <a:ln w="25400" cap="flat" cmpd="sng" algn="ctr">
            <a:noFill/>
            <a:prstDash val="solid"/>
          </a:ln>
          <a:effectLst/>
        </p:spPr>
        <p:txBody>
          <a:bodyPr rtlCol="0" anchor="ctr"/>
          <a:lstStyle/>
          <a:p>
            <a:pPr algn="ctr">
              <a:defRPr/>
            </a:pPr>
            <a:endParaRPr lang="en-US" sz="1350" kern="0">
              <a:solidFill>
                <a:sysClr val="window" lastClr="FFFFFF"/>
              </a:solidFill>
              <a:latin typeface="Palatino Linotype"/>
            </a:endParaRPr>
          </a:p>
        </p:txBody>
      </p:sp>
      <p:sp>
        <p:nvSpPr>
          <p:cNvPr id="15" name="Rectangle 14"/>
          <p:cNvSpPr/>
          <p:nvPr/>
        </p:nvSpPr>
        <p:spPr>
          <a:xfrm>
            <a:off x="0" y="0"/>
            <a:ext cx="6858000" cy="2554497"/>
          </a:xfrm>
          <a:prstGeom prst="rect">
            <a:avLst/>
          </a:prstGeom>
          <a:gradFill flip="none" rotWithShape="1">
            <a:gsLst>
              <a:gs pos="0">
                <a:schemeClr val="tx2">
                  <a:lumMod val="40000"/>
                  <a:lumOff val="60000"/>
                </a:schemeClr>
              </a:gs>
              <a:gs pos="35000">
                <a:schemeClr val="tx2">
                  <a:lumMod val="60000"/>
                  <a:lumOff val="40000"/>
                </a:schemeClr>
              </a:gs>
              <a:gs pos="100000">
                <a:schemeClr val="tx2"/>
              </a:gs>
            </a:gsLst>
            <a:path path="circle">
              <a:fillToRect l="50000" t="50000" r="50000" b="50000"/>
            </a:path>
            <a:tileRect/>
          </a:gradFill>
          <a:ln w="25400" cap="flat" cmpd="sng" algn="ctr">
            <a:noFill/>
            <a:prstDash val="solid"/>
          </a:ln>
          <a:effectLst>
            <a:outerShdw blurRad="317500" dir="7320000" sx="104000" sy="104000" algn="tl" rotWithShape="0">
              <a:prstClr val="black">
                <a:alpha val="18000"/>
              </a:prstClr>
            </a:outerShdw>
          </a:effectLst>
        </p:spPr>
        <p:txBody>
          <a:bodyPr rtlCol="0" anchor="ctr"/>
          <a:lstStyle/>
          <a:p>
            <a:pPr algn="ctr">
              <a:defRPr/>
            </a:pPr>
            <a:endParaRPr lang="en-US" sz="1350" kern="0">
              <a:solidFill>
                <a:sysClr val="window" lastClr="FFFFFF"/>
              </a:solidFill>
              <a:latin typeface="Palatino Linotype"/>
            </a:endParaRPr>
          </a:p>
        </p:txBody>
      </p:sp>
      <p:sp>
        <p:nvSpPr>
          <p:cNvPr id="26" name="Rectangle 25"/>
          <p:cNvSpPr/>
          <p:nvPr/>
        </p:nvSpPr>
        <p:spPr>
          <a:xfrm>
            <a:off x="0" y="2544318"/>
            <a:ext cx="6858000" cy="34290"/>
          </a:xfrm>
          <a:prstGeom prst="rect">
            <a:avLst/>
          </a:prstGeom>
          <a:gradFill flip="none" rotWithShape="1">
            <a:gsLst>
              <a:gs pos="0">
                <a:schemeClr val="accent2"/>
              </a:gs>
              <a:gs pos="35000">
                <a:schemeClr val="accent2"/>
              </a:gs>
              <a:gs pos="100000">
                <a:schemeClr val="accent2">
                  <a:lumMod val="75000"/>
                </a:schemeClr>
              </a:gs>
            </a:gsLst>
            <a:path path="circle">
              <a:fillToRect l="50000" t="50000" r="50000" b="50000"/>
            </a:path>
            <a:tileRect/>
          </a:gradFill>
          <a:ln w="25400" cap="flat" cmpd="sng" algn="ctr">
            <a:noFill/>
            <a:prstDash val="solid"/>
          </a:ln>
          <a:effectLst>
            <a:outerShdw blurRad="457200" dist="114300" dir="7320000" sx="104000" sy="104000" algn="tl" rotWithShape="0">
              <a:prstClr val="black">
                <a:alpha val="40000"/>
              </a:prstClr>
            </a:outerShdw>
          </a:effectLst>
        </p:spPr>
        <p:txBody>
          <a:bodyPr rtlCol="0" anchor="ctr"/>
          <a:lstStyle/>
          <a:p>
            <a:pPr algn="ctr">
              <a:defRPr/>
            </a:pPr>
            <a:endParaRPr lang="en-US" sz="1350" kern="0">
              <a:solidFill>
                <a:sysClr val="window" lastClr="FFFFFF"/>
              </a:solidFill>
              <a:latin typeface="Palatino Linotype"/>
            </a:endParaRPr>
          </a:p>
        </p:txBody>
      </p:sp>
      <p:sp>
        <p:nvSpPr>
          <p:cNvPr id="8" name="TextBox 7"/>
          <p:cNvSpPr txBox="1"/>
          <p:nvPr/>
        </p:nvSpPr>
        <p:spPr>
          <a:xfrm>
            <a:off x="3446986" y="1739707"/>
            <a:ext cx="3563413" cy="1015663"/>
          </a:xfrm>
          <a:prstGeom prst="rect">
            <a:avLst/>
          </a:prstGeom>
          <a:noFill/>
        </p:spPr>
        <p:txBody>
          <a:bodyPr wrap="square" rtlCol="0">
            <a:spAutoFit/>
          </a:bodyPr>
          <a:lstStyle/>
          <a:p>
            <a:pPr algn="ctr"/>
            <a:r>
              <a:rPr lang="en-US" sz="6000" b="1" dirty="0" smtClean="0">
                <a:solidFill>
                  <a:schemeClr val="accent2"/>
                </a:solidFill>
                <a:effectLst>
                  <a:innerShdw blurRad="63500" dist="50800" dir="13500000">
                    <a:prstClr val="black">
                      <a:alpha val="50000"/>
                    </a:prstClr>
                  </a:innerShdw>
                </a:effectLst>
                <a:latin typeface="Century Gothic"/>
              </a:rPr>
              <a:t>Bleeding</a:t>
            </a:r>
            <a:endParaRPr lang="en-US" sz="6000" dirty="0">
              <a:solidFill>
                <a:schemeClr val="accent2"/>
              </a:solidFill>
              <a:effectLst>
                <a:innerShdw blurRad="63500" dist="50800" dir="13500000">
                  <a:prstClr val="black">
                    <a:alpha val="50000"/>
                  </a:prstClr>
                </a:innerShdw>
              </a:effectLst>
            </a:endParaRPr>
          </a:p>
        </p:txBody>
      </p:sp>
      <p:sp>
        <p:nvSpPr>
          <p:cNvPr id="24" name="TextBox 23"/>
          <p:cNvSpPr txBox="1"/>
          <p:nvPr/>
        </p:nvSpPr>
        <p:spPr>
          <a:xfrm>
            <a:off x="3982234" y="2436423"/>
            <a:ext cx="2494766" cy="1015663"/>
          </a:xfrm>
          <a:prstGeom prst="rect">
            <a:avLst/>
          </a:prstGeom>
          <a:noFill/>
        </p:spPr>
        <p:txBody>
          <a:bodyPr wrap="square" rtlCol="0">
            <a:spAutoFit/>
          </a:bodyPr>
          <a:lstStyle/>
          <a:p>
            <a:pPr algn="ctr"/>
            <a:r>
              <a:rPr lang="en-US" sz="6000" b="1" dirty="0" smtClean="0">
                <a:solidFill>
                  <a:schemeClr val="tx2">
                    <a:lumMod val="50000"/>
                  </a:schemeClr>
                </a:solidFill>
                <a:effectLst>
                  <a:innerShdw blurRad="63500" dist="50800" dir="13500000">
                    <a:prstClr val="black">
                      <a:alpha val="50000"/>
                    </a:prstClr>
                  </a:innerShdw>
                </a:effectLst>
                <a:latin typeface="Century Gothic"/>
              </a:rPr>
              <a:t>and</a:t>
            </a:r>
            <a:endParaRPr lang="en-US" sz="6000" dirty="0">
              <a:solidFill>
                <a:schemeClr val="tx2">
                  <a:lumMod val="50000"/>
                </a:schemeClr>
              </a:solidFill>
              <a:effectLst>
                <a:innerShdw blurRad="63500" dist="50800" dir="13500000">
                  <a:prstClr val="black">
                    <a:alpha val="50000"/>
                  </a:prstClr>
                </a:innerShdw>
              </a:effectLst>
            </a:endParaRPr>
          </a:p>
        </p:txBody>
      </p:sp>
      <p:sp>
        <p:nvSpPr>
          <p:cNvPr id="25" name="TextBox 24"/>
          <p:cNvSpPr txBox="1"/>
          <p:nvPr/>
        </p:nvSpPr>
        <p:spPr>
          <a:xfrm>
            <a:off x="3648326" y="3133139"/>
            <a:ext cx="2752474" cy="1015663"/>
          </a:xfrm>
          <a:prstGeom prst="rect">
            <a:avLst/>
          </a:prstGeom>
          <a:noFill/>
        </p:spPr>
        <p:txBody>
          <a:bodyPr wrap="square" rtlCol="0">
            <a:spAutoFit/>
          </a:bodyPr>
          <a:lstStyle/>
          <a:p>
            <a:pPr algn="ctr"/>
            <a:r>
              <a:rPr lang="en-US" sz="6000" b="1" dirty="0" smtClean="0">
                <a:solidFill>
                  <a:schemeClr val="tx2">
                    <a:lumMod val="50000"/>
                  </a:schemeClr>
                </a:solidFill>
                <a:effectLst>
                  <a:innerShdw blurRad="63500" dist="50800" dir="13500000">
                    <a:prstClr val="black">
                      <a:alpha val="50000"/>
                    </a:prstClr>
                  </a:innerShdw>
                </a:effectLst>
                <a:latin typeface="Century Gothic"/>
              </a:rPr>
              <a:t>Shock</a:t>
            </a:r>
            <a:endParaRPr lang="en-US" sz="6000" dirty="0">
              <a:solidFill>
                <a:schemeClr val="tx2">
                  <a:lumMod val="50000"/>
                </a:schemeClr>
              </a:solidFill>
              <a:effectLst>
                <a:innerShdw blurRad="63500" dist="50800" dir="13500000">
                  <a:prstClr val="black">
                    <a:alpha val="50000"/>
                  </a:prstClr>
                </a:innerShdw>
              </a:effectLst>
            </a:endParaRPr>
          </a:p>
        </p:txBody>
      </p:sp>
      <p:pic>
        <p:nvPicPr>
          <p:cNvPr id="11" name="figure2"/>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220960" y="312493"/>
            <a:ext cx="2884462" cy="5127932"/>
          </a:xfrm>
          <a:prstGeom prst="rect">
            <a:avLst/>
          </a:prstGeom>
        </p:spPr>
      </p:pic>
      <p:pic>
        <p:nvPicPr>
          <p:cNvPr id="12" name="figure" hidden="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219200" y="315949"/>
            <a:ext cx="2376721" cy="5125006"/>
          </a:xfrm>
          <a:prstGeom prst="rect">
            <a:avLst/>
          </a:prstGeom>
        </p:spPr>
      </p:pic>
      <p:sp>
        <p:nvSpPr>
          <p:cNvPr id="2" name="Oval Callout 1"/>
          <p:cNvSpPr/>
          <p:nvPr/>
        </p:nvSpPr>
        <p:spPr>
          <a:xfrm>
            <a:off x="28575" y="376215"/>
            <a:ext cx="1876425" cy="1009335"/>
          </a:xfrm>
          <a:prstGeom prst="wedgeEllipseCallout">
            <a:avLst>
              <a:gd name="adj1" fmla="val 53884"/>
              <a:gd name="adj2" fmla="val 40912"/>
            </a:avLst>
          </a:prstGeom>
          <a:solidFill>
            <a:schemeClr val="accent2"/>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r>
              <a:rPr lang="en-US" sz="1500" b="1" dirty="0" smtClean="0">
                <a:solidFill>
                  <a:schemeClr val="tx1"/>
                </a:solidFill>
                <a:latin typeface="Century Gothic"/>
              </a:rPr>
              <a:t>How may I help you today?</a:t>
            </a:r>
            <a:endParaRPr lang="en-US" sz="1125" dirty="0"/>
          </a:p>
        </p:txBody>
      </p:sp>
      <p:pic>
        <p:nvPicPr>
          <p:cNvPr id="3" name="Picture 2"/>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286000" y="538163"/>
            <a:ext cx="209550" cy="209550"/>
          </a:xfrm>
          <a:prstGeom prst="rect">
            <a:avLst/>
          </a:prstGeom>
        </p:spPr>
      </p:pic>
      <p:pic>
        <p:nvPicPr>
          <p:cNvPr id="14" name="Picture 13"/>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535373" y="1883992"/>
            <a:ext cx="209550" cy="209550"/>
          </a:xfrm>
          <a:prstGeom prst="rect">
            <a:avLst/>
          </a:prstGeom>
        </p:spPr>
      </p:pic>
      <p:pic>
        <p:nvPicPr>
          <p:cNvPr id="4" name="Picture 3"/>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4876204" y="11237"/>
            <a:ext cx="1950000" cy="1582391"/>
          </a:xfrm>
          <a:prstGeom prst="rect">
            <a:avLst/>
          </a:prstGeom>
        </p:spPr>
      </p:pic>
    </p:spTree>
    <p:extLst>
      <p:ext uri="{BB962C8B-B14F-4D97-AF65-F5344CB8AC3E}">
        <p14:creationId xmlns:p14="http://schemas.microsoft.com/office/powerpoint/2010/main" val="2731143675"/>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1" fill="hold" grpId="0" nodeType="withEffect">
                                  <p:stCondLst>
                                    <p:cond delay="800"/>
                                  </p:stCondLst>
                                  <p:childTnLst>
                                    <p:set>
                                      <p:cBhvr>
                                        <p:cTn id="6" dur="1" fill="hold">
                                          <p:stCondLst>
                                            <p:cond delay="0"/>
                                          </p:stCondLst>
                                        </p:cTn>
                                        <p:tgtEl>
                                          <p:spTgt spid="2"/>
                                        </p:tgtEl>
                                        <p:attrNameLst>
                                          <p:attrName>style.visibility</p:attrName>
                                        </p:attrNameLst>
                                      </p:cBhvr>
                                      <p:to>
                                        <p:strVal val="visible"/>
                                      </p:to>
                                    </p:set>
                                    <p:animEffect transition="in" filter="wipe(up)">
                                      <p:cBhvr>
                                        <p:cTn id="7" dur="500"/>
                                        <p:tgtEl>
                                          <p:spTgt spid="2"/>
                                        </p:tgtEl>
                                      </p:cBhvr>
                                    </p:animEffect>
                                  </p:childTnLst>
                                </p:cTn>
                              </p:par>
                              <p:par>
                                <p:cTn id="8" presetID="10" presetClass="exit" presetSubtype="0" fill="hold" nodeType="withEffect">
                                  <p:stCondLst>
                                    <p:cond delay="2000"/>
                                  </p:stCondLst>
                                  <p:childTnLst>
                                    <p:animEffect transition="out" filter="fade">
                                      <p:cBhvr>
                                        <p:cTn id="9" dur="1000"/>
                                        <p:tgtEl>
                                          <p:spTgt spid="12"/>
                                        </p:tgtEl>
                                      </p:cBhvr>
                                    </p:animEffect>
                                    <p:set>
                                      <p:cBhvr>
                                        <p:cTn id="10" dur="1" fill="hold">
                                          <p:stCondLst>
                                            <p:cond delay="999"/>
                                          </p:stCondLst>
                                        </p:cTn>
                                        <p:tgtEl>
                                          <p:spTgt spid="12"/>
                                        </p:tgtEl>
                                        <p:attrNameLst>
                                          <p:attrName>style.visibility</p:attrName>
                                        </p:attrNameLst>
                                      </p:cBhvr>
                                      <p:to>
                                        <p:strVal val="hidden"/>
                                      </p:to>
                                    </p:set>
                                  </p:childTnLst>
                                </p:cTn>
                              </p:par>
                              <p:par>
                                <p:cTn id="11" presetID="10" presetClass="entr" presetSubtype="0" fill="hold" nodeType="withEffect">
                                  <p:stCondLst>
                                    <p:cond delay="2000"/>
                                  </p:stCondLst>
                                  <p:childTnLst>
                                    <p:set>
                                      <p:cBhvr>
                                        <p:cTn id="12" dur="1" fill="hold">
                                          <p:stCondLst>
                                            <p:cond delay="0"/>
                                          </p:stCondLst>
                                        </p:cTn>
                                        <p:tgtEl>
                                          <p:spTgt spid="11"/>
                                        </p:tgtEl>
                                        <p:attrNameLst>
                                          <p:attrName>style.visibility</p:attrName>
                                        </p:attrNameLst>
                                      </p:cBhvr>
                                      <p:to>
                                        <p:strVal val="visible"/>
                                      </p:to>
                                    </p:set>
                                    <p:animEffect transition="in" filter="fade">
                                      <p:cBhvr>
                                        <p:cTn id="13" dur="1000"/>
                                        <p:tgtEl>
                                          <p:spTgt spid="11"/>
                                        </p:tgtEl>
                                      </p:cBhvr>
                                    </p:animEffect>
                                  </p:childTnLst>
                                </p:cTn>
                              </p:par>
                              <p:par>
                                <p:cTn id="14" presetID="15" presetClass="entr" presetSubtype="0" fill="hold" grpId="0" nodeType="withEffect">
                                  <p:stCondLst>
                                    <p:cond delay="2700"/>
                                  </p:stCondLst>
                                  <p:childTnLst>
                                    <p:set>
                                      <p:cBhvr>
                                        <p:cTn id="15" dur="1" fill="hold">
                                          <p:stCondLst>
                                            <p:cond delay="0"/>
                                          </p:stCondLst>
                                        </p:cTn>
                                        <p:tgtEl>
                                          <p:spTgt spid="8"/>
                                        </p:tgtEl>
                                        <p:attrNameLst>
                                          <p:attrName>style.visibility</p:attrName>
                                        </p:attrNameLst>
                                      </p:cBhvr>
                                      <p:to>
                                        <p:strVal val="visible"/>
                                      </p:to>
                                    </p:set>
                                    <p:anim calcmode="lin" valueType="num">
                                      <p:cBhvr>
                                        <p:cTn id="16" dur="700" fill="hold"/>
                                        <p:tgtEl>
                                          <p:spTgt spid="8"/>
                                        </p:tgtEl>
                                        <p:attrNameLst>
                                          <p:attrName>ppt_w</p:attrName>
                                        </p:attrNameLst>
                                      </p:cBhvr>
                                      <p:tavLst>
                                        <p:tav tm="0">
                                          <p:val>
                                            <p:fltVal val="0"/>
                                          </p:val>
                                        </p:tav>
                                        <p:tav tm="100000">
                                          <p:val>
                                            <p:strVal val="#ppt_w"/>
                                          </p:val>
                                        </p:tav>
                                      </p:tavLst>
                                    </p:anim>
                                    <p:anim calcmode="lin" valueType="num">
                                      <p:cBhvr>
                                        <p:cTn id="17" dur="700" fill="hold"/>
                                        <p:tgtEl>
                                          <p:spTgt spid="8"/>
                                        </p:tgtEl>
                                        <p:attrNameLst>
                                          <p:attrName>ppt_h</p:attrName>
                                        </p:attrNameLst>
                                      </p:cBhvr>
                                      <p:tavLst>
                                        <p:tav tm="0">
                                          <p:val>
                                            <p:fltVal val="0"/>
                                          </p:val>
                                        </p:tav>
                                        <p:tav tm="100000">
                                          <p:val>
                                            <p:strVal val="#ppt_h"/>
                                          </p:val>
                                        </p:tav>
                                      </p:tavLst>
                                    </p:anim>
                                    <p:anim calcmode="lin" valueType="num">
                                      <p:cBhvr>
                                        <p:cTn id="18" dur="700" fill="hold"/>
                                        <p:tgtEl>
                                          <p:spTgt spid="8"/>
                                        </p:tgtEl>
                                        <p:attrNameLst>
                                          <p:attrName>ppt_x</p:attrName>
                                        </p:attrNameLst>
                                      </p:cBhvr>
                                      <p:tavLst>
                                        <p:tav tm="0" fmla="#ppt_x+(cos(-2*pi*(1-$))*-#ppt_x-sin(-2*pi*(1-$))*(1-#ppt_y))*(1-$)">
                                          <p:val>
                                            <p:fltVal val="0"/>
                                          </p:val>
                                        </p:tav>
                                        <p:tav tm="100000">
                                          <p:val>
                                            <p:fltVal val="1"/>
                                          </p:val>
                                        </p:tav>
                                      </p:tavLst>
                                    </p:anim>
                                    <p:anim calcmode="lin" valueType="num">
                                      <p:cBhvr>
                                        <p:cTn id="19" dur="700" fill="hold"/>
                                        <p:tgtEl>
                                          <p:spTgt spid="8"/>
                                        </p:tgtEl>
                                        <p:attrNameLst>
                                          <p:attrName>ppt_y</p:attrName>
                                        </p:attrNameLst>
                                      </p:cBhvr>
                                      <p:tavLst>
                                        <p:tav tm="0" fmla="#ppt_y+(sin(-2*pi*(1-$))*-#ppt_x+cos(-2*pi*(1-$))*(1-#ppt_y))*(1-$)">
                                          <p:val>
                                            <p:fltVal val="0"/>
                                          </p:val>
                                        </p:tav>
                                        <p:tav tm="100000">
                                          <p:val>
                                            <p:fltVal val="1"/>
                                          </p:val>
                                        </p:tav>
                                      </p:tavLst>
                                    </p:anim>
                                  </p:childTnLst>
                                </p:cTn>
                              </p:par>
                              <p:par>
                                <p:cTn id="20" presetID="15" presetClass="entr" presetSubtype="0" fill="hold" grpId="0" nodeType="withEffect">
                                  <p:stCondLst>
                                    <p:cond delay="3000"/>
                                  </p:stCondLst>
                                  <p:childTnLst>
                                    <p:set>
                                      <p:cBhvr>
                                        <p:cTn id="21" dur="1" fill="hold">
                                          <p:stCondLst>
                                            <p:cond delay="0"/>
                                          </p:stCondLst>
                                        </p:cTn>
                                        <p:tgtEl>
                                          <p:spTgt spid="24"/>
                                        </p:tgtEl>
                                        <p:attrNameLst>
                                          <p:attrName>style.visibility</p:attrName>
                                        </p:attrNameLst>
                                      </p:cBhvr>
                                      <p:to>
                                        <p:strVal val="visible"/>
                                      </p:to>
                                    </p:set>
                                    <p:anim calcmode="lin" valueType="num">
                                      <p:cBhvr>
                                        <p:cTn id="22" dur="700" fill="hold"/>
                                        <p:tgtEl>
                                          <p:spTgt spid="24"/>
                                        </p:tgtEl>
                                        <p:attrNameLst>
                                          <p:attrName>ppt_w</p:attrName>
                                        </p:attrNameLst>
                                      </p:cBhvr>
                                      <p:tavLst>
                                        <p:tav tm="0">
                                          <p:val>
                                            <p:fltVal val="0"/>
                                          </p:val>
                                        </p:tav>
                                        <p:tav tm="100000">
                                          <p:val>
                                            <p:strVal val="#ppt_w"/>
                                          </p:val>
                                        </p:tav>
                                      </p:tavLst>
                                    </p:anim>
                                    <p:anim calcmode="lin" valueType="num">
                                      <p:cBhvr>
                                        <p:cTn id="23" dur="700" fill="hold"/>
                                        <p:tgtEl>
                                          <p:spTgt spid="24"/>
                                        </p:tgtEl>
                                        <p:attrNameLst>
                                          <p:attrName>ppt_h</p:attrName>
                                        </p:attrNameLst>
                                      </p:cBhvr>
                                      <p:tavLst>
                                        <p:tav tm="0">
                                          <p:val>
                                            <p:fltVal val="0"/>
                                          </p:val>
                                        </p:tav>
                                        <p:tav tm="100000">
                                          <p:val>
                                            <p:strVal val="#ppt_h"/>
                                          </p:val>
                                        </p:tav>
                                      </p:tavLst>
                                    </p:anim>
                                    <p:anim calcmode="lin" valueType="num">
                                      <p:cBhvr>
                                        <p:cTn id="24" dur="700" fill="hold"/>
                                        <p:tgtEl>
                                          <p:spTgt spid="24"/>
                                        </p:tgtEl>
                                        <p:attrNameLst>
                                          <p:attrName>ppt_x</p:attrName>
                                        </p:attrNameLst>
                                      </p:cBhvr>
                                      <p:tavLst>
                                        <p:tav tm="0" fmla="#ppt_x+(cos(-2*pi*(1-$))*-#ppt_x-sin(-2*pi*(1-$))*(1-#ppt_y))*(1-$)">
                                          <p:val>
                                            <p:fltVal val="0"/>
                                          </p:val>
                                        </p:tav>
                                        <p:tav tm="100000">
                                          <p:val>
                                            <p:fltVal val="1"/>
                                          </p:val>
                                        </p:tav>
                                      </p:tavLst>
                                    </p:anim>
                                    <p:anim calcmode="lin" valueType="num">
                                      <p:cBhvr>
                                        <p:cTn id="25" dur="700" fill="hold"/>
                                        <p:tgtEl>
                                          <p:spTgt spid="24"/>
                                        </p:tgtEl>
                                        <p:attrNameLst>
                                          <p:attrName>ppt_y</p:attrName>
                                        </p:attrNameLst>
                                      </p:cBhvr>
                                      <p:tavLst>
                                        <p:tav tm="0" fmla="#ppt_y+(sin(-2*pi*(1-$))*-#ppt_x+cos(-2*pi*(1-$))*(1-#ppt_y))*(1-$)">
                                          <p:val>
                                            <p:fltVal val="0"/>
                                          </p:val>
                                        </p:tav>
                                        <p:tav tm="100000">
                                          <p:val>
                                            <p:fltVal val="1"/>
                                          </p:val>
                                        </p:tav>
                                      </p:tavLst>
                                    </p:anim>
                                  </p:childTnLst>
                                </p:cTn>
                              </p:par>
                              <p:par>
                                <p:cTn id="26" presetID="15" presetClass="entr" presetSubtype="0" fill="hold" grpId="0" nodeType="withEffect">
                                  <p:stCondLst>
                                    <p:cond delay="3300"/>
                                  </p:stCondLst>
                                  <p:childTnLst>
                                    <p:set>
                                      <p:cBhvr>
                                        <p:cTn id="27" dur="1" fill="hold">
                                          <p:stCondLst>
                                            <p:cond delay="0"/>
                                          </p:stCondLst>
                                        </p:cTn>
                                        <p:tgtEl>
                                          <p:spTgt spid="25"/>
                                        </p:tgtEl>
                                        <p:attrNameLst>
                                          <p:attrName>style.visibility</p:attrName>
                                        </p:attrNameLst>
                                      </p:cBhvr>
                                      <p:to>
                                        <p:strVal val="visible"/>
                                      </p:to>
                                    </p:set>
                                    <p:anim calcmode="lin" valueType="num">
                                      <p:cBhvr>
                                        <p:cTn id="28" dur="700" fill="hold"/>
                                        <p:tgtEl>
                                          <p:spTgt spid="25"/>
                                        </p:tgtEl>
                                        <p:attrNameLst>
                                          <p:attrName>ppt_w</p:attrName>
                                        </p:attrNameLst>
                                      </p:cBhvr>
                                      <p:tavLst>
                                        <p:tav tm="0">
                                          <p:val>
                                            <p:fltVal val="0"/>
                                          </p:val>
                                        </p:tav>
                                        <p:tav tm="100000">
                                          <p:val>
                                            <p:strVal val="#ppt_w"/>
                                          </p:val>
                                        </p:tav>
                                      </p:tavLst>
                                    </p:anim>
                                    <p:anim calcmode="lin" valueType="num">
                                      <p:cBhvr>
                                        <p:cTn id="29" dur="700" fill="hold"/>
                                        <p:tgtEl>
                                          <p:spTgt spid="25"/>
                                        </p:tgtEl>
                                        <p:attrNameLst>
                                          <p:attrName>ppt_h</p:attrName>
                                        </p:attrNameLst>
                                      </p:cBhvr>
                                      <p:tavLst>
                                        <p:tav tm="0">
                                          <p:val>
                                            <p:fltVal val="0"/>
                                          </p:val>
                                        </p:tav>
                                        <p:tav tm="100000">
                                          <p:val>
                                            <p:strVal val="#ppt_h"/>
                                          </p:val>
                                        </p:tav>
                                      </p:tavLst>
                                    </p:anim>
                                    <p:anim calcmode="lin" valueType="num">
                                      <p:cBhvr>
                                        <p:cTn id="30" dur="700" fill="hold"/>
                                        <p:tgtEl>
                                          <p:spTgt spid="25"/>
                                        </p:tgtEl>
                                        <p:attrNameLst>
                                          <p:attrName>ppt_x</p:attrName>
                                        </p:attrNameLst>
                                      </p:cBhvr>
                                      <p:tavLst>
                                        <p:tav tm="0" fmla="#ppt_x+(cos(-2*pi*(1-$))*-#ppt_x-sin(-2*pi*(1-$))*(1-#ppt_y))*(1-$)">
                                          <p:val>
                                            <p:fltVal val="0"/>
                                          </p:val>
                                        </p:tav>
                                        <p:tav tm="100000">
                                          <p:val>
                                            <p:fltVal val="1"/>
                                          </p:val>
                                        </p:tav>
                                      </p:tavLst>
                                    </p:anim>
                                    <p:anim calcmode="lin" valueType="num">
                                      <p:cBhvr>
                                        <p:cTn id="31" dur="700" fill="hold"/>
                                        <p:tgtEl>
                                          <p:spTgt spid="25"/>
                                        </p:tgtEl>
                                        <p:attrNameLst>
                                          <p:attrName>ppt_y</p:attrName>
                                        </p:attrNameLst>
                                      </p:cBhvr>
                                      <p:tavLst>
                                        <p:tav tm="0" fmla="#ppt_y+(sin(-2*pi*(1-$))*-#ppt_x+cos(-2*pi*(1-$))*(1-#ppt_y))*(1-$)">
                                          <p:val>
                                            <p:fltVal val="0"/>
                                          </p:val>
                                        </p:tav>
                                        <p:tav tm="100000">
                                          <p:val>
                                            <p:fltVal val="1"/>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24" grpId="0"/>
      <p:bldP spid="25" grpId="0"/>
      <p:bldP spid="2" grpId="0" animBg="1"/>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Rectangle 12"/>
          <p:cNvSpPr/>
          <p:nvPr/>
        </p:nvSpPr>
        <p:spPr>
          <a:xfrm>
            <a:off x="2914650" y="-19050"/>
            <a:ext cx="3943350" cy="735806"/>
          </a:xfrm>
          <a:prstGeom prst="rect">
            <a:avLst/>
          </a:prstGeom>
          <a:gradFill flip="none" rotWithShape="1">
            <a:gsLst>
              <a:gs pos="0">
                <a:schemeClr val="accent2"/>
              </a:gs>
              <a:gs pos="100000">
                <a:schemeClr val="accent2">
                  <a:lumMod val="75000"/>
                </a:schemeClr>
              </a:gs>
            </a:gsLst>
            <a:path path="circle">
              <a:fillToRect l="50000" t="-80000" r="50000" b="180000"/>
            </a:path>
            <a:tileRect/>
          </a:gradFill>
          <a:ln w="25400" cap="flat" cmpd="sng" algn="ctr">
            <a:noFill/>
            <a:prstDash val="solid"/>
          </a:ln>
          <a:effectLst/>
        </p:spPr>
        <p:txBody>
          <a:bodyPr rtlCol="0" anchor="ctr"/>
          <a:lstStyle/>
          <a:p>
            <a:pPr algn="ctr">
              <a:defRPr/>
            </a:pPr>
            <a:endParaRPr lang="en-US" sz="1350" kern="0">
              <a:solidFill>
                <a:sysClr val="window" lastClr="FFFFFF"/>
              </a:solidFill>
              <a:latin typeface="Palatino Linotype"/>
            </a:endParaRPr>
          </a:p>
        </p:txBody>
      </p:sp>
      <p:sp>
        <p:nvSpPr>
          <p:cNvPr id="17" name="Rectangle 16"/>
          <p:cNvSpPr/>
          <p:nvPr/>
        </p:nvSpPr>
        <p:spPr>
          <a:xfrm>
            <a:off x="2914652" y="716756"/>
            <a:ext cx="3943351" cy="4426744"/>
          </a:xfrm>
          <a:prstGeom prst="rect">
            <a:avLst/>
          </a:prstGeom>
          <a:solidFill>
            <a:schemeClr val="accent1"/>
          </a:solidFill>
          <a:ln w="25400" cap="flat" cmpd="sng" algn="ctr">
            <a:noFill/>
            <a:prstDash val="solid"/>
          </a:ln>
          <a:effectLst>
            <a:outerShdw blurRad="457200" dist="114300" dir="7320000" sx="104000" sy="104000" algn="tl" rotWithShape="0">
              <a:prstClr val="black">
                <a:alpha val="40000"/>
              </a:prstClr>
            </a:outerShdw>
          </a:effectLst>
        </p:spPr>
        <p:txBody>
          <a:bodyPr rtlCol="0" anchor="ctr"/>
          <a:lstStyle/>
          <a:p>
            <a:pPr algn="ctr">
              <a:defRPr/>
            </a:pPr>
            <a:endParaRPr lang="en-US" sz="1350" kern="0">
              <a:solidFill>
                <a:sysClr val="window" lastClr="FFFFFF"/>
              </a:solidFill>
              <a:latin typeface="Palatino Linotype"/>
            </a:endParaRPr>
          </a:p>
        </p:txBody>
      </p:sp>
      <p:sp>
        <p:nvSpPr>
          <p:cNvPr id="15" name="Rectangle 14"/>
          <p:cNvSpPr/>
          <p:nvPr/>
        </p:nvSpPr>
        <p:spPr>
          <a:xfrm>
            <a:off x="1" y="0"/>
            <a:ext cx="2857499" cy="5143500"/>
          </a:xfrm>
          <a:prstGeom prst="rect">
            <a:avLst/>
          </a:prstGeom>
          <a:solidFill>
            <a:schemeClr val="tx2"/>
          </a:solidFill>
          <a:ln w="25400" cap="flat" cmpd="sng" algn="ctr">
            <a:noFill/>
            <a:prstDash val="solid"/>
          </a:ln>
          <a:effectLst/>
        </p:spPr>
        <p:txBody>
          <a:bodyPr rtlCol="0" anchor="ctr"/>
          <a:lstStyle/>
          <a:p>
            <a:pPr algn="ctr">
              <a:defRPr/>
            </a:pPr>
            <a:endParaRPr lang="en-US" sz="1350" kern="0">
              <a:solidFill>
                <a:sysClr val="window" lastClr="FFFFFF"/>
              </a:solidFill>
              <a:latin typeface="Palatino Linotype"/>
            </a:endParaRPr>
          </a:p>
        </p:txBody>
      </p:sp>
      <p:sp>
        <p:nvSpPr>
          <p:cNvPr id="16" name="Rectangle 15"/>
          <p:cNvSpPr/>
          <p:nvPr/>
        </p:nvSpPr>
        <p:spPr>
          <a:xfrm>
            <a:off x="2171701" y="-19050"/>
            <a:ext cx="742950" cy="5162550"/>
          </a:xfrm>
          <a:prstGeom prst="rect">
            <a:avLst/>
          </a:prstGeom>
          <a:gradFill flip="none" rotWithShape="1">
            <a:gsLst>
              <a:gs pos="0">
                <a:schemeClr val="tx2">
                  <a:lumMod val="40000"/>
                  <a:lumOff val="60000"/>
                </a:schemeClr>
              </a:gs>
              <a:gs pos="35000">
                <a:schemeClr val="tx2">
                  <a:lumMod val="40000"/>
                  <a:lumOff val="60000"/>
                </a:schemeClr>
              </a:gs>
              <a:gs pos="100000">
                <a:schemeClr val="tx2"/>
              </a:gs>
            </a:gsLst>
            <a:path path="circle">
              <a:fillToRect l="50000" t="-80000" r="50000" b="180000"/>
            </a:path>
            <a:tileRect/>
          </a:gradFill>
          <a:ln w="25400" cap="flat" cmpd="sng" algn="ctr">
            <a:noFill/>
            <a:prstDash val="solid"/>
          </a:ln>
          <a:effectLst>
            <a:outerShdw blurRad="317500" dist="152400" dir="3720000" algn="bl" rotWithShape="0">
              <a:prstClr val="black">
                <a:alpha val="30000"/>
              </a:prstClr>
            </a:outerShdw>
          </a:effectLst>
        </p:spPr>
        <p:txBody>
          <a:bodyPr rtlCol="0" anchor="ctr"/>
          <a:lstStyle/>
          <a:p>
            <a:pPr algn="ctr">
              <a:defRPr/>
            </a:pPr>
            <a:endParaRPr lang="en-US" sz="1350" kern="0">
              <a:solidFill>
                <a:sysClr val="window" lastClr="FFFFFF"/>
              </a:solidFill>
              <a:latin typeface="Palatino Linotype"/>
            </a:endParaRPr>
          </a:p>
        </p:txBody>
      </p:sp>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389" y="792956"/>
            <a:ext cx="2000250" cy="3571875"/>
          </a:xfrm>
          <a:prstGeom prst="rect">
            <a:avLst/>
          </a:prstGeom>
        </p:spPr>
      </p:pic>
      <p:sp>
        <p:nvSpPr>
          <p:cNvPr id="6" name="Freeform 5"/>
          <p:cNvSpPr>
            <a:spLocks noEditPoints="1"/>
          </p:cNvSpPr>
          <p:nvPr/>
        </p:nvSpPr>
        <p:spPr bwMode="auto">
          <a:xfrm>
            <a:off x="1943100" y="1087736"/>
            <a:ext cx="1057361" cy="674390"/>
          </a:xfrm>
          <a:custGeom>
            <a:avLst/>
            <a:gdLst>
              <a:gd name="T0" fmla="*/ 1134 w 1182"/>
              <a:gd name="T1" fmla="*/ 0 h 753"/>
              <a:gd name="T2" fmla="*/ 48 w 1182"/>
              <a:gd name="T3" fmla="*/ 0 h 753"/>
              <a:gd name="T4" fmla="*/ 0 w 1182"/>
              <a:gd name="T5" fmla="*/ 48 h 753"/>
              <a:gd name="T6" fmla="*/ 0 w 1182"/>
              <a:gd name="T7" fmla="*/ 705 h 753"/>
              <a:gd name="T8" fmla="*/ 48 w 1182"/>
              <a:gd name="T9" fmla="*/ 753 h 753"/>
              <a:gd name="T10" fmla="*/ 1134 w 1182"/>
              <a:gd name="T11" fmla="*/ 753 h 753"/>
              <a:gd name="T12" fmla="*/ 1182 w 1182"/>
              <a:gd name="T13" fmla="*/ 705 h 753"/>
              <a:gd name="T14" fmla="*/ 1182 w 1182"/>
              <a:gd name="T15" fmla="*/ 48 h 753"/>
              <a:gd name="T16" fmla="*/ 1134 w 1182"/>
              <a:gd name="T17" fmla="*/ 0 h 753"/>
              <a:gd name="T18" fmla="*/ 1089 w 1182"/>
              <a:gd name="T19" fmla="*/ 381 h 753"/>
              <a:gd name="T20" fmla="*/ 769 w 1182"/>
              <a:gd name="T21" fmla="*/ 717 h 753"/>
              <a:gd name="T22" fmla="*/ 738 w 1182"/>
              <a:gd name="T23" fmla="*/ 707 h 753"/>
              <a:gd name="T24" fmla="*/ 728 w 1182"/>
              <a:gd name="T25" fmla="*/ 672 h 753"/>
              <a:gd name="T26" fmla="*/ 1016 w 1182"/>
              <a:gd name="T27" fmla="*/ 375 h 753"/>
              <a:gd name="T28" fmla="*/ 1015 w 1182"/>
              <a:gd name="T29" fmla="*/ 366 h 753"/>
              <a:gd name="T30" fmla="*/ 721 w 1182"/>
              <a:gd name="T31" fmla="*/ 76 h 753"/>
              <a:gd name="T32" fmla="*/ 735 w 1182"/>
              <a:gd name="T33" fmla="*/ 46 h 753"/>
              <a:gd name="T34" fmla="*/ 764 w 1182"/>
              <a:gd name="T35" fmla="*/ 30 h 753"/>
              <a:gd name="T36" fmla="*/ 1085 w 1182"/>
              <a:gd name="T37" fmla="*/ 355 h 753"/>
              <a:gd name="T38" fmla="*/ 1089 w 1182"/>
              <a:gd name="T39" fmla="*/ 381 h 7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182" h="753">
                <a:moveTo>
                  <a:pt x="1134" y="0"/>
                </a:moveTo>
                <a:cubicBezTo>
                  <a:pt x="48" y="0"/>
                  <a:pt x="48" y="0"/>
                  <a:pt x="48" y="0"/>
                </a:cubicBezTo>
                <a:cubicBezTo>
                  <a:pt x="21" y="0"/>
                  <a:pt x="0" y="22"/>
                  <a:pt x="0" y="48"/>
                </a:cubicBezTo>
                <a:cubicBezTo>
                  <a:pt x="0" y="705"/>
                  <a:pt x="0" y="705"/>
                  <a:pt x="0" y="705"/>
                </a:cubicBezTo>
                <a:cubicBezTo>
                  <a:pt x="0" y="731"/>
                  <a:pt x="21" y="753"/>
                  <a:pt x="48" y="753"/>
                </a:cubicBezTo>
                <a:cubicBezTo>
                  <a:pt x="1134" y="753"/>
                  <a:pt x="1134" y="753"/>
                  <a:pt x="1134" y="753"/>
                </a:cubicBezTo>
                <a:cubicBezTo>
                  <a:pt x="1160" y="753"/>
                  <a:pt x="1182" y="731"/>
                  <a:pt x="1182" y="705"/>
                </a:cubicBezTo>
                <a:cubicBezTo>
                  <a:pt x="1182" y="48"/>
                  <a:pt x="1182" y="48"/>
                  <a:pt x="1182" y="48"/>
                </a:cubicBezTo>
                <a:cubicBezTo>
                  <a:pt x="1182" y="22"/>
                  <a:pt x="1160" y="0"/>
                  <a:pt x="1134" y="0"/>
                </a:cubicBezTo>
                <a:close/>
                <a:moveTo>
                  <a:pt x="1089" y="381"/>
                </a:moveTo>
                <a:cubicBezTo>
                  <a:pt x="1079" y="389"/>
                  <a:pt x="777" y="709"/>
                  <a:pt x="769" y="717"/>
                </a:cubicBezTo>
                <a:cubicBezTo>
                  <a:pt x="760" y="726"/>
                  <a:pt x="751" y="721"/>
                  <a:pt x="738" y="707"/>
                </a:cubicBezTo>
                <a:cubicBezTo>
                  <a:pt x="725" y="695"/>
                  <a:pt x="718" y="682"/>
                  <a:pt x="728" y="672"/>
                </a:cubicBezTo>
                <a:cubicBezTo>
                  <a:pt x="740" y="659"/>
                  <a:pt x="1013" y="379"/>
                  <a:pt x="1016" y="375"/>
                </a:cubicBezTo>
                <a:cubicBezTo>
                  <a:pt x="1019" y="371"/>
                  <a:pt x="1018" y="369"/>
                  <a:pt x="1015" y="366"/>
                </a:cubicBezTo>
                <a:cubicBezTo>
                  <a:pt x="1011" y="362"/>
                  <a:pt x="726" y="82"/>
                  <a:pt x="721" y="76"/>
                </a:cubicBezTo>
                <a:cubicBezTo>
                  <a:pt x="714" y="68"/>
                  <a:pt x="723" y="57"/>
                  <a:pt x="735" y="46"/>
                </a:cubicBezTo>
                <a:cubicBezTo>
                  <a:pt x="749" y="33"/>
                  <a:pt x="758" y="24"/>
                  <a:pt x="764" y="30"/>
                </a:cubicBezTo>
                <a:cubicBezTo>
                  <a:pt x="771" y="36"/>
                  <a:pt x="1068" y="340"/>
                  <a:pt x="1085" y="355"/>
                </a:cubicBezTo>
                <a:cubicBezTo>
                  <a:pt x="1094" y="363"/>
                  <a:pt x="1098" y="374"/>
                  <a:pt x="1089" y="381"/>
                </a:cubicBezTo>
                <a:close/>
              </a:path>
            </a:pathLst>
          </a:custGeom>
          <a:gradFill flip="none" rotWithShape="1">
            <a:gsLst>
              <a:gs pos="0">
                <a:schemeClr val="tx2">
                  <a:lumMod val="40000"/>
                  <a:lumOff val="60000"/>
                </a:schemeClr>
              </a:gs>
              <a:gs pos="35000">
                <a:schemeClr val="tx2">
                  <a:lumMod val="40000"/>
                  <a:lumOff val="60000"/>
                </a:schemeClr>
              </a:gs>
              <a:gs pos="100000">
                <a:schemeClr val="tx2"/>
              </a:gs>
            </a:gsLst>
            <a:lin ang="2700000" scaled="1"/>
            <a:tileRect/>
          </a:gradFill>
          <a:ln w="12700">
            <a:solidFill>
              <a:schemeClr val="tx2">
                <a:lumMod val="75000"/>
              </a:schemeClr>
            </a:solidFill>
            <a:round/>
            <a:headEnd/>
            <a:tailEnd/>
          </a:ln>
          <a:effectLst>
            <a:outerShdw blurRad="63500" dist="25400" dir="2400000" algn="l" rotWithShape="0">
              <a:prstClr val="black">
                <a:alpha val="42000"/>
              </a:prstClr>
            </a:outerShdw>
          </a:effectLst>
        </p:spPr>
        <p:txBody>
          <a:bodyPr vert="horz" wrap="square" lIns="68580" tIns="34290" rIns="68580" bIns="34290" numCol="1" anchor="t" anchorCtr="0" compatLnSpc="1">
            <a:prstTxWarp prst="textNoShape">
              <a:avLst/>
            </a:prstTxWarp>
          </a:bodyPr>
          <a:lstStyle/>
          <a:p>
            <a:endParaRPr lang="en-US" sz="1350" dirty="0">
              <a:solidFill>
                <a:prstClr val="black"/>
              </a:solidFill>
            </a:endParaRPr>
          </a:p>
        </p:txBody>
      </p:sp>
      <p:sp>
        <p:nvSpPr>
          <p:cNvPr id="22" name="TextBox 21"/>
          <p:cNvSpPr txBox="1"/>
          <p:nvPr/>
        </p:nvSpPr>
        <p:spPr>
          <a:xfrm>
            <a:off x="2073528" y="1093138"/>
            <a:ext cx="641056" cy="646331"/>
          </a:xfrm>
          <a:prstGeom prst="rect">
            <a:avLst/>
          </a:prstGeom>
          <a:noFill/>
        </p:spPr>
        <p:txBody>
          <a:bodyPr wrap="square" rtlCol="0">
            <a:spAutoFit/>
          </a:bodyPr>
          <a:lstStyle/>
          <a:p>
            <a:pPr algn="ctr"/>
            <a:r>
              <a:rPr lang="en-US" sz="3600" b="1" dirty="0">
                <a:solidFill>
                  <a:srgbClr val="B2B2B2">
                    <a:lumMod val="75000"/>
                  </a:srgbClr>
                </a:solidFill>
              </a:rPr>
              <a:t>1</a:t>
            </a:r>
          </a:p>
        </p:txBody>
      </p:sp>
      <p:sp>
        <p:nvSpPr>
          <p:cNvPr id="26" name="TextBox 25"/>
          <p:cNvSpPr txBox="1"/>
          <p:nvPr/>
        </p:nvSpPr>
        <p:spPr>
          <a:xfrm>
            <a:off x="3200403" y="1259186"/>
            <a:ext cx="3486149" cy="523220"/>
          </a:xfrm>
          <a:prstGeom prst="rect">
            <a:avLst/>
          </a:prstGeom>
          <a:noFill/>
        </p:spPr>
        <p:txBody>
          <a:bodyPr wrap="square" rtlCol="0">
            <a:spAutoFit/>
          </a:bodyPr>
          <a:lstStyle/>
          <a:p>
            <a:r>
              <a:rPr lang="en-US" sz="2800" b="1" dirty="0" smtClean="0">
                <a:solidFill>
                  <a:prstClr val="black"/>
                </a:solidFill>
              </a:rPr>
              <a:t>Definition of SHOCK</a:t>
            </a:r>
            <a:endParaRPr lang="en-US" sz="2800" b="1" dirty="0">
              <a:solidFill>
                <a:prstClr val="black"/>
              </a:solidFill>
            </a:endParaRPr>
          </a:p>
        </p:txBody>
      </p:sp>
      <p:sp>
        <p:nvSpPr>
          <p:cNvPr id="27" name="Freeform 26"/>
          <p:cNvSpPr>
            <a:spLocks noEditPoints="1"/>
          </p:cNvSpPr>
          <p:nvPr/>
        </p:nvSpPr>
        <p:spPr bwMode="auto">
          <a:xfrm>
            <a:off x="1934119" y="1837829"/>
            <a:ext cx="1057361" cy="674390"/>
          </a:xfrm>
          <a:custGeom>
            <a:avLst/>
            <a:gdLst>
              <a:gd name="T0" fmla="*/ 1134 w 1182"/>
              <a:gd name="T1" fmla="*/ 0 h 753"/>
              <a:gd name="T2" fmla="*/ 48 w 1182"/>
              <a:gd name="T3" fmla="*/ 0 h 753"/>
              <a:gd name="T4" fmla="*/ 0 w 1182"/>
              <a:gd name="T5" fmla="*/ 48 h 753"/>
              <a:gd name="T6" fmla="*/ 0 w 1182"/>
              <a:gd name="T7" fmla="*/ 705 h 753"/>
              <a:gd name="T8" fmla="*/ 48 w 1182"/>
              <a:gd name="T9" fmla="*/ 753 h 753"/>
              <a:gd name="T10" fmla="*/ 1134 w 1182"/>
              <a:gd name="T11" fmla="*/ 753 h 753"/>
              <a:gd name="T12" fmla="*/ 1182 w 1182"/>
              <a:gd name="T13" fmla="*/ 705 h 753"/>
              <a:gd name="T14" fmla="*/ 1182 w 1182"/>
              <a:gd name="T15" fmla="*/ 48 h 753"/>
              <a:gd name="T16" fmla="*/ 1134 w 1182"/>
              <a:gd name="T17" fmla="*/ 0 h 753"/>
              <a:gd name="T18" fmla="*/ 1089 w 1182"/>
              <a:gd name="T19" fmla="*/ 381 h 753"/>
              <a:gd name="T20" fmla="*/ 769 w 1182"/>
              <a:gd name="T21" fmla="*/ 717 h 753"/>
              <a:gd name="T22" fmla="*/ 738 w 1182"/>
              <a:gd name="T23" fmla="*/ 707 h 753"/>
              <a:gd name="T24" fmla="*/ 728 w 1182"/>
              <a:gd name="T25" fmla="*/ 672 h 753"/>
              <a:gd name="T26" fmla="*/ 1016 w 1182"/>
              <a:gd name="T27" fmla="*/ 375 h 753"/>
              <a:gd name="T28" fmla="*/ 1015 w 1182"/>
              <a:gd name="T29" fmla="*/ 366 h 753"/>
              <a:gd name="T30" fmla="*/ 721 w 1182"/>
              <a:gd name="T31" fmla="*/ 76 h 753"/>
              <a:gd name="T32" fmla="*/ 735 w 1182"/>
              <a:gd name="T33" fmla="*/ 46 h 753"/>
              <a:gd name="T34" fmla="*/ 764 w 1182"/>
              <a:gd name="T35" fmla="*/ 30 h 753"/>
              <a:gd name="T36" fmla="*/ 1085 w 1182"/>
              <a:gd name="T37" fmla="*/ 355 h 753"/>
              <a:gd name="T38" fmla="*/ 1089 w 1182"/>
              <a:gd name="T39" fmla="*/ 381 h 7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182" h="753">
                <a:moveTo>
                  <a:pt x="1134" y="0"/>
                </a:moveTo>
                <a:cubicBezTo>
                  <a:pt x="48" y="0"/>
                  <a:pt x="48" y="0"/>
                  <a:pt x="48" y="0"/>
                </a:cubicBezTo>
                <a:cubicBezTo>
                  <a:pt x="21" y="0"/>
                  <a:pt x="0" y="22"/>
                  <a:pt x="0" y="48"/>
                </a:cubicBezTo>
                <a:cubicBezTo>
                  <a:pt x="0" y="705"/>
                  <a:pt x="0" y="705"/>
                  <a:pt x="0" y="705"/>
                </a:cubicBezTo>
                <a:cubicBezTo>
                  <a:pt x="0" y="731"/>
                  <a:pt x="21" y="753"/>
                  <a:pt x="48" y="753"/>
                </a:cubicBezTo>
                <a:cubicBezTo>
                  <a:pt x="1134" y="753"/>
                  <a:pt x="1134" y="753"/>
                  <a:pt x="1134" y="753"/>
                </a:cubicBezTo>
                <a:cubicBezTo>
                  <a:pt x="1160" y="753"/>
                  <a:pt x="1182" y="731"/>
                  <a:pt x="1182" y="705"/>
                </a:cubicBezTo>
                <a:cubicBezTo>
                  <a:pt x="1182" y="48"/>
                  <a:pt x="1182" y="48"/>
                  <a:pt x="1182" y="48"/>
                </a:cubicBezTo>
                <a:cubicBezTo>
                  <a:pt x="1182" y="22"/>
                  <a:pt x="1160" y="0"/>
                  <a:pt x="1134" y="0"/>
                </a:cubicBezTo>
                <a:close/>
                <a:moveTo>
                  <a:pt x="1089" y="381"/>
                </a:moveTo>
                <a:cubicBezTo>
                  <a:pt x="1079" y="389"/>
                  <a:pt x="777" y="709"/>
                  <a:pt x="769" y="717"/>
                </a:cubicBezTo>
                <a:cubicBezTo>
                  <a:pt x="760" y="726"/>
                  <a:pt x="751" y="721"/>
                  <a:pt x="738" y="707"/>
                </a:cubicBezTo>
                <a:cubicBezTo>
                  <a:pt x="725" y="695"/>
                  <a:pt x="718" y="682"/>
                  <a:pt x="728" y="672"/>
                </a:cubicBezTo>
                <a:cubicBezTo>
                  <a:pt x="740" y="659"/>
                  <a:pt x="1013" y="379"/>
                  <a:pt x="1016" y="375"/>
                </a:cubicBezTo>
                <a:cubicBezTo>
                  <a:pt x="1019" y="371"/>
                  <a:pt x="1018" y="369"/>
                  <a:pt x="1015" y="366"/>
                </a:cubicBezTo>
                <a:cubicBezTo>
                  <a:pt x="1011" y="362"/>
                  <a:pt x="726" y="82"/>
                  <a:pt x="721" y="76"/>
                </a:cubicBezTo>
                <a:cubicBezTo>
                  <a:pt x="714" y="68"/>
                  <a:pt x="723" y="57"/>
                  <a:pt x="735" y="46"/>
                </a:cubicBezTo>
                <a:cubicBezTo>
                  <a:pt x="749" y="33"/>
                  <a:pt x="758" y="24"/>
                  <a:pt x="764" y="30"/>
                </a:cubicBezTo>
                <a:cubicBezTo>
                  <a:pt x="771" y="36"/>
                  <a:pt x="1068" y="340"/>
                  <a:pt x="1085" y="355"/>
                </a:cubicBezTo>
                <a:cubicBezTo>
                  <a:pt x="1094" y="363"/>
                  <a:pt x="1098" y="374"/>
                  <a:pt x="1089" y="381"/>
                </a:cubicBezTo>
                <a:close/>
              </a:path>
            </a:pathLst>
          </a:custGeom>
          <a:gradFill flip="none" rotWithShape="1">
            <a:gsLst>
              <a:gs pos="0">
                <a:schemeClr val="tx2">
                  <a:lumMod val="40000"/>
                  <a:lumOff val="60000"/>
                </a:schemeClr>
              </a:gs>
              <a:gs pos="35000">
                <a:schemeClr val="tx2">
                  <a:lumMod val="40000"/>
                  <a:lumOff val="60000"/>
                </a:schemeClr>
              </a:gs>
              <a:gs pos="100000">
                <a:schemeClr val="tx2"/>
              </a:gs>
            </a:gsLst>
            <a:lin ang="2700000" scaled="1"/>
            <a:tileRect/>
          </a:gradFill>
          <a:ln w="12700">
            <a:solidFill>
              <a:schemeClr val="tx2">
                <a:lumMod val="75000"/>
              </a:schemeClr>
            </a:solidFill>
            <a:round/>
            <a:headEnd/>
            <a:tailEnd/>
          </a:ln>
          <a:effectLst>
            <a:outerShdw blurRad="63500" dist="25400" dir="2400000" algn="l" rotWithShape="0">
              <a:prstClr val="black">
                <a:alpha val="42000"/>
              </a:prstClr>
            </a:outerShdw>
          </a:effectLst>
        </p:spPr>
        <p:txBody>
          <a:bodyPr vert="horz" wrap="square" lIns="68580" tIns="34290" rIns="68580" bIns="34290" numCol="1" anchor="t" anchorCtr="0" compatLnSpc="1">
            <a:prstTxWarp prst="textNoShape">
              <a:avLst/>
            </a:prstTxWarp>
          </a:bodyPr>
          <a:lstStyle/>
          <a:p>
            <a:endParaRPr lang="en-US" sz="1350" dirty="0">
              <a:solidFill>
                <a:prstClr val="black"/>
              </a:solidFill>
            </a:endParaRPr>
          </a:p>
        </p:txBody>
      </p:sp>
      <p:sp>
        <p:nvSpPr>
          <p:cNvPr id="28" name="TextBox 27"/>
          <p:cNvSpPr txBox="1"/>
          <p:nvPr/>
        </p:nvSpPr>
        <p:spPr>
          <a:xfrm>
            <a:off x="2064546" y="1843231"/>
            <a:ext cx="641056" cy="646331"/>
          </a:xfrm>
          <a:prstGeom prst="rect">
            <a:avLst/>
          </a:prstGeom>
          <a:noFill/>
        </p:spPr>
        <p:txBody>
          <a:bodyPr wrap="square" rtlCol="0">
            <a:spAutoFit/>
          </a:bodyPr>
          <a:lstStyle/>
          <a:p>
            <a:pPr algn="ctr"/>
            <a:r>
              <a:rPr lang="en-US" sz="3600" b="1" dirty="0">
                <a:solidFill>
                  <a:srgbClr val="B2B2B2">
                    <a:lumMod val="75000"/>
                  </a:srgbClr>
                </a:solidFill>
              </a:rPr>
              <a:t>2</a:t>
            </a:r>
          </a:p>
        </p:txBody>
      </p:sp>
      <p:sp>
        <p:nvSpPr>
          <p:cNvPr id="29" name="Freeform 28"/>
          <p:cNvSpPr>
            <a:spLocks noEditPoints="1"/>
          </p:cNvSpPr>
          <p:nvPr/>
        </p:nvSpPr>
        <p:spPr bwMode="auto">
          <a:xfrm>
            <a:off x="1926976" y="2587922"/>
            <a:ext cx="1057361" cy="674390"/>
          </a:xfrm>
          <a:custGeom>
            <a:avLst/>
            <a:gdLst>
              <a:gd name="T0" fmla="*/ 1134 w 1182"/>
              <a:gd name="T1" fmla="*/ 0 h 753"/>
              <a:gd name="T2" fmla="*/ 48 w 1182"/>
              <a:gd name="T3" fmla="*/ 0 h 753"/>
              <a:gd name="T4" fmla="*/ 0 w 1182"/>
              <a:gd name="T5" fmla="*/ 48 h 753"/>
              <a:gd name="T6" fmla="*/ 0 w 1182"/>
              <a:gd name="T7" fmla="*/ 705 h 753"/>
              <a:gd name="T8" fmla="*/ 48 w 1182"/>
              <a:gd name="T9" fmla="*/ 753 h 753"/>
              <a:gd name="T10" fmla="*/ 1134 w 1182"/>
              <a:gd name="T11" fmla="*/ 753 h 753"/>
              <a:gd name="T12" fmla="*/ 1182 w 1182"/>
              <a:gd name="T13" fmla="*/ 705 h 753"/>
              <a:gd name="T14" fmla="*/ 1182 w 1182"/>
              <a:gd name="T15" fmla="*/ 48 h 753"/>
              <a:gd name="T16" fmla="*/ 1134 w 1182"/>
              <a:gd name="T17" fmla="*/ 0 h 753"/>
              <a:gd name="T18" fmla="*/ 1089 w 1182"/>
              <a:gd name="T19" fmla="*/ 381 h 753"/>
              <a:gd name="T20" fmla="*/ 769 w 1182"/>
              <a:gd name="T21" fmla="*/ 717 h 753"/>
              <a:gd name="T22" fmla="*/ 738 w 1182"/>
              <a:gd name="T23" fmla="*/ 707 h 753"/>
              <a:gd name="T24" fmla="*/ 728 w 1182"/>
              <a:gd name="T25" fmla="*/ 672 h 753"/>
              <a:gd name="T26" fmla="*/ 1016 w 1182"/>
              <a:gd name="T27" fmla="*/ 375 h 753"/>
              <a:gd name="T28" fmla="*/ 1015 w 1182"/>
              <a:gd name="T29" fmla="*/ 366 h 753"/>
              <a:gd name="T30" fmla="*/ 721 w 1182"/>
              <a:gd name="T31" fmla="*/ 76 h 753"/>
              <a:gd name="T32" fmla="*/ 735 w 1182"/>
              <a:gd name="T33" fmla="*/ 46 h 753"/>
              <a:gd name="T34" fmla="*/ 764 w 1182"/>
              <a:gd name="T35" fmla="*/ 30 h 753"/>
              <a:gd name="T36" fmla="*/ 1085 w 1182"/>
              <a:gd name="T37" fmla="*/ 355 h 753"/>
              <a:gd name="T38" fmla="*/ 1089 w 1182"/>
              <a:gd name="T39" fmla="*/ 381 h 7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182" h="753">
                <a:moveTo>
                  <a:pt x="1134" y="0"/>
                </a:moveTo>
                <a:cubicBezTo>
                  <a:pt x="48" y="0"/>
                  <a:pt x="48" y="0"/>
                  <a:pt x="48" y="0"/>
                </a:cubicBezTo>
                <a:cubicBezTo>
                  <a:pt x="21" y="0"/>
                  <a:pt x="0" y="22"/>
                  <a:pt x="0" y="48"/>
                </a:cubicBezTo>
                <a:cubicBezTo>
                  <a:pt x="0" y="705"/>
                  <a:pt x="0" y="705"/>
                  <a:pt x="0" y="705"/>
                </a:cubicBezTo>
                <a:cubicBezTo>
                  <a:pt x="0" y="731"/>
                  <a:pt x="21" y="753"/>
                  <a:pt x="48" y="753"/>
                </a:cubicBezTo>
                <a:cubicBezTo>
                  <a:pt x="1134" y="753"/>
                  <a:pt x="1134" y="753"/>
                  <a:pt x="1134" y="753"/>
                </a:cubicBezTo>
                <a:cubicBezTo>
                  <a:pt x="1160" y="753"/>
                  <a:pt x="1182" y="731"/>
                  <a:pt x="1182" y="705"/>
                </a:cubicBezTo>
                <a:cubicBezTo>
                  <a:pt x="1182" y="48"/>
                  <a:pt x="1182" y="48"/>
                  <a:pt x="1182" y="48"/>
                </a:cubicBezTo>
                <a:cubicBezTo>
                  <a:pt x="1182" y="22"/>
                  <a:pt x="1160" y="0"/>
                  <a:pt x="1134" y="0"/>
                </a:cubicBezTo>
                <a:close/>
                <a:moveTo>
                  <a:pt x="1089" y="381"/>
                </a:moveTo>
                <a:cubicBezTo>
                  <a:pt x="1079" y="389"/>
                  <a:pt x="777" y="709"/>
                  <a:pt x="769" y="717"/>
                </a:cubicBezTo>
                <a:cubicBezTo>
                  <a:pt x="760" y="726"/>
                  <a:pt x="751" y="721"/>
                  <a:pt x="738" y="707"/>
                </a:cubicBezTo>
                <a:cubicBezTo>
                  <a:pt x="725" y="695"/>
                  <a:pt x="718" y="682"/>
                  <a:pt x="728" y="672"/>
                </a:cubicBezTo>
                <a:cubicBezTo>
                  <a:pt x="740" y="659"/>
                  <a:pt x="1013" y="379"/>
                  <a:pt x="1016" y="375"/>
                </a:cubicBezTo>
                <a:cubicBezTo>
                  <a:pt x="1019" y="371"/>
                  <a:pt x="1018" y="369"/>
                  <a:pt x="1015" y="366"/>
                </a:cubicBezTo>
                <a:cubicBezTo>
                  <a:pt x="1011" y="362"/>
                  <a:pt x="726" y="82"/>
                  <a:pt x="721" y="76"/>
                </a:cubicBezTo>
                <a:cubicBezTo>
                  <a:pt x="714" y="68"/>
                  <a:pt x="723" y="57"/>
                  <a:pt x="735" y="46"/>
                </a:cubicBezTo>
                <a:cubicBezTo>
                  <a:pt x="749" y="33"/>
                  <a:pt x="758" y="24"/>
                  <a:pt x="764" y="30"/>
                </a:cubicBezTo>
                <a:cubicBezTo>
                  <a:pt x="771" y="36"/>
                  <a:pt x="1068" y="340"/>
                  <a:pt x="1085" y="355"/>
                </a:cubicBezTo>
                <a:cubicBezTo>
                  <a:pt x="1094" y="363"/>
                  <a:pt x="1098" y="374"/>
                  <a:pt x="1089" y="381"/>
                </a:cubicBezTo>
                <a:close/>
              </a:path>
            </a:pathLst>
          </a:custGeom>
          <a:gradFill flip="none" rotWithShape="1">
            <a:gsLst>
              <a:gs pos="0">
                <a:schemeClr val="tx2">
                  <a:lumMod val="40000"/>
                  <a:lumOff val="60000"/>
                </a:schemeClr>
              </a:gs>
              <a:gs pos="35000">
                <a:schemeClr val="tx2">
                  <a:lumMod val="40000"/>
                  <a:lumOff val="60000"/>
                </a:schemeClr>
              </a:gs>
              <a:gs pos="100000">
                <a:schemeClr val="tx2"/>
              </a:gs>
            </a:gsLst>
            <a:lin ang="2700000" scaled="1"/>
            <a:tileRect/>
          </a:gradFill>
          <a:ln w="12700">
            <a:solidFill>
              <a:schemeClr val="tx2">
                <a:lumMod val="75000"/>
              </a:schemeClr>
            </a:solidFill>
            <a:round/>
            <a:headEnd/>
            <a:tailEnd/>
          </a:ln>
          <a:effectLst>
            <a:outerShdw blurRad="63500" dist="25400" dir="2400000" algn="l" rotWithShape="0">
              <a:prstClr val="black">
                <a:alpha val="42000"/>
              </a:prstClr>
            </a:outerShdw>
          </a:effectLst>
        </p:spPr>
        <p:txBody>
          <a:bodyPr vert="horz" wrap="square" lIns="68580" tIns="34290" rIns="68580" bIns="34290" numCol="1" anchor="t" anchorCtr="0" compatLnSpc="1">
            <a:prstTxWarp prst="textNoShape">
              <a:avLst/>
            </a:prstTxWarp>
          </a:bodyPr>
          <a:lstStyle/>
          <a:p>
            <a:endParaRPr lang="en-US" sz="1350" dirty="0">
              <a:solidFill>
                <a:prstClr val="black"/>
              </a:solidFill>
            </a:endParaRPr>
          </a:p>
        </p:txBody>
      </p:sp>
      <p:sp>
        <p:nvSpPr>
          <p:cNvPr id="30" name="TextBox 29"/>
          <p:cNvSpPr txBox="1"/>
          <p:nvPr/>
        </p:nvSpPr>
        <p:spPr>
          <a:xfrm>
            <a:off x="2057403" y="2593324"/>
            <a:ext cx="641056" cy="646331"/>
          </a:xfrm>
          <a:prstGeom prst="rect">
            <a:avLst/>
          </a:prstGeom>
          <a:noFill/>
        </p:spPr>
        <p:txBody>
          <a:bodyPr wrap="square" rtlCol="0">
            <a:spAutoFit/>
          </a:bodyPr>
          <a:lstStyle/>
          <a:p>
            <a:pPr algn="ctr"/>
            <a:r>
              <a:rPr lang="en-US" sz="3600" b="1" dirty="0">
                <a:solidFill>
                  <a:srgbClr val="B2B2B2">
                    <a:lumMod val="75000"/>
                  </a:srgbClr>
                </a:solidFill>
              </a:rPr>
              <a:t>3</a:t>
            </a:r>
          </a:p>
        </p:txBody>
      </p:sp>
      <p:sp>
        <p:nvSpPr>
          <p:cNvPr id="31" name="TextBox 30"/>
          <p:cNvSpPr txBox="1"/>
          <p:nvPr/>
        </p:nvSpPr>
        <p:spPr>
          <a:xfrm>
            <a:off x="3171825" y="1964760"/>
            <a:ext cx="3514727" cy="446276"/>
          </a:xfrm>
          <a:prstGeom prst="rect">
            <a:avLst/>
          </a:prstGeom>
          <a:noFill/>
        </p:spPr>
        <p:txBody>
          <a:bodyPr wrap="square" rtlCol="0">
            <a:spAutoFit/>
          </a:bodyPr>
          <a:lstStyle/>
          <a:p>
            <a:r>
              <a:rPr lang="en-US" sz="2300" b="1" dirty="0" smtClean="0">
                <a:solidFill>
                  <a:prstClr val="black"/>
                </a:solidFill>
              </a:rPr>
              <a:t>Types and causes of SHOCK</a:t>
            </a:r>
            <a:endParaRPr lang="en-US" sz="2300" b="1" dirty="0">
              <a:solidFill>
                <a:prstClr val="black"/>
              </a:solidFill>
            </a:endParaRPr>
          </a:p>
        </p:txBody>
      </p:sp>
      <p:sp>
        <p:nvSpPr>
          <p:cNvPr id="32" name="TextBox 31"/>
          <p:cNvSpPr txBox="1"/>
          <p:nvPr/>
        </p:nvSpPr>
        <p:spPr>
          <a:xfrm>
            <a:off x="3228977" y="2686013"/>
            <a:ext cx="3616491" cy="523220"/>
          </a:xfrm>
          <a:prstGeom prst="rect">
            <a:avLst/>
          </a:prstGeom>
          <a:noFill/>
        </p:spPr>
        <p:txBody>
          <a:bodyPr wrap="square" rtlCol="0">
            <a:spAutoFit/>
          </a:bodyPr>
          <a:lstStyle/>
          <a:p>
            <a:r>
              <a:rPr lang="en-US" sz="2800" b="1" dirty="0" smtClean="0">
                <a:solidFill>
                  <a:prstClr val="black"/>
                </a:solidFill>
              </a:rPr>
              <a:t>Blood loss treatments</a:t>
            </a:r>
            <a:endParaRPr lang="en-US" sz="2800" b="1" dirty="0">
              <a:solidFill>
                <a:prstClr val="black"/>
              </a:solidFill>
            </a:endParaRPr>
          </a:p>
        </p:txBody>
      </p:sp>
      <p:sp>
        <p:nvSpPr>
          <p:cNvPr id="33" name="Freeform 32"/>
          <p:cNvSpPr>
            <a:spLocks noEditPoints="1"/>
          </p:cNvSpPr>
          <p:nvPr/>
        </p:nvSpPr>
        <p:spPr bwMode="auto">
          <a:xfrm>
            <a:off x="1926976" y="3345160"/>
            <a:ext cx="1057361" cy="674390"/>
          </a:xfrm>
          <a:custGeom>
            <a:avLst/>
            <a:gdLst>
              <a:gd name="T0" fmla="*/ 1134 w 1182"/>
              <a:gd name="T1" fmla="*/ 0 h 753"/>
              <a:gd name="T2" fmla="*/ 48 w 1182"/>
              <a:gd name="T3" fmla="*/ 0 h 753"/>
              <a:gd name="T4" fmla="*/ 0 w 1182"/>
              <a:gd name="T5" fmla="*/ 48 h 753"/>
              <a:gd name="T6" fmla="*/ 0 w 1182"/>
              <a:gd name="T7" fmla="*/ 705 h 753"/>
              <a:gd name="T8" fmla="*/ 48 w 1182"/>
              <a:gd name="T9" fmla="*/ 753 h 753"/>
              <a:gd name="T10" fmla="*/ 1134 w 1182"/>
              <a:gd name="T11" fmla="*/ 753 h 753"/>
              <a:gd name="T12" fmla="*/ 1182 w 1182"/>
              <a:gd name="T13" fmla="*/ 705 h 753"/>
              <a:gd name="T14" fmla="*/ 1182 w 1182"/>
              <a:gd name="T15" fmla="*/ 48 h 753"/>
              <a:gd name="T16" fmla="*/ 1134 w 1182"/>
              <a:gd name="T17" fmla="*/ 0 h 753"/>
              <a:gd name="T18" fmla="*/ 1089 w 1182"/>
              <a:gd name="T19" fmla="*/ 381 h 753"/>
              <a:gd name="T20" fmla="*/ 769 w 1182"/>
              <a:gd name="T21" fmla="*/ 717 h 753"/>
              <a:gd name="T22" fmla="*/ 738 w 1182"/>
              <a:gd name="T23" fmla="*/ 707 h 753"/>
              <a:gd name="T24" fmla="*/ 728 w 1182"/>
              <a:gd name="T25" fmla="*/ 672 h 753"/>
              <a:gd name="T26" fmla="*/ 1016 w 1182"/>
              <a:gd name="T27" fmla="*/ 375 h 753"/>
              <a:gd name="T28" fmla="*/ 1015 w 1182"/>
              <a:gd name="T29" fmla="*/ 366 h 753"/>
              <a:gd name="T30" fmla="*/ 721 w 1182"/>
              <a:gd name="T31" fmla="*/ 76 h 753"/>
              <a:gd name="T32" fmla="*/ 735 w 1182"/>
              <a:gd name="T33" fmla="*/ 46 h 753"/>
              <a:gd name="T34" fmla="*/ 764 w 1182"/>
              <a:gd name="T35" fmla="*/ 30 h 753"/>
              <a:gd name="T36" fmla="*/ 1085 w 1182"/>
              <a:gd name="T37" fmla="*/ 355 h 753"/>
              <a:gd name="T38" fmla="*/ 1089 w 1182"/>
              <a:gd name="T39" fmla="*/ 381 h 7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182" h="753">
                <a:moveTo>
                  <a:pt x="1134" y="0"/>
                </a:moveTo>
                <a:cubicBezTo>
                  <a:pt x="48" y="0"/>
                  <a:pt x="48" y="0"/>
                  <a:pt x="48" y="0"/>
                </a:cubicBezTo>
                <a:cubicBezTo>
                  <a:pt x="21" y="0"/>
                  <a:pt x="0" y="22"/>
                  <a:pt x="0" y="48"/>
                </a:cubicBezTo>
                <a:cubicBezTo>
                  <a:pt x="0" y="705"/>
                  <a:pt x="0" y="705"/>
                  <a:pt x="0" y="705"/>
                </a:cubicBezTo>
                <a:cubicBezTo>
                  <a:pt x="0" y="731"/>
                  <a:pt x="21" y="753"/>
                  <a:pt x="48" y="753"/>
                </a:cubicBezTo>
                <a:cubicBezTo>
                  <a:pt x="1134" y="753"/>
                  <a:pt x="1134" y="753"/>
                  <a:pt x="1134" y="753"/>
                </a:cubicBezTo>
                <a:cubicBezTo>
                  <a:pt x="1160" y="753"/>
                  <a:pt x="1182" y="731"/>
                  <a:pt x="1182" y="705"/>
                </a:cubicBezTo>
                <a:cubicBezTo>
                  <a:pt x="1182" y="48"/>
                  <a:pt x="1182" y="48"/>
                  <a:pt x="1182" y="48"/>
                </a:cubicBezTo>
                <a:cubicBezTo>
                  <a:pt x="1182" y="22"/>
                  <a:pt x="1160" y="0"/>
                  <a:pt x="1134" y="0"/>
                </a:cubicBezTo>
                <a:close/>
                <a:moveTo>
                  <a:pt x="1089" y="381"/>
                </a:moveTo>
                <a:cubicBezTo>
                  <a:pt x="1079" y="389"/>
                  <a:pt x="777" y="709"/>
                  <a:pt x="769" y="717"/>
                </a:cubicBezTo>
                <a:cubicBezTo>
                  <a:pt x="760" y="726"/>
                  <a:pt x="751" y="721"/>
                  <a:pt x="738" y="707"/>
                </a:cubicBezTo>
                <a:cubicBezTo>
                  <a:pt x="725" y="695"/>
                  <a:pt x="718" y="682"/>
                  <a:pt x="728" y="672"/>
                </a:cubicBezTo>
                <a:cubicBezTo>
                  <a:pt x="740" y="659"/>
                  <a:pt x="1013" y="379"/>
                  <a:pt x="1016" y="375"/>
                </a:cubicBezTo>
                <a:cubicBezTo>
                  <a:pt x="1019" y="371"/>
                  <a:pt x="1018" y="369"/>
                  <a:pt x="1015" y="366"/>
                </a:cubicBezTo>
                <a:cubicBezTo>
                  <a:pt x="1011" y="362"/>
                  <a:pt x="726" y="82"/>
                  <a:pt x="721" y="76"/>
                </a:cubicBezTo>
                <a:cubicBezTo>
                  <a:pt x="714" y="68"/>
                  <a:pt x="723" y="57"/>
                  <a:pt x="735" y="46"/>
                </a:cubicBezTo>
                <a:cubicBezTo>
                  <a:pt x="749" y="33"/>
                  <a:pt x="758" y="24"/>
                  <a:pt x="764" y="30"/>
                </a:cubicBezTo>
                <a:cubicBezTo>
                  <a:pt x="771" y="36"/>
                  <a:pt x="1068" y="340"/>
                  <a:pt x="1085" y="355"/>
                </a:cubicBezTo>
                <a:cubicBezTo>
                  <a:pt x="1094" y="363"/>
                  <a:pt x="1098" y="374"/>
                  <a:pt x="1089" y="381"/>
                </a:cubicBezTo>
                <a:close/>
              </a:path>
            </a:pathLst>
          </a:custGeom>
          <a:gradFill flip="none" rotWithShape="1">
            <a:gsLst>
              <a:gs pos="0">
                <a:schemeClr val="tx2">
                  <a:lumMod val="40000"/>
                  <a:lumOff val="60000"/>
                </a:schemeClr>
              </a:gs>
              <a:gs pos="35000">
                <a:schemeClr val="tx2">
                  <a:lumMod val="40000"/>
                  <a:lumOff val="60000"/>
                </a:schemeClr>
              </a:gs>
              <a:gs pos="100000">
                <a:schemeClr val="tx2"/>
              </a:gs>
            </a:gsLst>
            <a:lin ang="2700000" scaled="1"/>
            <a:tileRect/>
          </a:gradFill>
          <a:ln w="12700">
            <a:solidFill>
              <a:schemeClr val="tx2">
                <a:lumMod val="75000"/>
              </a:schemeClr>
            </a:solidFill>
            <a:round/>
            <a:headEnd/>
            <a:tailEnd/>
          </a:ln>
          <a:effectLst>
            <a:outerShdw blurRad="63500" dist="25400" dir="2400000" algn="l" rotWithShape="0">
              <a:prstClr val="black">
                <a:alpha val="42000"/>
              </a:prstClr>
            </a:outerShdw>
          </a:effectLst>
        </p:spPr>
        <p:txBody>
          <a:bodyPr vert="horz" wrap="square" lIns="68580" tIns="34290" rIns="68580" bIns="34290" numCol="1" anchor="t" anchorCtr="0" compatLnSpc="1">
            <a:prstTxWarp prst="textNoShape">
              <a:avLst/>
            </a:prstTxWarp>
          </a:bodyPr>
          <a:lstStyle/>
          <a:p>
            <a:endParaRPr lang="en-US" sz="1350" dirty="0">
              <a:solidFill>
                <a:prstClr val="black"/>
              </a:solidFill>
            </a:endParaRPr>
          </a:p>
        </p:txBody>
      </p:sp>
      <p:sp>
        <p:nvSpPr>
          <p:cNvPr id="34" name="TextBox 33"/>
          <p:cNvSpPr txBox="1"/>
          <p:nvPr/>
        </p:nvSpPr>
        <p:spPr>
          <a:xfrm>
            <a:off x="2057403" y="3350563"/>
            <a:ext cx="641056" cy="646331"/>
          </a:xfrm>
          <a:prstGeom prst="rect">
            <a:avLst/>
          </a:prstGeom>
          <a:noFill/>
        </p:spPr>
        <p:txBody>
          <a:bodyPr wrap="square" rtlCol="0">
            <a:spAutoFit/>
          </a:bodyPr>
          <a:lstStyle/>
          <a:p>
            <a:pPr algn="ctr"/>
            <a:r>
              <a:rPr lang="en-US" sz="3600" b="1" dirty="0">
                <a:solidFill>
                  <a:srgbClr val="B2B2B2">
                    <a:lumMod val="75000"/>
                  </a:srgbClr>
                </a:solidFill>
              </a:rPr>
              <a:t>4</a:t>
            </a:r>
          </a:p>
        </p:txBody>
      </p:sp>
      <p:sp>
        <p:nvSpPr>
          <p:cNvPr id="35" name="TextBox 34"/>
          <p:cNvSpPr txBox="1"/>
          <p:nvPr/>
        </p:nvSpPr>
        <p:spPr>
          <a:xfrm>
            <a:off x="3200403" y="3489061"/>
            <a:ext cx="3505197" cy="523220"/>
          </a:xfrm>
          <a:prstGeom prst="rect">
            <a:avLst/>
          </a:prstGeom>
          <a:noFill/>
        </p:spPr>
        <p:txBody>
          <a:bodyPr wrap="square" rtlCol="0">
            <a:spAutoFit/>
          </a:bodyPr>
          <a:lstStyle/>
          <a:p>
            <a:r>
              <a:rPr lang="en-US" sz="2800" b="1" dirty="0" smtClean="0">
                <a:solidFill>
                  <a:prstClr val="black"/>
                </a:solidFill>
              </a:rPr>
              <a:t>Treatments for SHOCK</a:t>
            </a:r>
            <a:endParaRPr lang="en-US" sz="2800" b="1" dirty="0">
              <a:solidFill>
                <a:prstClr val="black"/>
              </a:solidFill>
            </a:endParaRPr>
          </a:p>
        </p:txBody>
      </p:sp>
      <p:sp>
        <p:nvSpPr>
          <p:cNvPr id="20" name="TextBox 19"/>
          <p:cNvSpPr txBox="1"/>
          <p:nvPr/>
        </p:nvSpPr>
        <p:spPr>
          <a:xfrm>
            <a:off x="2911406" y="17116"/>
            <a:ext cx="3946593" cy="715581"/>
          </a:xfrm>
          <a:prstGeom prst="rect">
            <a:avLst/>
          </a:prstGeom>
          <a:noFill/>
        </p:spPr>
        <p:txBody>
          <a:bodyPr wrap="square" rtlCol="0">
            <a:spAutoFit/>
          </a:bodyPr>
          <a:lstStyle/>
          <a:p>
            <a:pPr algn="ctr"/>
            <a:r>
              <a:rPr lang="en-US" sz="4050" b="1" dirty="0" smtClean="0">
                <a:solidFill>
                  <a:prstClr val="white"/>
                </a:solidFill>
                <a:effectLst>
                  <a:innerShdw blurRad="63500" dist="50800" dir="13500000">
                    <a:prstClr val="black">
                      <a:alpha val="50000"/>
                    </a:prstClr>
                  </a:innerShdw>
                </a:effectLst>
                <a:latin typeface="Century Gothic"/>
              </a:rPr>
              <a:t>Objectives</a:t>
            </a:r>
            <a:endParaRPr lang="en-US" sz="4050" dirty="0">
              <a:solidFill>
                <a:prstClr val="white"/>
              </a:solidFill>
              <a:effectLst>
                <a:innerShdw blurRad="63500" dist="50800" dir="13500000">
                  <a:prstClr val="black">
                    <a:alpha val="50000"/>
                  </a:prstClr>
                </a:innerShdw>
              </a:effectLst>
            </a:endParaRPr>
          </a:p>
        </p:txBody>
      </p:sp>
      <p:pic>
        <p:nvPicPr>
          <p:cNvPr id="3" name="Picture 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62000" y="1049636"/>
            <a:ext cx="209550" cy="209550"/>
          </a:xfrm>
          <a:prstGeom prst="rect">
            <a:avLst/>
          </a:prstGeom>
        </p:spPr>
      </p:pic>
    </p:spTree>
    <p:extLst>
      <p:ext uri="{BB962C8B-B14F-4D97-AF65-F5344CB8AC3E}">
        <p14:creationId xmlns:p14="http://schemas.microsoft.com/office/powerpoint/2010/main" val="2683896005"/>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2" presetClass="entr" presetSubtype="1" fill="hold" grpId="0" nodeType="withEffect">
                                  <p:stCondLst>
                                    <p:cond delay="2900"/>
                                  </p:stCondLst>
                                  <p:childTnLst>
                                    <p:set>
                                      <p:cBhvr>
                                        <p:cTn id="6" dur="1" fill="hold">
                                          <p:stCondLst>
                                            <p:cond delay="0"/>
                                          </p:stCondLst>
                                        </p:cTn>
                                        <p:tgtEl>
                                          <p:spTgt spid="16"/>
                                        </p:tgtEl>
                                        <p:attrNameLst>
                                          <p:attrName>style.visibility</p:attrName>
                                        </p:attrNameLst>
                                      </p:cBhvr>
                                      <p:to>
                                        <p:strVal val="visible"/>
                                      </p:to>
                                    </p:set>
                                    <p:anim calcmode="lin" valueType="num">
                                      <p:cBhvr additive="base">
                                        <p:cTn id="7" dur="600"/>
                                        <p:tgtEl>
                                          <p:spTgt spid="16"/>
                                        </p:tgtEl>
                                        <p:attrNameLst>
                                          <p:attrName>ppt_y</p:attrName>
                                        </p:attrNameLst>
                                      </p:cBhvr>
                                      <p:tavLst>
                                        <p:tav tm="0">
                                          <p:val>
                                            <p:strVal val="#ppt_y-#ppt_h*1.125000"/>
                                          </p:val>
                                        </p:tav>
                                        <p:tav tm="100000">
                                          <p:val>
                                            <p:strVal val="#ppt_y"/>
                                          </p:val>
                                        </p:tav>
                                      </p:tavLst>
                                    </p:anim>
                                    <p:animEffect transition="in" filter="wipe(down)">
                                      <p:cBhvr>
                                        <p:cTn id="8" dur="600"/>
                                        <p:tgtEl>
                                          <p:spTgt spid="16"/>
                                        </p:tgtEl>
                                      </p:cBhvr>
                                    </p:animEffect>
                                  </p:childTnLst>
                                </p:cTn>
                              </p:par>
                              <p:par>
                                <p:cTn id="9" presetID="2" presetClass="entr" presetSubtype="8" fill="hold" grpId="0" nodeType="withEffect">
                                  <p:stCondLst>
                                    <p:cond delay="3000"/>
                                  </p:stCondLst>
                                  <p:childTnLst>
                                    <p:set>
                                      <p:cBhvr>
                                        <p:cTn id="10" dur="1" fill="hold">
                                          <p:stCondLst>
                                            <p:cond delay="0"/>
                                          </p:stCondLst>
                                        </p:cTn>
                                        <p:tgtEl>
                                          <p:spTgt spid="13"/>
                                        </p:tgtEl>
                                        <p:attrNameLst>
                                          <p:attrName>style.visibility</p:attrName>
                                        </p:attrNameLst>
                                      </p:cBhvr>
                                      <p:to>
                                        <p:strVal val="visible"/>
                                      </p:to>
                                    </p:set>
                                    <p:anim calcmode="lin" valueType="num">
                                      <p:cBhvr additive="base">
                                        <p:cTn id="11" dur="700" fill="hold"/>
                                        <p:tgtEl>
                                          <p:spTgt spid="13"/>
                                        </p:tgtEl>
                                        <p:attrNameLst>
                                          <p:attrName>ppt_x</p:attrName>
                                        </p:attrNameLst>
                                      </p:cBhvr>
                                      <p:tavLst>
                                        <p:tav tm="0">
                                          <p:val>
                                            <p:strVal val="0-#ppt_w/2"/>
                                          </p:val>
                                        </p:tav>
                                        <p:tav tm="100000">
                                          <p:val>
                                            <p:strVal val="#ppt_x"/>
                                          </p:val>
                                        </p:tav>
                                      </p:tavLst>
                                    </p:anim>
                                    <p:anim calcmode="lin" valueType="num">
                                      <p:cBhvr additive="base">
                                        <p:cTn id="12" dur="700" fill="hold"/>
                                        <p:tgtEl>
                                          <p:spTgt spid="13"/>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3000"/>
                                  </p:stCondLst>
                                  <p:childTnLst>
                                    <p:set>
                                      <p:cBhvr>
                                        <p:cTn id="14" dur="1" fill="hold">
                                          <p:stCondLst>
                                            <p:cond delay="0"/>
                                          </p:stCondLst>
                                        </p:cTn>
                                        <p:tgtEl>
                                          <p:spTgt spid="17"/>
                                        </p:tgtEl>
                                        <p:attrNameLst>
                                          <p:attrName>style.visibility</p:attrName>
                                        </p:attrNameLst>
                                      </p:cBhvr>
                                      <p:to>
                                        <p:strVal val="visible"/>
                                      </p:to>
                                    </p:set>
                                    <p:anim calcmode="lin" valueType="num">
                                      <p:cBhvr additive="base">
                                        <p:cTn id="15" dur="700" fill="hold"/>
                                        <p:tgtEl>
                                          <p:spTgt spid="17"/>
                                        </p:tgtEl>
                                        <p:attrNameLst>
                                          <p:attrName>ppt_x</p:attrName>
                                        </p:attrNameLst>
                                      </p:cBhvr>
                                      <p:tavLst>
                                        <p:tav tm="0">
                                          <p:val>
                                            <p:strVal val="0-#ppt_w/2"/>
                                          </p:val>
                                        </p:tav>
                                        <p:tav tm="100000">
                                          <p:val>
                                            <p:strVal val="#ppt_x"/>
                                          </p:val>
                                        </p:tav>
                                      </p:tavLst>
                                    </p:anim>
                                    <p:anim calcmode="lin" valueType="num">
                                      <p:cBhvr additive="base">
                                        <p:cTn id="16" dur="700" fill="hold"/>
                                        <p:tgtEl>
                                          <p:spTgt spid="17"/>
                                        </p:tgtEl>
                                        <p:attrNameLst>
                                          <p:attrName>ppt_y</p:attrName>
                                        </p:attrNameLst>
                                      </p:cBhvr>
                                      <p:tavLst>
                                        <p:tav tm="0">
                                          <p:val>
                                            <p:strVal val="#ppt_y"/>
                                          </p:val>
                                        </p:tav>
                                        <p:tav tm="100000">
                                          <p:val>
                                            <p:strVal val="#ppt_y"/>
                                          </p:val>
                                        </p:tav>
                                      </p:tavLst>
                                    </p:anim>
                                  </p:childTnLst>
                                </p:cTn>
                              </p:par>
                              <p:par>
                                <p:cTn id="17" presetID="23" presetClass="entr" presetSubtype="16" fill="hold" grpId="0" nodeType="withEffect">
                                  <p:stCondLst>
                                    <p:cond delay="3800"/>
                                  </p:stCondLst>
                                  <p:childTnLst>
                                    <p:set>
                                      <p:cBhvr>
                                        <p:cTn id="18" dur="1" fill="hold">
                                          <p:stCondLst>
                                            <p:cond delay="0"/>
                                          </p:stCondLst>
                                        </p:cTn>
                                        <p:tgtEl>
                                          <p:spTgt spid="20"/>
                                        </p:tgtEl>
                                        <p:attrNameLst>
                                          <p:attrName>style.visibility</p:attrName>
                                        </p:attrNameLst>
                                      </p:cBhvr>
                                      <p:to>
                                        <p:strVal val="visible"/>
                                      </p:to>
                                    </p:set>
                                    <p:anim calcmode="lin" valueType="num">
                                      <p:cBhvr>
                                        <p:cTn id="19" dur="500" fill="hold"/>
                                        <p:tgtEl>
                                          <p:spTgt spid="20"/>
                                        </p:tgtEl>
                                        <p:attrNameLst>
                                          <p:attrName>ppt_w</p:attrName>
                                        </p:attrNameLst>
                                      </p:cBhvr>
                                      <p:tavLst>
                                        <p:tav tm="0">
                                          <p:val>
                                            <p:fltVal val="0"/>
                                          </p:val>
                                        </p:tav>
                                        <p:tav tm="100000">
                                          <p:val>
                                            <p:strVal val="#ppt_w"/>
                                          </p:val>
                                        </p:tav>
                                      </p:tavLst>
                                    </p:anim>
                                    <p:anim calcmode="lin" valueType="num">
                                      <p:cBhvr>
                                        <p:cTn id="20" dur="500" fill="hold"/>
                                        <p:tgtEl>
                                          <p:spTgt spid="20"/>
                                        </p:tgtEl>
                                        <p:attrNameLst>
                                          <p:attrName>ppt_h</p:attrName>
                                        </p:attrNameLst>
                                      </p:cBhvr>
                                      <p:tavLst>
                                        <p:tav tm="0">
                                          <p:val>
                                            <p:fltVal val="0"/>
                                          </p:val>
                                        </p:tav>
                                        <p:tav tm="100000">
                                          <p:val>
                                            <p:strVal val="#ppt_h"/>
                                          </p:val>
                                        </p:tav>
                                      </p:tavLst>
                                    </p:anim>
                                  </p:childTnLst>
                                </p:cTn>
                              </p:par>
                              <p:par>
                                <p:cTn id="21" presetID="23" presetClass="entr" presetSubtype="16" fill="hold" grpId="0" nodeType="withEffect">
                                  <p:stCondLst>
                                    <p:cond delay="3800"/>
                                  </p:stCondLst>
                                  <p:childTnLst>
                                    <p:set>
                                      <p:cBhvr>
                                        <p:cTn id="22" dur="1" fill="hold">
                                          <p:stCondLst>
                                            <p:cond delay="0"/>
                                          </p:stCondLst>
                                        </p:cTn>
                                        <p:tgtEl>
                                          <p:spTgt spid="6"/>
                                        </p:tgtEl>
                                        <p:attrNameLst>
                                          <p:attrName>style.visibility</p:attrName>
                                        </p:attrNameLst>
                                      </p:cBhvr>
                                      <p:to>
                                        <p:strVal val="visible"/>
                                      </p:to>
                                    </p:set>
                                    <p:anim calcmode="lin" valueType="num">
                                      <p:cBhvr>
                                        <p:cTn id="23" dur="500" fill="hold"/>
                                        <p:tgtEl>
                                          <p:spTgt spid="6"/>
                                        </p:tgtEl>
                                        <p:attrNameLst>
                                          <p:attrName>ppt_w</p:attrName>
                                        </p:attrNameLst>
                                      </p:cBhvr>
                                      <p:tavLst>
                                        <p:tav tm="0">
                                          <p:val>
                                            <p:fltVal val="0"/>
                                          </p:val>
                                        </p:tav>
                                        <p:tav tm="100000">
                                          <p:val>
                                            <p:strVal val="#ppt_w"/>
                                          </p:val>
                                        </p:tav>
                                      </p:tavLst>
                                    </p:anim>
                                    <p:anim calcmode="lin" valueType="num">
                                      <p:cBhvr>
                                        <p:cTn id="24" dur="500" fill="hold"/>
                                        <p:tgtEl>
                                          <p:spTgt spid="6"/>
                                        </p:tgtEl>
                                        <p:attrNameLst>
                                          <p:attrName>ppt_h</p:attrName>
                                        </p:attrNameLst>
                                      </p:cBhvr>
                                      <p:tavLst>
                                        <p:tav tm="0">
                                          <p:val>
                                            <p:fltVal val="0"/>
                                          </p:val>
                                        </p:tav>
                                        <p:tav tm="100000">
                                          <p:val>
                                            <p:strVal val="#ppt_h"/>
                                          </p:val>
                                        </p:tav>
                                      </p:tavLst>
                                    </p:anim>
                                  </p:childTnLst>
                                </p:cTn>
                              </p:par>
                              <p:par>
                                <p:cTn id="25" presetID="23" presetClass="entr" presetSubtype="16" fill="hold" grpId="0" nodeType="withEffect">
                                  <p:stCondLst>
                                    <p:cond delay="3800"/>
                                  </p:stCondLst>
                                  <p:childTnLst>
                                    <p:set>
                                      <p:cBhvr>
                                        <p:cTn id="26" dur="1" fill="hold">
                                          <p:stCondLst>
                                            <p:cond delay="0"/>
                                          </p:stCondLst>
                                        </p:cTn>
                                        <p:tgtEl>
                                          <p:spTgt spid="22"/>
                                        </p:tgtEl>
                                        <p:attrNameLst>
                                          <p:attrName>style.visibility</p:attrName>
                                        </p:attrNameLst>
                                      </p:cBhvr>
                                      <p:to>
                                        <p:strVal val="visible"/>
                                      </p:to>
                                    </p:set>
                                    <p:anim calcmode="lin" valueType="num">
                                      <p:cBhvr>
                                        <p:cTn id="27" dur="500" fill="hold"/>
                                        <p:tgtEl>
                                          <p:spTgt spid="22"/>
                                        </p:tgtEl>
                                        <p:attrNameLst>
                                          <p:attrName>ppt_w</p:attrName>
                                        </p:attrNameLst>
                                      </p:cBhvr>
                                      <p:tavLst>
                                        <p:tav tm="0">
                                          <p:val>
                                            <p:fltVal val="0"/>
                                          </p:val>
                                        </p:tav>
                                        <p:tav tm="100000">
                                          <p:val>
                                            <p:strVal val="#ppt_w"/>
                                          </p:val>
                                        </p:tav>
                                      </p:tavLst>
                                    </p:anim>
                                    <p:anim calcmode="lin" valueType="num">
                                      <p:cBhvr>
                                        <p:cTn id="28" dur="500" fill="hold"/>
                                        <p:tgtEl>
                                          <p:spTgt spid="22"/>
                                        </p:tgtEl>
                                        <p:attrNameLst>
                                          <p:attrName>ppt_h</p:attrName>
                                        </p:attrNameLst>
                                      </p:cBhvr>
                                      <p:tavLst>
                                        <p:tav tm="0">
                                          <p:val>
                                            <p:fltVal val="0"/>
                                          </p:val>
                                        </p:tav>
                                        <p:tav tm="100000">
                                          <p:val>
                                            <p:strVal val="#ppt_h"/>
                                          </p:val>
                                        </p:tav>
                                      </p:tavLst>
                                    </p:anim>
                                  </p:childTnLst>
                                </p:cTn>
                              </p:par>
                              <p:par>
                                <p:cTn id="29" presetID="2" presetClass="entr" presetSubtype="2" fill="hold" grpId="0" nodeType="withEffect">
                                  <p:stCondLst>
                                    <p:cond delay="3800"/>
                                  </p:stCondLst>
                                  <p:childTnLst>
                                    <p:set>
                                      <p:cBhvr>
                                        <p:cTn id="30" dur="1" fill="hold">
                                          <p:stCondLst>
                                            <p:cond delay="0"/>
                                          </p:stCondLst>
                                        </p:cTn>
                                        <p:tgtEl>
                                          <p:spTgt spid="26"/>
                                        </p:tgtEl>
                                        <p:attrNameLst>
                                          <p:attrName>style.visibility</p:attrName>
                                        </p:attrNameLst>
                                      </p:cBhvr>
                                      <p:to>
                                        <p:strVal val="visible"/>
                                      </p:to>
                                    </p:set>
                                    <p:anim calcmode="lin" valueType="num">
                                      <p:cBhvr additive="base">
                                        <p:cTn id="31" dur="500" fill="hold"/>
                                        <p:tgtEl>
                                          <p:spTgt spid="26"/>
                                        </p:tgtEl>
                                        <p:attrNameLst>
                                          <p:attrName>ppt_x</p:attrName>
                                        </p:attrNameLst>
                                      </p:cBhvr>
                                      <p:tavLst>
                                        <p:tav tm="0">
                                          <p:val>
                                            <p:strVal val="1+#ppt_w/2"/>
                                          </p:val>
                                        </p:tav>
                                        <p:tav tm="100000">
                                          <p:val>
                                            <p:strVal val="#ppt_x"/>
                                          </p:val>
                                        </p:tav>
                                      </p:tavLst>
                                    </p:anim>
                                    <p:anim calcmode="lin" valueType="num">
                                      <p:cBhvr additive="base">
                                        <p:cTn id="32" dur="500" fill="hold"/>
                                        <p:tgtEl>
                                          <p:spTgt spid="26"/>
                                        </p:tgtEl>
                                        <p:attrNameLst>
                                          <p:attrName>ppt_y</p:attrName>
                                        </p:attrNameLst>
                                      </p:cBhvr>
                                      <p:tavLst>
                                        <p:tav tm="0">
                                          <p:val>
                                            <p:strVal val="#ppt_y"/>
                                          </p:val>
                                        </p:tav>
                                        <p:tav tm="100000">
                                          <p:val>
                                            <p:strVal val="#ppt_y"/>
                                          </p:val>
                                        </p:tav>
                                      </p:tavLst>
                                    </p:anim>
                                  </p:childTnLst>
                                </p:cTn>
                              </p:par>
                              <p:par>
                                <p:cTn id="33" presetID="23" presetClass="entr" presetSubtype="16" fill="hold" grpId="0" nodeType="withEffect">
                                  <p:stCondLst>
                                    <p:cond delay="4400"/>
                                  </p:stCondLst>
                                  <p:childTnLst>
                                    <p:set>
                                      <p:cBhvr>
                                        <p:cTn id="34" dur="1" fill="hold">
                                          <p:stCondLst>
                                            <p:cond delay="0"/>
                                          </p:stCondLst>
                                        </p:cTn>
                                        <p:tgtEl>
                                          <p:spTgt spid="27"/>
                                        </p:tgtEl>
                                        <p:attrNameLst>
                                          <p:attrName>style.visibility</p:attrName>
                                        </p:attrNameLst>
                                      </p:cBhvr>
                                      <p:to>
                                        <p:strVal val="visible"/>
                                      </p:to>
                                    </p:set>
                                    <p:anim calcmode="lin" valueType="num">
                                      <p:cBhvr>
                                        <p:cTn id="35" dur="500" fill="hold"/>
                                        <p:tgtEl>
                                          <p:spTgt spid="27"/>
                                        </p:tgtEl>
                                        <p:attrNameLst>
                                          <p:attrName>ppt_w</p:attrName>
                                        </p:attrNameLst>
                                      </p:cBhvr>
                                      <p:tavLst>
                                        <p:tav tm="0">
                                          <p:val>
                                            <p:fltVal val="0"/>
                                          </p:val>
                                        </p:tav>
                                        <p:tav tm="100000">
                                          <p:val>
                                            <p:strVal val="#ppt_w"/>
                                          </p:val>
                                        </p:tav>
                                      </p:tavLst>
                                    </p:anim>
                                    <p:anim calcmode="lin" valueType="num">
                                      <p:cBhvr>
                                        <p:cTn id="36" dur="500" fill="hold"/>
                                        <p:tgtEl>
                                          <p:spTgt spid="27"/>
                                        </p:tgtEl>
                                        <p:attrNameLst>
                                          <p:attrName>ppt_h</p:attrName>
                                        </p:attrNameLst>
                                      </p:cBhvr>
                                      <p:tavLst>
                                        <p:tav tm="0">
                                          <p:val>
                                            <p:fltVal val="0"/>
                                          </p:val>
                                        </p:tav>
                                        <p:tav tm="100000">
                                          <p:val>
                                            <p:strVal val="#ppt_h"/>
                                          </p:val>
                                        </p:tav>
                                      </p:tavLst>
                                    </p:anim>
                                  </p:childTnLst>
                                </p:cTn>
                              </p:par>
                              <p:par>
                                <p:cTn id="37" presetID="23" presetClass="entr" presetSubtype="16" fill="hold" grpId="0" nodeType="withEffect">
                                  <p:stCondLst>
                                    <p:cond delay="4400"/>
                                  </p:stCondLst>
                                  <p:childTnLst>
                                    <p:set>
                                      <p:cBhvr>
                                        <p:cTn id="38" dur="1" fill="hold">
                                          <p:stCondLst>
                                            <p:cond delay="0"/>
                                          </p:stCondLst>
                                        </p:cTn>
                                        <p:tgtEl>
                                          <p:spTgt spid="28"/>
                                        </p:tgtEl>
                                        <p:attrNameLst>
                                          <p:attrName>style.visibility</p:attrName>
                                        </p:attrNameLst>
                                      </p:cBhvr>
                                      <p:to>
                                        <p:strVal val="visible"/>
                                      </p:to>
                                    </p:set>
                                    <p:anim calcmode="lin" valueType="num">
                                      <p:cBhvr>
                                        <p:cTn id="39" dur="500" fill="hold"/>
                                        <p:tgtEl>
                                          <p:spTgt spid="28"/>
                                        </p:tgtEl>
                                        <p:attrNameLst>
                                          <p:attrName>ppt_w</p:attrName>
                                        </p:attrNameLst>
                                      </p:cBhvr>
                                      <p:tavLst>
                                        <p:tav tm="0">
                                          <p:val>
                                            <p:fltVal val="0"/>
                                          </p:val>
                                        </p:tav>
                                        <p:tav tm="100000">
                                          <p:val>
                                            <p:strVal val="#ppt_w"/>
                                          </p:val>
                                        </p:tav>
                                      </p:tavLst>
                                    </p:anim>
                                    <p:anim calcmode="lin" valueType="num">
                                      <p:cBhvr>
                                        <p:cTn id="40" dur="500" fill="hold"/>
                                        <p:tgtEl>
                                          <p:spTgt spid="28"/>
                                        </p:tgtEl>
                                        <p:attrNameLst>
                                          <p:attrName>ppt_h</p:attrName>
                                        </p:attrNameLst>
                                      </p:cBhvr>
                                      <p:tavLst>
                                        <p:tav tm="0">
                                          <p:val>
                                            <p:fltVal val="0"/>
                                          </p:val>
                                        </p:tav>
                                        <p:tav tm="100000">
                                          <p:val>
                                            <p:strVal val="#ppt_h"/>
                                          </p:val>
                                        </p:tav>
                                      </p:tavLst>
                                    </p:anim>
                                  </p:childTnLst>
                                </p:cTn>
                              </p:par>
                              <p:par>
                                <p:cTn id="41" presetID="2" presetClass="entr" presetSubtype="2" fill="hold" grpId="0" nodeType="withEffect">
                                  <p:stCondLst>
                                    <p:cond delay="4400"/>
                                  </p:stCondLst>
                                  <p:childTnLst>
                                    <p:set>
                                      <p:cBhvr>
                                        <p:cTn id="42" dur="1" fill="hold">
                                          <p:stCondLst>
                                            <p:cond delay="0"/>
                                          </p:stCondLst>
                                        </p:cTn>
                                        <p:tgtEl>
                                          <p:spTgt spid="31"/>
                                        </p:tgtEl>
                                        <p:attrNameLst>
                                          <p:attrName>style.visibility</p:attrName>
                                        </p:attrNameLst>
                                      </p:cBhvr>
                                      <p:to>
                                        <p:strVal val="visible"/>
                                      </p:to>
                                    </p:set>
                                    <p:anim calcmode="lin" valueType="num">
                                      <p:cBhvr additive="base">
                                        <p:cTn id="43" dur="500" fill="hold"/>
                                        <p:tgtEl>
                                          <p:spTgt spid="31"/>
                                        </p:tgtEl>
                                        <p:attrNameLst>
                                          <p:attrName>ppt_x</p:attrName>
                                        </p:attrNameLst>
                                      </p:cBhvr>
                                      <p:tavLst>
                                        <p:tav tm="0">
                                          <p:val>
                                            <p:strVal val="1+#ppt_w/2"/>
                                          </p:val>
                                        </p:tav>
                                        <p:tav tm="100000">
                                          <p:val>
                                            <p:strVal val="#ppt_x"/>
                                          </p:val>
                                        </p:tav>
                                      </p:tavLst>
                                    </p:anim>
                                    <p:anim calcmode="lin" valueType="num">
                                      <p:cBhvr additive="base">
                                        <p:cTn id="44" dur="500" fill="hold"/>
                                        <p:tgtEl>
                                          <p:spTgt spid="31"/>
                                        </p:tgtEl>
                                        <p:attrNameLst>
                                          <p:attrName>ppt_y</p:attrName>
                                        </p:attrNameLst>
                                      </p:cBhvr>
                                      <p:tavLst>
                                        <p:tav tm="0">
                                          <p:val>
                                            <p:strVal val="#ppt_y"/>
                                          </p:val>
                                        </p:tav>
                                        <p:tav tm="100000">
                                          <p:val>
                                            <p:strVal val="#ppt_y"/>
                                          </p:val>
                                        </p:tav>
                                      </p:tavLst>
                                    </p:anim>
                                  </p:childTnLst>
                                </p:cTn>
                              </p:par>
                              <p:par>
                                <p:cTn id="45" presetID="23" presetClass="entr" presetSubtype="16" fill="hold" grpId="0" nodeType="withEffect">
                                  <p:stCondLst>
                                    <p:cond delay="5000"/>
                                  </p:stCondLst>
                                  <p:childTnLst>
                                    <p:set>
                                      <p:cBhvr>
                                        <p:cTn id="46" dur="1" fill="hold">
                                          <p:stCondLst>
                                            <p:cond delay="0"/>
                                          </p:stCondLst>
                                        </p:cTn>
                                        <p:tgtEl>
                                          <p:spTgt spid="30"/>
                                        </p:tgtEl>
                                        <p:attrNameLst>
                                          <p:attrName>style.visibility</p:attrName>
                                        </p:attrNameLst>
                                      </p:cBhvr>
                                      <p:to>
                                        <p:strVal val="visible"/>
                                      </p:to>
                                    </p:set>
                                    <p:anim calcmode="lin" valueType="num">
                                      <p:cBhvr>
                                        <p:cTn id="47" dur="500" fill="hold"/>
                                        <p:tgtEl>
                                          <p:spTgt spid="30"/>
                                        </p:tgtEl>
                                        <p:attrNameLst>
                                          <p:attrName>ppt_w</p:attrName>
                                        </p:attrNameLst>
                                      </p:cBhvr>
                                      <p:tavLst>
                                        <p:tav tm="0">
                                          <p:val>
                                            <p:fltVal val="0"/>
                                          </p:val>
                                        </p:tav>
                                        <p:tav tm="100000">
                                          <p:val>
                                            <p:strVal val="#ppt_w"/>
                                          </p:val>
                                        </p:tav>
                                      </p:tavLst>
                                    </p:anim>
                                    <p:anim calcmode="lin" valueType="num">
                                      <p:cBhvr>
                                        <p:cTn id="48" dur="500" fill="hold"/>
                                        <p:tgtEl>
                                          <p:spTgt spid="30"/>
                                        </p:tgtEl>
                                        <p:attrNameLst>
                                          <p:attrName>ppt_h</p:attrName>
                                        </p:attrNameLst>
                                      </p:cBhvr>
                                      <p:tavLst>
                                        <p:tav tm="0">
                                          <p:val>
                                            <p:fltVal val="0"/>
                                          </p:val>
                                        </p:tav>
                                        <p:tav tm="100000">
                                          <p:val>
                                            <p:strVal val="#ppt_h"/>
                                          </p:val>
                                        </p:tav>
                                      </p:tavLst>
                                    </p:anim>
                                  </p:childTnLst>
                                </p:cTn>
                              </p:par>
                              <p:par>
                                <p:cTn id="49" presetID="23" presetClass="entr" presetSubtype="16" fill="hold" grpId="0" nodeType="withEffect">
                                  <p:stCondLst>
                                    <p:cond delay="5000"/>
                                  </p:stCondLst>
                                  <p:childTnLst>
                                    <p:set>
                                      <p:cBhvr>
                                        <p:cTn id="50" dur="1" fill="hold">
                                          <p:stCondLst>
                                            <p:cond delay="0"/>
                                          </p:stCondLst>
                                        </p:cTn>
                                        <p:tgtEl>
                                          <p:spTgt spid="29"/>
                                        </p:tgtEl>
                                        <p:attrNameLst>
                                          <p:attrName>style.visibility</p:attrName>
                                        </p:attrNameLst>
                                      </p:cBhvr>
                                      <p:to>
                                        <p:strVal val="visible"/>
                                      </p:to>
                                    </p:set>
                                    <p:anim calcmode="lin" valueType="num">
                                      <p:cBhvr>
                                        <p:cTn id="51" dur="500" fill="hold"/>
                                        <p:tgtEl>
                                          <p:spTgt spid="29"/>
                                        </p:tgtEl>
                                        <p:attrNameLst>
                                          <p:attrName>ppt_w</p:attrName>
                                        </p:attrNameLst>
                                      </p:cBhvr>
                                      <p:tavLst>
                                        <p:tav tm="0">
                                          <p:val>
                                            <p:fltVal val="0"/>
                                          </p:val>
                                        </p:tav>
                                        <p:tav tm="100000">
                                          <p:val>
                                            <p:strVal val="#ppt_w"/>
                                          </p:val>
                                        </p:tav>
                                      </p:tavLst>
                                    </p:anim>
                                    <p:anim calcmode="lin" valueType="num">
                                      <p:cBhvr>
                                        <p:cTn id="52" dur="500" fill="hold"/>
                                        <p:tgtEl>
                                          <p:spTgt spid="29"/>
                                        </p:tgtEl>
                                        <p:attrNameLst>
                                          <p:attrName>ppt_h</p:attrName>
                                        </p:attrNameLst>
                                      </p:cBhvr>
                                      <p:tavLst>
                                        <p:tav tm="0">
                                          <p:val>
                                            <p:fltVal val="0"/>
                                          </p:val>
                                        </p:tav>
                                        <p:tav tm="100000">
                                          <p:val>
                                            <p:strVal val="#ppt_h"/>
                                          </p:val>
                                        </p:tav>
                                      </p:tavLst>
                                    </p:anim>
                                  </p:childTnLst>
                                </p:cTn>
                              </p:par>
                              <p:par>
                                <p:cTn id="53" presetID="2" presetClass="entr" presetSubtype="2" fill="hold" grpId="0" nodeType="withEffect">
                                  <p:stCondLst>
                                    <p:cond delay="5000"/>
                                  </p:stCondLst>
                                  <p:childTnLst>
                                    <p:set>
                                      <p:cBhvr>
                                        <p:cTn id="54" dur="1" fill="hold">
                                          <p:stCondLst>
                                            <p:cond delay="0"/>
                                          </p:stCondLst>
                                        </p:cTn>
                                        <p:tgtEl>
                                          <p:spTgt spid="32"/>
                                        </p:tgtEl>
                                        <p:attrNameLst>
                                          <p:attrName>style.visibility</p:attrName>
                                        </p:attrNameLst>
                                      </p:cBhvr>
                                      <p:to>
                                        <p:strVal val="visible"/>
                                      </p:to>
                                    </p:set>
                                    <p:anim calcmode="lin" valueType="num">
                                      <p:cBhvr additive="base">
                                        <p:cTn id="55" dur="500" fill="hold"/>
                                        <p:tgtEl>
                                          <p:spTgt spid="32"/>
                                        </p:tgtEl>
                                        <p:attrNameLst>
                                          <p:attrName>ppt_x</p:attrName>
                                        </p:attrNameLst>
                                      </p:cBhvr>
                                      <p:tavLst>
                                        <p:tav tm="0">
                                          <p:val>
                                            <p:strVal val="1+#ppt_w/2"/>
                                          </p:val>
                                        </p:tav>
                                        <p:tav tm="100000">
                                          <p:val>
                                            <p:strVal val="#ppt_x"/>
                                          </p:val>
                                        </p:tav>
                                      </p:tavLst>
                                    </p:anim>
                                    <p:anim calcmode="lin" valueType="num">
                                      <p:cBhvr additive="base">
                                        <p:cTn id="56" dur="500" fill="hold"/>
                                        <p:tgtEl>
                                          <p:spTgt spid="32"/>
                                        </p:tgtEl>
                                        <p:attrNameLst>
                                          <p:attrName>ppt_y</p:attrName>
                                        </p:attrNameLst>
                                      </p:cBhvr>
                                      <p:tavLst>
                                        <p:tav tm="0">
                                          <p:val>
                                            <p:strVal val="#ppt_y"/>
                                          </p:val>
                                        </p:tav>
                                        <p:tav tm="100000">
                                          <p:val>
                                            <p:strVal val="#ppt_y"/>
                                          </p:val>
                                        </p:tav>
                                      </p:tavLst>
                                    </p:anim>
                                  </p:childTnLst>
                                </p:cTn>
                              </p:par>
                              <p:par>
                                <p:cTn id="57" presetID="23" presetClass="entr" presetSubtype="16" fill="hold" grpId="0" nodeType="withEffect">
                                  <p:stCondLst>
                                    <p:cond delay="5600"/>
                                  </p:stCondLst>
                                  <p:childTnLst>
                                    <p:set>
                                      <p:cBhvr>
                                        <p:cTn id="58" dur="1" fill="hold">
                                          <p:stCondLst>
                                            <p:cond delay="0"/>
                                          </p:stCondLst>
                                        </p:cTn>
                                        <p:tgtEl>
                                          <p:spTgt spid="33"/>
                                        </p:tgtEl>
                                        <p:attrNameLst>
                                          <p:attrName>style.visibility</p:attrName>
                                        </p:attrNameLst>
                                      </p:cBhvr>
                                      <p:to>
                                        <p:strVal val="visible"/>
                                      </p:to>
                                    </p:set>
                                    <p:anim calcmode="lin" valueType="num">
                                      <p:cBhvr>
                                        <p:cTn id="59" dur="500" fill="hold"/>
                                        <p:tgtEl>
                                          <p:spTgt spid="33"/>
                                        </p:tgtEl>
                                        <p:attrNameLst>
                                          <p:attrName>ppt_w</p:attrName>
                                        </p:attrNameLst>
                                      </p:cBhvr>
                                      <p:tavLst>
                                        <p:tav tm="0">
                                          <p:val>
                                            <p:fltVal val="0"/>
                                          </p:val>
                                        </p:tav>
                                        <p:tav tm="100000">
                                          <p:val>
                                            <p:strVal val="#ppt_w"/>
                                          </p:val>
                                        </p:tav>
                                      </p:tavLst>
                                    </p:anim>
                                    <p:anim calcmode="lin" valueType="num">
                                      <p:cBhvr>
                                        <p:cTn id="60" dur="500" fill="hold"/>
                                        <p:tgtEl>
                                          <p:spTgt spid="33"/>
                                        </p:tgtEl>
                                        <p:attrNameLst>
                                          <p:attrName>ppt_h</p:attrName>
                                        </p:attrNameLst>
                                      </p:cBhvr>
                                      <p:tavLst>
                                        <p:tav tm="0">
                                          <p:val>
                                            <p:fltVal val="0"/>
                                          </p:val>
                                        </p:tav>
                                        <p:tav tm="100000">
                                          <p:val>
                                            <p:strVal val="#ppt_h"/>
                                          </p:val>
                                        </p:tav>
                                      </p:tavLst>
                                    </p:anim>
                                  </p:childTnLst>
                                </p:cTn>
                              </p:par>
                              <p:par>
                                <p:cTn id="61" presetID="23" presetClass="entr" presetSubtype="16" fill="hold" grpId="0" nodeType="withEffect">
                                  <p:stCondLst>
                                    <p:cond delay="5600"/>
                                  </p:stCondLst>
                                  <p:childTnLst>
                                    <p:set>
                                      <p:cBhvr>
                                        <p:cTn id="62" dur="1" fill="hold">
                                          <p:stCondLst>
                                            <p:cond delay="0"/>
                                          </p:stCondLst>
                                        </p:cTn>
                                        <p:tgtEl>
                                          <p:spTgt spid="34"/>
                                        </p:tgtEl>
                                        <p:attrNameLst>
                                          <p:attrName>style.visibility</p:attrName>
                                        </p:attrNameLst>
                                      </p:cBhvr>
                                      <p:to>
                                        <p:strVal val="visible"/>
                                      </p:to>
                                    </p:set>
                                    <p:anim calcmode="lin" valueType="num">
                                      <p:cBhvr>
                                        <p:cTn id="63" dur="500" fill="hold"/>
                                        <p:tgtEl>
                                          <p:spTgt spid="34"/>
                                        </p:tgtEl>
                                        <p:attrNameLst>
                                          <p:attrName>ppt_w</p:attrName>
                                        </p:attrNameLst>
                                      </p:cBhvr>
                                      <p:tavLst>
                                        <p:tav tm="0">
                                          <p:val>
                                            <p:fltVal val="0"/>
                                          </p:val>
                                        </p:tav>
                                        <p:tav tm="100000">
                                          <p:val>
                                            <p:strVal val="#ppt_w"/>
                                          </p:val>
                                        </p:tav>
                                      </p:tavLst>
                                    </p:anim>
                                    <p:anim calcmode="lin" valueType="num">
                                      <p:cBhvr>
                                        <p:cTn id="64" dur="500" fill="hold"/>
                                        <p:tgtEl>
                                          <p:spTgt spid="34"/>
                                        </p:tgtEl>
                                        <p:attrNameLst>
                                          <p:attrName>ppt_h</p:attrName>
                                        </p:attrNameLst>
                                      </p:cBhvr>
                                      <p:tavLst>
                                        <p:tav tm="0">
                                          <p:val>
                                            <p:fltVal val="0"/>
                                          </p:val>
                                        </p:tav>
                                        <p:tav tm="100000">
                                          <p:val>
                                            <p:strVal val="#ppt_h"/>
                                          </p:val>
                                        </p:tav>
                                      </p:tavLst>
                                    </p:anim>
                                  </p:childTnLst>
                                </p:cTn>
                              </p:par>
                              <p:par>
                                <p:cTn id="65" presetID="2" presetClass="entr" presetSubtype="2" fill="hold" grpId="0" nodeType="withEffect">
                                  <p:stCondLst>
                                    <p:cond delay="5600"/>
                                  </p:stCondLst>
                                  <p:childTnLst>
                                    <p:set>
                                      <p:cBhvr>
                                        <p:cTn id="66" dur="1" fill="hold">
                                          <p:stCondLst>
                                            <p:cond delay="0"/>
                                          </p:stCondLst>
                                        </p:cTn>
                                        <p:tgtEl>
                                          <p:spTgt spid="35"/>
                                        </p:tgtEl>
                                        <p:attrNameLst>
                                          <p:attrName>style.visibility</p:attrName>
                                        </p:attrNameLst>
                                      </p:cBhvr>
                                      <p:to>
                                        <p:strVal val="visible"/>
                                      </p:to>
                                    </p:set>
                                    <p:anim calcmode="lin" valueType="num">
                                      <p:cBhvr additive="base">
                                        <p:cTn id="67" dur="500" fill="hold"/>
                                        <p:tgtEl>
                                          <p:spTgt spid="35"/>
                                        </p:tgtEl>
                                        <p:attrNameLst>
                                          <p:attrName>ppt_x</p:attrName>
                                        </p:attrNameLst>
                                      </p:cBhvr>
                                      <p:tavLst>
                                        <p:tav tm="0">
                                          <p:val>
                                            <p:strVal val="1+#ppt_w/2"/>
                                          </p:val>
                                        </p:tav>
                                        <p:tav tm="100000">
                                          <p:val>
                                            <p:strVal val="#ppt_x"/>
                                          </p:val>
                                        </p:tav>
                                      </p:tavLst>
                                    </p:anim>
                                    <p:anim calcmode="lin" valueType="num">
                                      <p:cBhvr additive="base">
                                        <p:cTn id="68" dur="500" fill="hold"/>
                                        <p:tgtEl>
                                          <p:spTgt spid="35"/>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P spid="17" grpId="0" animBg="1"/>
      <p:bldP spid="16" grpId="0" animBg="1"/>
      <p:bldP spid="6" grpId="0" animBg="1"/>
      <p:bldP spid="22" grpId="0"/>
      <p:bldP spid="26" grpId="0"/>
      <p:bldP spid="27" grpId="0" animBg="1"/>
      <p:bldP spid="28" grpId="0"/>
      <p:bldP spid="29" grpId="0" animBg="1"/>
      <p:bldP spid="30" grpId="0"/>
      <p:bldP spid="31" grpId="0"/>
      <p:bldP spid="32" grpId="0"/>
      <p:bldP spid="33" grpId="0" animBg="1"/>
      <p:bldP spid="34" grpId="0"/>
      <p:bldP spid="35" grpId="0"/>
      <p:bldP spid="20"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Rectangle 11"/>
          <p:cNvSpPr/>
          <p:nvPr/>
        </p:nvSpPr>
        <p:spPr>
          <a:xfrm>
            <a:off x="0" y="0"/>
            <a:ext cx="6858000" cy="5143500"/>
          </a:xfrm>
          <a:prstGeom prst="rect">
            <a:avLst/>
          </a:prstGeom>
          <a:gradFill flip="none" rotWithShape="1">
            <a:gsLst>
              <a:gs pos="0">
                <a:schemeClr val="tx2">
                  <a:lumMod val="40000"/>
                  <a:lumOff val="60000"/>
                </a:schemeClr>
              </a:gs>
              <a:gs pos="35000">
                <a:schemeClr val="tx2">
                  <a:lumMod val="60000"/>
                  <a:lumOff val="40000"/>
                </a:schemeClr>
              </a:gs>
              <a:gs pos="100000">
                <a:schemeClr val="tx2"/>
              </a:gs>
            </a:gsLst>
            <a:path path="circle">
              <a:fillToRect l="50000" t="50000" r="50000" b="50000"/>
            </a:path>
            <a:tileRect/>
          </a:gradFill>
          <a:ln w="25400" cap="flat" cmpd="sng" algn="ctr">
            <a:noFill/>
            <a:prstDash val="solid"/>
          </a:ln>
          <a:effectLst>
            <a:outerShdw blurRad="457200" dist="114300" dir="7320000" sx="104000" sy="104000" algn="tl" rotWithShape="0">
              <a:prstClr val="black">
                <a:alpha val="40000"/>
              </a:prstClr>
            </a:outerShdw>
          </a:effectLst>
        </p:spPr>
        <p:txBody>
          <a:bodyPr rtlCol="0" anchor="ctr"/>
          <a:lstStyle/>
          <a:p>
            <a:pPr algn="ctr">
              <a:defRPr/>
            </a:pPr>
            <a:endParaRPr lang="en-US" sz="1350" kern="0">
              <a:solidFill>
                <a:sysClr val="window" lastClr="FFFFFF"/>
              </a:solidFill>
              <a:latin typeface="Palatino Linotype"/>
            </a:endParaRPr>
          </a:p>
        </p:txBody>
      </p:sp>
      <p:sp>
        <p:nvSpPr>
          <p:cNvPr id="7" name="Rectangle 6"/>
          <p:cNvSpPr/>
          <p:nvPr/>
        </p:nvSpPr>
        <p:spPr>
          <a:xfrm>
            <a:off x="2248059" y="-31034"/>
            <a:ext cx="4609941" cy="5174534"/>
          </a:xfrm>
          <a:prstGeom prst="rect">
            <a:avLst/>
          </a:prstGeom>
          <a:gradFill flip="none" rotWithShape="1">
            <a:gsLst>
              <a:gs pos="0">
                <a:schemeClr val="accent2"/>
              </a:gs>
              <a:gs pos="98000">
                <a:schemeClr val="accent2">
                  <a:lumMod val="75000"/>
                </a:schemeClr>
              </a:gs>
            </a:gsLst>
            <a:lin ang="5400000" scaled="1"/>
            <a:tileRect/>
          </a:gradFill>
          <a:ln w="25400" cap="flat" cmpd="sng" algn="ctr">
            <a:noFill/>
            <a:prstDash val="solid"/>
          </a:ln>
          <a:effectLst>
            <a:outerShdw blurRad="457200" dist="114300" dir="7320000" sx="104000" sy="104000" algn="tl" rotWithShape="0">
              <a:prstClr val="black">
                <a:alpha val="40000"/>
              </a:prstClr>
            </a:outerShdw>
          </a:effectLst>
        </p:spPr>
        <p:txBody>
          <a:bodyPr rtlCol="0" anchor="ctr"/>
          <a:lstStyle/>
          <a:p>
            <a:pPr algn="ctr">
              <a:defRPr/>
            </a:pPr>
            <a:endParaRPr lang="en-US" sz="1350" kern="0">
              <a:solidFill>
                <a:sysClr val="window" lastClr="FFFFFF"/>
              </a:solidFill>
              <a:latin typeface="Palatino Linotype"/>
            </a:endParaRPr>
          </a:p>
        </p:txBody>
      </p:sp>
      <p:sp>
        <p:nvSpPr>
          <p:cNvPr id="10" name="Rectangle 9"/>
          <p:cNvSpPr/>
          <p:nvPr/>
        </p:nvSpPr>
        <p:spPr>
          <a:xfrm>
            <a:off x="2249818" y="4807744"/>
            <a:ext cx="4609941" cy="335756"/>
          </a:xfrm>
          <a:prstGeom prst="rect">
            <a:avLst/>
          </a:prstGeom>
          <a:gradFill flip="none" rotWithShape="1">
            <a:gsLst>
              <a:gs pos="0">
                <a:schemeClr val="tx2">
                  <a:lumMod val="40000"/>
                  <a:lumOff val="60000"/>
                </a:schemeClr>
              </a:gs>
              <a:gs pos="100000">
                <a:schemeClr val="tx2"/>
              </a:gs>
            </a:gsLst>
            <a:path path="circle">
              <a:fillToRect l="50000" t="-80000" r="50000" b="180000"/>
            </a:path>
            <a:tileRect/>
          </a:gradFill>
          <a:ln w="25400" cap="flat" cmpd="sng" algn="ctr">
            <a:noFill/>
            <a:prstDash val="solid"/>
          </a:ln>
          <a:effectLst>
            <a:outerShdw blurRad="152400" dist="38100" dir="5400000" algn="tl" rotWithShape="0">
              <a:prstClr val="black">
                <a:alpha val="40000"/>
              </a:prstClr>
            </a:outerShdw>
          </a:effectLst>
        </p:spPr>
        <p:txBody>
          <a:bodyPr rtlCol="0" anchor="ctr"/>
          <a:lstStyle/>
          <a:p>
            <a:pPr algn="ctr">
              <a:defRPr/>
            </a:pPr>
            <a:endParaRPr lang="en-US" sz="1350" kern="0">
              <a:solidFill>
                <a:sysClr val="window" lastClr="FFFFFF"/>
              </a:solidFill>
              <a:latin typeface="Palatino Linotype"/>
            </a:endParaRPr>
          </a:p>
        </p:txBody>
      </p:sp>
      <p:sp>
        <p:nvSpPr>
          <p:cNvPr id="11" name="Rectangle 10"/>
          <p:cNvSpPr/>
          <p:nvPr/>
        </p:nvSpPr>
        <p:spPr>
          <a:xfrm>
            <a:off x="2246300" y="-31034"/>
            <a:ext cx="4609941" cy="335756"/>
          </a:xfrm>
          <a:prstGeom prst="rect">
            <a:avLst/>
          </a:prstGeom>
          <a:gradFill flip="none" rotWithShape="1">
            <a:gsLst>
              <a:gs pos="0">
                <a:schemeClr val="tx2">
                  <a:lumMod val="40000"/>
                  <a:lumOff val="60000"/>
                </a:schemeClr>
              </a:gs>
              <a:gs pos="100000">
                <a:schemeClr val="tx2"/>
              </a:gs>
            </a:gsLst>
            <a:path path="circle">
              <a:fillToRect l="50000" t="-80000" r="50000" b="180000"/>
            </a:path>
            <a:tileRect/>
          </a:gradFill>
          <a:ln w="25400" cap="flat" cmpd="sng" algn="ctr">
            <a:noFill/>
            <a:prstDash val="solid"/>
          </a:ln>
          <a:effectLst>
            <a:outerShdw blurRad="152400" dist="38100" dir="5400000" algn="tl" rotWithShape="0">
              <a:prstClr val="black">
                <a:alpha val="40000"/>
              </a:prstClr>
            </a:outerShdw>
          </a:effectLst>
        </p:spPr>
        <p:txBody>
          <a:bodyPr rtlCol="0" anchor="ctr"/>
          <a:lstStyle/>
          <a:p>
            <a:pPr algn="ctr">
              <a:defRPr/>
            </a:pPr>
            <a:endParaRPr lang="en-US" sz="1350" kern="0">
              <a:solidFill>
                <a:sysClr val="window" lastClr="FFFFFF"/>
              </a:solidFill>
              <a:latin typeface="Palatino Linotype"/>
            </a:endParaRPr>
          </a:p>
        </p:txBody>
      </p:sp>
      <p:pic>
        <p:nvPicPr>
          <p:cNvPr id="3" name="figure2"/>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7150" y="742951"/>
            <a:ext cx="2305209" cy="4098149"/>
          </a:xfrm>
          <a:prstGeom prst="rect">
            <a:avLst/>
          </a:prstGeom>
        </p:spPr>
      </p:pic>
      <p:pic>
        <p:nvPicPr>
          <p:cNvPr id="2" name="figure"/>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8909" y="745818"/>
            <a:ext cx="1899432" cy="4095811"/>
          </a:xfrm>
          <a:prstGeom prst="rect">
            <a:avLst/>
          </a:prstGeom>
        </p:spPr>
      </p:pic>
      <p:sp>
        <p:nvSpPr>
          <p:cNvPr id="8" name="TextBox 7"/>
          <p:cNvSpPr txBox="1"/>
          <p:nvPr/>
        </p:nvSpPr>
        <p:spPr>
          <a:xfrm>
            <a:off x="2455770" y="742951"/>
            <a:ext cx="4191000" cy="3539430"/>
          </a:xfrm>
          <a:prstGeom prst="rect">
            <a:avLst/>
          </a:prstGeom>
          <a:noFill/>
        </p:spPr>
        <p:txBody>
          <a:bodyPr wrap="square" rtlCol="0">
            <a:spAutoFit/>
          </a:bodyPr>
          <a:lstStyle/>
          <a:p>
            <a:r>
              <a:rPr lang="en-US" sz="2800" dirty="0" smtClean="0">
                <a:latin typeface="Berlin Sans FB Demi" panose="020E0802020502020306" pitchFamily="34" charset="0"/>
              </a:rPr>
              <a:t>Shock occurs when there is inadequate perfusion to the body.  Perfusion is the delivery of oxygen and nutrients to the cells, and the removal of waste products from the cells.</a:t>
            </a:r>
            <a:endParaRPr lang="en-US" sz="2800" dirty="0">
              <a:latin typeface="Berlin Sans FB Demi" panose="020E0802020502020306" pitchFamily="34" charset="0"/>
            </a:endParaRPr>
          </a:p>
        </p:txBody>
      </p:sp>
      <p:sp>
        <p:nvSpPr>
          <p:cNvPr id="9" name="TextBox 8"/>
          <p:cNvSpPr txBox="1"/>
          <p:nvPr/>
        </p:nvSpPr>
        <p:spPr>
          <a:xfrm>
            <a:off x="2555418" y="-95250"/>
            <a:ext cx="3845382" cy="507831"/>
          </a:xfrm>
          <a:prstGeom prst="rect">
            <a:avLst/>
          </a:prstGeom>
          <a:noFill/>
        </p:spPr>
        <p:txBody>
          <a:bodyPr wrap="square" rtlCol="0">
            <a:spAutoFit/>
          </a:bodyPr>
          <a:lstStyle/>
          <a:p>
            <a:pPr lvl="0" algn="ctr"/>
            <a:r>
              <a:rPr lang="en-US" sz="2700" b="1" dirty="0" smtClean="0">
                <a:solidFill>
                  <a:schemeClr val="accent2"/>
                </a:solidFill>
                <a:latin typeface="Century Gothic"/>
              </a:rPr>
              <a:t>Definition of Shock</a:t>
            </a:r>
            <a:endParaRPr lang="en-US" sz="2700" dirty="0">
              <a:solidFill>
                <a:schemeClr val="accent2"/>
              </a:solidFill>
            </a:endParaRPr>
          </a:p>
        </p:txBody>
      </p:sp>
      <p:pic>
        <p:nvPicPr>
          <p:cNvPr id="4" name="Picture 3"/>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838200" y="895350"/>
            <a:ext cx="209550" cy="209550"/>
          </a:xfrm>
          <a:prstGeom prst="rect">
            <a:avLst/>
          </a:prstGeom>
        </p:spPr>
      </p:pic>
      <p:pic>
        <p:nvPicPr>
          <p:cNvPr id="13" name="Picture 12"/>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914480" y="2038350"/>
            <a:ext cx="209550" cy="209550"/>
          </a:xfrm>
          <a:prstGeom prst="rect">
            <a:avLst/>
          </a:prstGeom>
        </p:spPr>
      </p:pic>
    </p:spTree>
    <p:extLst>
      <p:ext uri="{BB962C8B-B14F-4D97-AF65-F5344CB8AC3E}">
        <p14:creationId xmlns:p14="http://schemas.microsoft.com/office/powerpoint/2010/main" val="1722742910"/>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30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par>
                                <p:cTn id="8" presetID="10" presetClass="exit" presetSubtype="0" fill="hold" nodeType="withEffect">
                                  <p:stCondLst>
                                    <p:cond delay="2500"/>
                                  </p:stCondLst>
                                  <p:childTnLst>
                                    <p:animEffect transition="out" filter="fade">
                                      <p:cBhvr>
                                        <p:cTn id="9" dur="1000"/>
                                        <p:tgtEl>
                                          <p:spTgt spid="2"/>
                                        </p:tgtEl>
                                      </p:cBhvr>
                                    </p:animEffect>
                                    <p:set>
                                      <p:cBhvr>
                                        <p:cTn id="10" dur="1" fill="hold">
                                          <p:stCondLst>
                                            <p:cond delay="999"/>
                                          </p:stCondLst>
                                        </p:cTn>
                                        <p:tgtEl>
                                          <p:spTgt spid="2"/>
                                        </p:tgtEl>
                                        <p:attrNameLst>
                                          <p:attrName>style.visibility</p:attrName>
                                        </p:attrNameLst>
                                      </p:cBhvr>
                                      <p:to>
                                        <p:strVal val="hidden"/>
                                      </p:to>
                                    </p:set>
                                  </p:childTnLst>
                                </p:cTn>
                              </p:par>
                              <p:par>
                                <p:cTn id="11" presetID="10" presetClass="entr" presetSubtype="0" fill="hold" nodeType="withEffect">
                                  <p:stCondLst>
                                    <p:cond delay="2500"/>
                                  </p:stCondLst>
                                  <p:childTnLst>
                                    <p:set>
                                      <p:cBhvr>
                                        <p:cTn id="12" dur="1" fill="hold">
                                          <p:stCondLst>
                                            <p:cond delay="0"/>
                                          </p:stCondLst>
                                        </p:cTn>
                                        <p:tgtEl>
                                          <p:spTgt spid="3"/>
                                        </p:tgtEl>
                                        <p:attrNameLst>
                                          <p:attrName>style.visibility</p:attrName>
                                        </p:attrNameLst>
                                      </p:cBhvr>
                                      <p:to>
                                        <p:strVal val="visible"/>
                                      </p:to>
                                    </p:set>
                                    <p:animEffect transition="in" filter="fade">
                                      <p:cBhvr>
                                        <p:cTn id="13" dur="1000"/>
                                        <p:tgtEl>
                                          <p:spTgt spid="3"/>
                                        </p:tgtEl>
                                      </p:cBhvr>
                                    </p:animEffect>
                                  </p:childTnLst>
                                </p:cTn>
                              </p:par>
                              <p:par>
                                <p:cTn id="14" presetID="10" presetClass="entr" presetSubtype="0" fill="hold" grpId="0" nodeType="withEffect">
                                  <p:stCondLst>
                                    <p:cond delay="3600"/>
                                  </p:stCondLst>
                                  <p:childTnLst>
                                    <p:set>
                                      <p:cBhvr>
                                        <p:cTn id="15" dur="1" fill="hold">
                                          <p:stCondLst>
                                            <p:cond delay="0"/>
                                          </p:stCondLst>
                                        </p:cTn>
                                        <p:tgtEl>
                                          <p:spTgt spid="10"/>
                                        </p:tgtEl>
                                        <p:attrNameLst>
                                          <p:attrName>style.visibility</p:attrName>
                                        </p:attrNameLst>
                                      </p:cBhvr>
                                      <p:to>
                                        <p:strVal val="visible"/>
                                      </p:to>
                                    </p:set>
                                    <p:animEffect transition="in" filter="fade">
                                      <p:cBhvr>
                                        <p:cTn id="16" dur="800"/>
                                        <p:tgtEl>
                                          <p:spTgt spid="10"/>
                                        </p:tgtEl>
                                      </p:cBhvr>
                                    </p:animEffect>
                                  </p:childTnLst>
                                </p:cTn>
                              </p:par>
                              <p:par>
                                <p:cTn id="17" presetID="10" presetClass="entr" presetSubtype="0" fill="hold" grpId="0" nodeType="withEffect">
                                  <p:stCondLst>
                                    <p:cond delay="3600"/>
                                  </p:stCondLst>
                                  <p:childTnLst>
                                    <p:set>
                                      <p:cBhvr>
                                        <p:cTn id="18" dur="1" fill="hold">
                                          <p:stCondLst>
                                            <p:cond delay="0"/>
                                          </p:stCondLst>
                                        </p:cTn>
                                        <p:tgtEl>
                                          <p:spTgt spid="7"/>
                                        </p:tgtEl>
                                        <p:attrNameLst>
                                          <p:attrName>style.visibility</p:attrName>
                                        </p:attrNameLst>
                                      </p:cBhvr>
                                      <p:to>
                                        <p:strVal val="visible"/>
                                      </p:to>
                                    </p:set>
                                    <p:animEffect transition="in" filter="fade">
                                      <p:cBhvr>
                                        <p:cTn id="19" dur="800"/>
                                        <p:tgtEl>
                                          <p:spTgt spid="7"/>
                                        </p:tgtEl>
                                      </p:cBhvr>
                                    </p:animEffect>
                                  </p:childTnLst>
                                </p:cTn>
                              </p:par>
                              <p:par>
                                <p:cTn id="20" presetID="10" presetClass="entr" presetSubtype="0" fill="hold" grpId="0" nodeType="withEffect">
                                  <p:stCondLst>
                                    <p:cond delay="3600"/>
                                  </p:stCondLst>
                                  <p:childTnLst>
                                    <p:set>
                                      <p:cBhvr>
                                        <p:cTn id="21" dur="1" fill="hold">
                                          <p:stCondLst>
                                            <p:cond delay="0"/>
                                          </p:stCondLst>
                                        </p:cTn>
                                        <p:tgtEl>
                                          <p:spTgt spid="11"/>
                                        </p:tgtEl>
                                        <p:attrNameLst>
                                          <p:attrName>style.visibility</p:attrName>
                                        </p:attrNameLst>
                                      </p:cBhvr>
                                      <p:to>
                                        <p:strVal val="visible"/>
                                      </p:to>
                                    </p:set>
                                    <p:animEffect transition="in" filter="fade">
                                      <p:cBhvr>
                                        <p:cTn id="22" dur="800"/>
                                        <p:tgtEl>
                                          <p:spTgt spid="11"/>
                                        </p:tgtEl>
                                      </p:cBhvr>
                                    </p:animEffect>
                                  </p:childTnLst>
                                </p:cTn>
                              </p:par>
                              <p:par>
                                <p:cTn id="23" presetID="10" presetClass="entr" presetSubtype="0" fill="hold" grpId="0" nodeType="withEffect">
                                  <p:stCondLst>
                                    <p:cond delay="3600"/>
                                  </p:stCondLst>
                                  <p:childTnLst>
                                    <p:set>
                                      <p:cBhvr>
                                        <p:cTn id="24" dur="1" fill="hold">
                                          <p:stCondLst>
                                            <p:cond delay="0"/>
                                          </p:stCondLst>
                                        </p:cTn>
                                        <p:tgtEl>
                                          <p:spTgt spid="8"/>
                                        </p:tgtEl>
                                        <p:attrNameLst>
                                          <p:attrName>style.visibility</p:attrName>
                                        </p:attrNameLst>
                                      </p:cBhvr>
                                      <p:to>
                                        <p:strVal val="visible"/>
                                      </p:to>
                                    </p:set>
                                    <p:animEffect transition="in" filter="fade">
                                      <p:cBhvr>
                                        <p:cTn id="25" dur="800"/>
                                        <p:tgtEl>
                                          <p:spTgt spid="8"/>
                                        </p:tgtEl>
                                      </p:cBhvr>
                                    </p:animEffect>
                                  </p:childTnLst>
                                </p:cTn>
                              </p:par>
                              <p:par>
                                <p:cTn id="26" presetID="10" presetClass="entr" presetSubtype="0" fill="hold" grpId="0" nodeType="withEffect">
                                  <p:stCondLst>
                                    <p:cond delay="3600"/>
                                  </p:stCondLst>
                                  <p:childTnLst>
                                    <p:set>
                                      <p:cBhvr>
                                        <p:cTn id="27" dur="1" fill="hold">
                                          <p:stCondLst>
                                            <p:cond delay="0"/>
                                          </p:stCondLst>
                                        </p:cTn>
                                        <p:tgtEl>
                                          <p:spTgt spid="9"/>
                                        </p:tgtEl>
                                        <p:attrNameLst>
                                          <p:attrName>style.visibility</p:attrName>
                                        </p:attrNameLst>
                                      </p:cBhvr>
                                      <p:to>
                                        <p:strVal val="visible"/>
                                      </p:to>
                                    </p:set>
                                    <p:animEffect transition="in" filter="fade">
                                      <p:cBhvr>
                                        <p:cTn id="28" dur="8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10" grpId="0" animBg="1"/>
      <p:bldP spid="11" grpId="0" animBg="1"/>
      <p:bldP spid="8" grpId="0"/>
      <p:bldP spid="9"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Rectangle 11"/>
          <p:cNvSpPr/>
          <p:nvPr/>
        </p:nvSpPr>
        <p:spPr>
          <a:xfrm>
            <a:off x="0" y="0"/>
            <a:ext cx="6858000" cy="5143500"/>
          </a:xfrm>
          <a:prstGeom prst="rect">
            <a:avLst/>
          </a:prstGeom>
          <a:gradFill flip="none" rotWithShape="1">
            <a:gsLst>
              <a:gs pos="0">
                <a:schemeClr val="tx2">
                  <a:lumMod val="40000"/>
                  <a:lumOff val="60000"/>
                </a:schemeClr>
              </a:gs>
              <a:gs pos="35000">
                <a:schemeClr val="tx2">
                  <a:lumMod val="60000"/>
                  <a:lumOff val="40000"/>
                </a:schemeClr>
              </a:gs>
              <a:gs pos="100000">
                <a:schemeClr val="tx2"/>
              </a:gs>
            </a:gsLst>
            <a:path path="circle">
              <a:fillToRect l="50000" t="50000" r="50000" b="50000"/>
            </a:path>
            <a:tileRect/>
          </a:gradFill>
          <a:ln w="25400" cap="flat" cmpd="sng" algn="ctr">
            <a:noFill/>
            <a:prstDash val="solid"/>
          </a:ln>
          <a:effectLst>
            <a:outerShdw blurRad="457200" dist="114300" dir="7320000" sx="104000" sy="104000" algn="tl" rotWithShape="0">
              <a:prstClr val="black">
                <a:alpha val="40000"/>
              </a:prstClr>
            </a:outerShdw>
          </a:effectLst>
        </p:spPr>
        <p:txBody>
          <a:bodyPr rtlCol="0" anchor="ctr"/>
          <a:lstStyle/>
          <a:p>
            <a:pPr algn="ctr">
              <a:defRPr/>
            </a:pPr>
            <a:endParaRPr lang="en-US" sz="1350" kern="0">
              <a:solidFill>
                <a:sysClr val="window" lastClr="FFFFFF"/>
              </a:solidFill>
              <a:latin typeface="Palatino Linotype"/>
            </a:endParaRPr>
          </a:p>
        </p:txBody>
      </p:sp>
      <p:sp>
        <p:nvSpPr>
          <p:cNvPr id="7" name="Rectangle 6"/>
          <p:cNvSpPr/>
          <p:nvPr/>
        </p:nvSpPr>
        <p:spPr>
          <a:xfrm>
            <a:off x="2248059" y="-31034"/>
            <a:ext cx="4609941" cy="5174534"/>
          </a:xfrm>
          <a:prstGeom prst="rect">
            <a:avLst/>
          </a:prstGeom>
          <a:gradFill flip="none" rotWithShape="1">
            <a:gsLst>
              <a:gs pos="0">
                <a:schemeClr val="accent2"/>
              </a:gs>
              <a:gs pos="98000">
                <a:schemeClr val="accent2">
                  <a:lumMod val="75000"/>
                </a:schemeClr>
              </a:gs>
            </a:gsLst>
            <a:lin ang="5400000" scaled="1"/>
            <a:tileRect/>
          </a:gradFill>
          <a:ln w="25400" cap="flat" cmpd="sng" algn="ctr">
            <a:noFill/>
            <a:prstDash val="solid"/>
          </a:ln>
          <a:effectLst>
            <a:outerShdw blurRad="457200" dist="114300" dir="7320000" sx="104000" sy="104000" algn="tl" rotWithShape="0">
              <a:prstClr val="black">
                <a:alpha val="40000"/>
              </a:prstClr>
            </a:outerShdw>
          </a:effectLst>
        </p:spPr>
        <p:txBody>
          <a:bodyPr rtlCol="0" anchor="ctr"/>
          <a:lstStyle/>
          <a:p>
            <a:pPr algn="ctr">
              <a:defRPr/>
            </a:pPr>
            <a:endParaRPr lang="en-US" sz="1350" kern="0">
              <a:solidFill>
                <a:sysClr val="window" lastClr="FFFFFF"/>
              </a:solidFill>
              <a:latin typeface="Palatino Linotype"/>
            </a:endParaRPr>
          </a:p>
        </p:txBody>
      </p:sp>
      <p:sp>
        <p:nvSpPr>
          <p:cNvPr id="10" name="Rectangle 9"/>
          <p:cNvSpPr/>
          <p:nvPr/>
        </p:nvSpPr>
        <p:spPr>
          <a:xfrm>
            <a:off x="2249818" y="4807744"/>
            <a:ext cx="4609941" cy="335756"/>
          </a:xfrm>
          <a:prstGeom prst="rect">
            <a:avLst/>
          </a:prstGeom>
          <a:gradFill flip="none" rotWithShape="1">
            <a:gsLst>
              <a:gs pos="0">
                <a:schemeClr val="tx2">
                  <a:lumMod val="40000"/>
                  <a:lumOff val="60000"/>
                </a:schemeClr>
              </a:gs>
              <a:gs pos="100000">
                <a:schemeClr val="tx2"/>
              </a:gs>
            </a:gsLst>
            <a:path path="circle">
              <a:fillToRect l="50000" t="-80000" r="50000" b="180000"/>
            </a:path>
            <a:tileRect/>
          </a:gradFill>
          <a:ln w="25400" cap="flat" cmpd="sng" algn="ctr">
            <a:noFill/>
            <a:prstDash val="solid"/>
          </a:ln>
          <a:effectLst>
            <a:outerShdw blurRad="152400" dist="38100" dir="5400000" algn="tl" rotWithShape="0">
              <a:prstClr val="black">
                <a:alpha val="40000"/>
              </a:prstClr>
            </a:outerShdw>
          </a:effectLst>
        </p:spPr>
        <p:txBody>
          <a:bodyPr rtlCol="0" anchor="ctr"/>
          <a:lstStyle/>
          <a:p>
            <a:pPr algn="ctr">
              <a:defRPr/>
            </a:pPr>
            <a:endParaRPr lang="en-US" sz="1350" kern="0">
              <a:solidFill>
                <a:sysClr val="window" lastClr="FFFFFF"/>
              </a:solidFill>
              <a:latin typeface="Palatino Linotype"/>
            </a:endParaRPr>
          </a:p>
        </p:txBody>
      </p:sp>
      <p:sp>
        <p:nvSpPr>
          <p:cNvPr id="11" name="Rectangle 10"/>
          <p:cNvSpPr/>
          <p:nvPr/>
        </p:nvSpPr>
        <p:spPr>
          <a:xfrm>
            <a:off x="2246300" y="-31034"/>
            <a:ext cx="4609941" cy="335756"/>
          </a:xfrm>
          <a:prstGeom prst="rect">
            <a:avLst/>
          </a:prstGeom>
          <a:gradFill flip="none" rotWithShape="1">
            <a:gsLst>
              <a:gs pos="0">
                <a:schemeClr val="tx2">
                  <a:lumMod val="40000"/>
                  <a:lumOff val="60000"/>
                </a:schemeClr>
              </a:gs>
              <a:gs pos="100000">
                <a:schemeClr val="tx2"/>
              </a:gs>
            </a:gsLst>
            <a:path path="circle">
              <a:fillToRect l="50000" t="-80000" r="50000" b="180000"/>
            </a:path>
            <a:tileRect/>
          </a:gradFill>
          <a:ln w="25400" cap="flat" cmpd="sng" algn="ctr">
            <a:noFill/>
            <a:prstDash val="solid"/>
          </a:ln>
          <a:effectLst>
            <a:outerShdw blurRad="152400" dist="38100" dir="5400000" algn="tl" rotWithShape="0">
              <a:prstClr val="black">
                <a:alpha val="40000"/>
              </a:prstClr>
            </a:outerShdw>
          </a:effectLst>
        </p:spPr>
        <p:txBody>
          <a:bodyPr rtlCol="0" anchor="ctr"/>
          <a:lstStyle/>
          <a:p>
            <a:pPr algn="ctr">
              <a:defRPr/>
            </a:pPr>
            <a:endParaRPr lang="en-US" sz="1350" kern="0">
              <a:solidFill>
                <a:sysClr val="window" lastClr="FFFFFF"/>
              </a:solidFill>
              <a:latin typeface="Palatino Linotype"/>
            </a:endParaRPr>
          </a:p>
        </p:txBody>
      </p:sp>
      <p:pic>
        <p:nvPicPr>
          <p:cNvPr id="3" name="figure2"/>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7150" y="742951"/>
            <a:ext cx="2305209" cy="4098149"/>
          </a:xfrm>
          <a:prstGeom prst="rect">
            <a:avLst/>
          </a:prstGeom>
        </p:spPr>
      </p:pic>
      <p:pic>
        <p:nvPicPr>
          <p:cNvPr id="2" name="figure"/>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8909" y="745818"/>
            <a:ext cx="1899432" cy="4095811"/>
          </a:xfrm>
          <a:prstGeom prst="rect">
            <a:avLst/>
          </a:prstGeom>
        </p:spPr>
      </p:pic>
      <p:sp>
        <p:nvSpPr>
          <p:cNvPr id="8" name="TextBox 7"/>
          <p:cNvSpPr txBox="1"/>
          <p:nvPr/>
        </p:nvSpPr>
        <p:spPr>
          <a:xfrm>
            <a:off x="2455770" y="742951"/>
            <a:ext cx="4191000" cy="3970318"/>
          </a:xfrm>
          <a:prstGeom prst="rect">
            <a:avLst/>
          </a:prstGeom>
          <a:noFill/>
        </p:spPr>
        <p:txBody>
          <a:bodyPr wrap="square" rtlCol="0">
            <a:spAutoFit/>
          </a:bodyPr>
          <a:lstStyle/>
          <a:p>
            <a:r>
              <a:rPr lang="en-US" sz="2800" dirty="0" smtClean="0">
                <a:solidFill>
                  <a:prstClr val="black"/>
                </a:solidFill>
                <a:latin typeface="Berlin Sans FB Demi" panose="020E0802020502020306" pitchFamily="34" charset="0"/>
              </a:rPr>
              <a:t>3 components of the circulatory system must be present and in working order for proper perfusion to take place…</a:t>
            </a:r>
          </a:p>
          <a:p>
            <a:endParaRPr lang="en-US" sz="2800" dirty="0" smtClean="0">
              <a:solidFill>
                <a:prstClr val="black"/>
              </a:solidFill>
              <a:latin typeface="Berlin Sans FB Demi" panose="020E0802020502020306" pitchFamily="34" charset="0"/>
            </a:endParaRPr>
          </a:p>
          <a:p>
            <a:r>
              <a:rPr lang="en-US" sz="2800" dirty="0" smtClean="0">
                <a:solidFill>
                  <a:prstClr val="black"/>
                </a:solidFill>
                <a:latin typeface="Berlin Sans FB Demi" panose="020E0802020502020306" pitchFamily="34" charset="0"/>
              </a:rPr>
              <a:t>*An adequate pump</a:t>
            </a:r>
          </a:p>
          <a:p>
            <a:r>
              <a:rPr lang="en-US" sz="2800" dirty="0" smtClean="0">
                <a:solidFill>
                  <a:prstClr val="black"/>
                </a:solidFill>
                <a:latin typeface="Berlin Sans FB Demi" panose="020E0802020502020306" pitchFamily="34" charset="0"/>
              </a:rPr>
              <a:t>*Ample blood supply</a:t>
            </a:r>
          </a:p>
          <a:p>
            <a:r>
              <a:rPr lang="en-US" sz="2800" dirty="0" smtClean="0">
                <a:solidFill>
                  <a:prstClr val="black"/>
                </a:solidFill>
                <a:latin typeface="Berlin Sans FB Demi" panose="020E0802020502020306" pitchFamily="34" charset="0"/>
              </a:rPr>
              <a:t>*Intact vessels</a:t>
            </a:r>
            <a:endParaRPr lang="en-US" sz="2800" dirty="0">
              <a:solidFill>
                <a:prstClr val="black"/>
              </a:solidFill>
              <a:latin typeface="Berlin Sans FB Demi" panose="020E0802020502020306" pitchFamily="34" charset="0"/>
            </a:endParaRPr>
          </a:p>
        </p:txBody>
      </p:sp>
      <p:sp>
        <p:nvSpPr>
          <p:cNvPr id="9" name="TextBox 8"/>
          <p:cNvSpPr txBox="1"/>
          <p:nvPr/>
        </p:nvSpPr>
        <p:spPr>
          <a:xfrm>
            <a:off x="2555418" y="-95250"/>
            <a:ext cx="3845382" cy="507831"/>
          </a:xfrm>
          <a:prstGeom prst="rect">
            <a:avLst/>
          </a:prstGeom>
          <a:noFill/>
        </p:spPr>
        <p:txBody>
          <a:bodyPr wrap="square" rtlCol="0">
            <a:spAutoFit/>
          </a:bodyPr>
          <a:lstStyle/>
          <a:p>
            <a:pPr algn="ctr"/>
            <a:r>
              <a:rPr lang="en-US" sz="2700" b="1" dirty="0" smtClean="0">
                <a:solidFill>
                  <a:srgbClr val="E72727"/>
                </a:solidFill>
                <a:latin typeface="Century Gothic"/>
              </a:rPr>
              <a:t>Review</a:t>
            </a:r>
            <a:endParaRPr lang="en-US" sz="2700" dirty="0">
              <a:solidFill>
                <a:srgbClr val="E72727"/>
              </a:solidFill>
            </a:endParaRPr>
          </a:p>
        </p:txBody>
      </p:sp>
      <p:pic>
        <p:nvPicPr>
          <p:cNvPr id="4" name="Picture 3"/>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838200" y="895350"/>
            <a:ext cx="209550" cy="209550"/>
          </a:xfrm>
          <a:prstGeom prst="rect">
            <a:avLst/>
          </a:prstGeom>
        </p:spPr>
      </p:pic>
      <p:pic>
        <p:nvPicPr>
          <p:cNvPr id="13" name="Picture 12"/>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914480" y="2038350"/>
            <a:ext cx="209550" cy="209550"/>
          </a:xfrm>
          <a:prstGeom prst="rect">
            <a:avLst/>
          </a:prstGeom>
        </p:spPr>
      </p:pic>
    </p:spTree>
    <p:extLst>
      <p:ext uri="{BB962C8B-B14F-4D97-AF65-F5344CB8AC3E}">
        <p14:creationId xmlns:p14="http://schemas.microsoft.com/office/powerpoint/2010/main" val="3383645100"/>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30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par>
                                <p:cTn id="8" presetID="10" presetClass="exit" presetSubtype="0" fill="hold" nodeType="withEffect">
                                  <p:stCondLst>
                                    <p:cond delay="2500"/>
                                  </p:stCondLst>
                                  <p:childTnLst>
                                    <p:animEffect transition="out" filter="fade">
                                      <p:cBhvr>
                                        <p:cTn id="9" dur="1000"/>
                                        <p:tgtEl>
                                          <p:spTgt spid="2"/>
                                        </p:tgtEl>
                                      </p:cBhvr>
                                    </p:animEffect>
                                    <p:set>
                                      <p:cBhvr>
                                        <p:cTn id="10" dur="1" fill="hold">
                                          <p:stCondLst>
                                            <p:cond delay="999"/>
                                          </p:stCondLst>
                                        </p:cTn>
                                        <p:tgtEl>
                                          <p:spTgt spid="2"/>
                                        </p:tgtEl>
                                        <p:attrNameLst>
                                          <p:attrName>style.visibility</p:attrName>
                                        </p:attrNameLst>
                                      </p:cBhvr>
                                      <p:to>
                                        <p:strVal val="hidden"/>
                                      </p:to>
                                    </p:set>
                                  </p:childTnLst>
                                </p:cTn>
                              </p:par>
                              <p:par>
                                <p:cTn id="11" presetID="10" presetClass="entr" presetSubtype="0" fill="hold" nodeType="withEffect">
                                  <p:stCondLst>
                                    <p:cond delay="2500"/>
                                  </p:stCondLst>
                                  <p:childTnLst>
                                    <p:set>
                                      <p:cBhvr>
                                        <p:cTn id="12" dur="1" fill="hold">
                                          <p:stCondLst>
                                            <p:cond delay="0"/>
                                          </p:stCondLst>
                                        </p:cTn>
                                        <p:tgtEl>
                                          <p:spTgt spid="3"/>
                                        </p:tgtEl>
                                        <p:attrNameLst>
                                          <p:attrName>style.visibility</p:attrName>
                                        </p:attrNameLst>
                                      </p:cBhvr>
                                      <p:to>
                                        <p:strVal val="visible"/>
                                      </p:to>
                                    </p:set>
                                    <p:animEffect transition="in" filter="fade">
                                      <p:cBhvr>
                                        <p:cTn id="13" dur="1000"/>
                                        <p:tgtEl>
                                          <p:spTgt spid="3"/>
                                        </p:tgtEl>
                                      </p:cBhvr>
                                    </p:animEffect>
                                  </p:childTnLst>
                                </p:cTn>
                              </p:par>
                              <p:par>
                                <p:cTn id="14" presetID="10" presetClass="entr" presetSubtype="0" fill="hold" grpId="0" nodeType="withEffect">
                                  <p:stCondLst>
                                    <p:cond delay="3600"/>
                                  </p:stCondLst>
                                  <p:childTnLst>
                                    <p:set>
                                      <p:cBhvr>
                                        <p:cTn id="15" dur="1" fill="hold">
                                          <p:stCondLst>
                                            <p:cond delay="0"/>
                                          </p:stCondLst>
                                        </p:cTn>
                                        <p:tgtEl>
                                          <p:spTgt spid="10"/>
                                        </p:tgtEl>
                                        <p:attrNameLst>
                                          <p:attrName>style.visibility</p:attrName>
                                        </p:attrNameLst>
                                      </p:cBhvr>
                                      <p:to>
                                        <p:strVal val="visible"/>
                                      </p:to>
                                    </p:set>
                                    <p:animEffect transition="in" filter="fade">
                                      <p:cBhvr>
                                        <p:cTn id="16" dur="800"/>
                                        <p:tgtEl>
                                          <p:spTgt spid="10"/>
                                        </p:tgtEl>
                                      </p:cBhvr>
                                    </p:animEffect>
                                  </p:childTnLst>
                                </p:cTn>
                              </p:par>
                              <p:par>
                                <p:cTn id="17" presetID="10" presetClass="entr" presetSubtype="0" fill="hold" grpId="0" nodeType="withEffect">
                                  <p:stCondLst>
                                    <p:cond delay="3600"/>
                                  </p:stCondLst>
                                  <p:childTnLst>
                                    <p:set>
                                      <p:cBhvr>
                                        <p:cTn id="18" dur="1" fill="hold">
                                          <p:stCondLst>
                                            <p:cond delay="0"/>
                                          </p:stCondLst>
                                        </p:cTn>
                                        <p:tgtEl>
                                          <p:spTgt spid="7"/>
                                        </p:tgtEl>
                                        <p:attrNameLst>
                                          <p:attrName>style.visibility</p:attrName>
                                        </p:attrNameLst>
                                      </p:cBhvr>
                                      <p:to>
                                        <p:strVal val="visible"/>
                                      </p:to>
                                    </p:set>
                                    <p:animEffect transition="in" filter="fade">
                                      <p:cBhvr>
                                        <p:cTn id="19" dur="800"/>
                                        <p:tgtEl>
                                          <p:spTgt spid="7"/>
                                        </p:tgtEl>
                                      </p:cBhvr>
                                    </p:animEffect>
                                  </p:childTnLst>
                                </p:cTn>
                              </p:par>
                              <p:par>
                                <p:cTn id="20" presetID="10" presetClass="entr" presetSubtype="0" fill="hold" grpId="0" nodeType="withEffect">
                                  <p:stCondLst>
                                    <p:cond delay="3600"/>
                                  </p:stCondLst>
                                  <p:childTnLst>
                                    <p:set>
                                      <p:cBhvr>
                                        <p:cTn id="21" dur="1" fill="hold">
                                          <p:stCondLst>
                                            <p:cond delay="0"/>
                                          </p:stCondLst>
                                        </p:cTn>
                                        <p:tgtEl>
                                          <p:spTgt spid="11"/>
                                        </p:tgtEl>
                                        <p:attrNameLst>
                                          <p:attrName>style.visibility</p:attrName>
                                        </p:attrNameLst>
                                      </p:cBhvr>
                                      <p:to>
                                        <p:strVal val="visible"/>
                                      </p:to>
                                    </p:set>
                                    <p:animEffect transition="in" filter="fade">
                                      <p:cBhvr>
                                        <p:cTn id="22" dur="800"/>
                                        <p:tgtEl>
                                          <p:spTgt spid="11"/>
                                        </p:tgtEl>
                                      </p:cBhvr>
                                    </p:animEffect>
                                  </p:childTnLst>
                                </p:cTn>
                              </p:par>
                              <p:par>
                                <p:cTn id="23" presetID="10" presetClass="entr" presetSubtype="0" fill="hold" grpId="0" nodeType="withEffect">
                                  <p:stCondLst>
                                    <p:cond delay="3600"/>
                                  </p:stCondLst>
                                  <p:childTnLst>
                                    <p:set>
                                      <p:cBhvr>
                                        <p:cTn id="24" dur="1" fill="hold">
                                          <p:stCondLst>
                                            <p:cond delay="0"/>
                                          </p:stCondLst>
                                        </p:cTn>
                                        <p:tgtEl>
                                          <p:spTgt spid="8"/>
                                        </p:tgtEl>
                                        <p:attrNameLst>
                                          <p:attrName>style.visibility</p:attrName>
                                        </p:attrNameLst>
                                      </p:cBhvr>
                                      <p:to>
                                        <p:strVal val="visible"/>
                                      </p:to>
                                    </p:set>
                                    <p:animEffect transition="in" filter="fade">
                                      <p:cBhvr>
                                        <p:cTn id="25" dur="800"/>
                                        <p:tgtEl>
                                          <p:spTgt spid="8"/>
                                        </p:tgtEl>
                                      </p:cBhvr>
                                    </p:animEffect>
                                  </p:childTnLst>
                                </p:cTn>
                              </p:par>
                              <p:par>
                                <p:cTn id="26" presetID="10" presetClass="entr" presetSubtype="0" fill="hold" grpId="0" nodeType="withEffect">
                                  <p:stCondLst>
                                    <p:cond delay="3600"/>
                                  </p:stCondLst>
                                  <p:childTnLst>
                                    <p:set>
                                      <p:cBhvr>
                                        <p:cTn id="27" dur="1" fill="hold">
                                          <p:stCondLst>
                                            <p:cond delay="0"/>
                                          </p:stCondLst>
                                        </p:cTn>
                                        <p:tgtEl>
                                          <p:spTgt spid="9"/>
                                        </p:tgtEl>
                                        <p:attrNameLst>
                                          <p:attrName>style.visibility</p:attrName>
                                        </p:attrNameLst>
                                      </p:cBhvr>
                                      <p:to>
                                        <p:strVal val="visible"/>
                                      </p:to>
                                    </p:set>
                                    <p:animEffect transition="in" filter="fade">
                                      <p:cBhvr>
                                        <p:cTn id="28" dur="8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10" grpId="0" animBg="1"/>
      <p:bldP spid="11" grpId="0" animBg="1"/>
      <p:bldP spid="8" grpId="0"/>
      <p:bldP spid="9"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Rectangle 11"/>
          <p:cNvSpPr/>
          <p:nvPr/>
        </p:nvSpPr>
        <p:spPr>
          <a:xfrm>
            <a:off x="0" y="0"/>
            <a:ext cx="6858000" cy="5143500"/>
          </a:xfrm>
          <a:prstGeom prst="rect">
            <a:avLst/>
          </a:prstGeom>
          <a:gradFill flip="none" rotWithShape="1">
            <a:gsLst>
              <a:gs pos="0">
                <a:schemeClr val="tx2">
                  <a:lumMod val="40000"/>
                  <a:lumOff val="60000"/>
                </a:schemeClr>
              </a:gs>
              <a:gs pos="35000">
                <a:schemeClr val="tx2">
                  <a:lumMod val="60000"/>
                  <a:lumOff val="40000"/>
                </a:schemeClr>
              </a:gs>
              <a:gs pos="100000">
                <a:schemeClr val="tx2"/>
              </a:gs>
            </a:gsLst>
            <a:path path="circle">
              <a:fillToRect l="50000" t="50000" r="50000" b="50000"/>
            </a:path>
            <a:tileRect/>
          </a:gradFill>
          <a:ln w="25400" cap="flat" cmpd="sng" algn="ctr">
            <a:noFill/>
            <a:prstDash val="solid"/>
          </a:ln>
          <a:effectLst>
            <a:outerShdw blurRad="457200" dist="114300" dir="7320000" sx="104000" sy="104000" algn="tl" rotWithShape="0">
              <a:prstClr val="black">
                <a:alpha val="40000"/>
              </a:prstClr>
            </a:outerShdw>
          </a:effectLst>
        </p:spPr>
        <p:txBody>
          <a:bodyPr rtlCol="0" anchor="ctr"/>
          <a:lstStyle/>
          <a:p>
            <a:pPr algn="ctr">
              <a:defRPr/>
            </a:pPr>
            <a:endParaRPr lang="en-US" sz="1350" kern="0">
              <a:solidFill>
                <a:sysClr val="window" lastClr="FFFFFF"/>
              </a:solidFill>
              <a:latin typeface="Palatino Linotype"/>
            </a:endParaRPr>
          </a:p>
        </p:txBody>
      </p:sp>
      <p:sp>
        <p:nvSpPr>
          <p:cNvPr id="7" name="Rectangle 6"/>
          <p:cNvSpPr/>
          <p:nvPr/>
        </p:nvSpPr>
        <p:spPr>
          <a:xfrm>
            <a:off x="2248059" y="-31034"/>
            <a:ext cx="4609941" cy="5174534"/>
          </a:xfrm>
          <a:prstGeom prst="rect">
            <a:avLst/>
          </a:prstGeom>
          <a:gradFill flip="none" rotWithShape="1">
            <a:gsLst>
              <a:gs pos="0">
                <a:schemeClr val="accent2"/>
              </a:gs>
              <a:gs pos="98000">
                <a:schemeClr val="accent2">
                  <a:lumMod val="75000"/>
                </a:schemeClr>
              </a:gs>
            </a:gsLst>
            <a:lin ang="5400000" scaled="1"/>
            <a:tileRect/>
          </a:gradFill>
          <a:ln w="25400" cap="flat" cmpd="sng" algn="ctr">
            <a:noFill/>
            <a:prstDash val="solid"/>
          </a:ln>
          <a:effectLst>
            <a:outerShdw blurRad="457200" dist="114300" dir="7320000" sx="104000" sy="104000" algn="tl" rotWithShape="0">
              <a:prstClr val="black">
                <a:alpha val="40000"/>
              </a:prstClr>
            </a:outerShdw>
          </a:effectLst>
        </p:spPr>
        <p:txBody>
          <a:bodyPr rtlCol="0" anchor="ctr"/>
          <a:lstStyle/>
          <a:p>
            <a:pPr algn="ctr">
              <a:defRPr/>
            </a:pPr>
            <a:endParaRPr lang="en-US" sz="1350" kern="0">
              <a:solidFill>
                <a:sysClr val="window" lastClr="FFFFFF"/>
              </a:solidFill>
              <a:latin typeface="Palatino Linotype"/>
            </a:endParaRPr>
          </a:p>
        </p:txBody>
      </p:sp>
      <p:sp>
        <p:nvSpPr>
          <p:cNvPr id="10" name="Rectangle 9"/>
          <p:cNvSpPr/>
          <p:nvPr/>
        </p:nvSpPr>
        <p:spPr>
          <a:xfrm>
            <a:off x="2249818" y="4807744"/>
            <a:ext cx="4609941" cy="335756"/>
          </a:xfrm>
          <a:prstGeom prst="rect">
            <a:avLst/>
          </a:prstGeom>
          <a:gradFill flip="none" rotWithShape="1">
            <a:gsLst>
              <a:gs pos="0">
                <a:schemeClr val="tx2">
                  <a:lumMod val="40000"/>
                  <a:lumOff val="60000"/>
                </a:schemeClr>
              </a:gs>
              <a:gs pos="100000">
                <a:schemeClr val="tx2"/>
              </a:gs>
            </a:gsLst>
            <a:path path="circle">
              <a:fillToRect l="50000" t="-80000" r="50000" b="180000"/>
            </a:path>
            <a:tileRect/>
          </a:gradFill>
          <a:ln w="25400" cap="flat" cmpd="sng" algn="ctr">
            <a:noFill/>
            <a:prstDash val="solid"/>
          </a:ln>
          <a:effectLst>
            <a:outerShdw blurRad="152400" dist="38100" dir="5400000" algn="tl" rotWithShape="0">
              <a:prstClr val="black">
                <a:alpha val="40000"/>
              </a:prstClr>
            </a:outerShdw>
          </a:effectLst>
        </p:spPr>
        <p:txBody>
          <a:bodyPr rtlCol="0" anchor="ctr"/>
          <a:lstStyle/>
          <a:p>
            <a:pPr algn="ctr">
              <a:defRPr/>
            </a:pPr>
            <a:endParaRPr lang="en-US" sz="1350" kern="0">
              <a:solidFill>
                <a:sysClr val="window" lastClr="FFFFFF"/>
              </a:solidFill>
              <a:latin typeface="Palatino Linotype"/>
            </a:endParaRPr>
          </a:p>
        </p:txBody>
      </p:sp>
      <p:sp>
        <p:nvSpPr>
          <p:cNvPr id="11" name="Rectangle 10"/>
          <p:cNvSpPr/>
          <p:nvPr/>
        </p:nvSpPr>
        <p:spPr>
          <a:xfrm>
            <a:off x="2246300" y="-31034"/>
            <a:ext cx="4609941" cy="335756"/>
          </a:xfrm>
          <a:prstGeom prst="rect">
            <a:avLst/>
          </a:prstGeom>
          <a:gradFill flip="none" rotWithShape="1">
            <a:gsLst>
              <a:gs pos="0">
                <a:schemeClr val="tx2">
                  <a:lumMod val="40000"/>
                  <a:lumOff val="60000"/>
                </a:schemeClr>
              </a:gs>
              <a:gs pos="100000">
                <a:schemeClr val="tx2"/>
              </a:gs>
            </a:gsLst>
            <a:path path="circle">
              <a:fillToRect l="50000" t="-80000" r="50000" b="180000"/>
            </a:path>
            <a:tileRect/>
          </a:gradFill>
          <a:ln w="25400" cap="flat" cmpd="sng" algn="ctr">
            <a:noFill/>
            <a:prstDash val="solid"/>
          </a:ln>
          <a:effectLst>
            <a:outerShdw blurRad="152400" dist="38100" dir="5400000" algn="tl" rotWithShape="0">
              <a:prstClr val="black">
                <a:alpha val="40000"/>
              </a:prstClr>
            </a:outerShdw>
          </a:effectLst>
        </p:spPr>
        <p:txBody>
          <a:bodyPr rtlCol="0" anchor="ctr"/>
          <a:lstStyle/>
          <a:p>
            <a:pPr algn="ctr">
              <a:defRPr/>
            </a:pPr>
            <a:endParaRPr lang="en-US" sz="1350" kern="0">
              <a:solidFill>
                <a:sysClr val="window" lastClr="FFFFFF"/>
              </a:solidFill>
              <a:latin typeface="Palatino Linotype"/>
            </a:endParaRPr>
          </a:p>
        </p:txBody>
      </p:sp>
      <p:pic>
        <p:nvPicPr>
          <p:cNvPr id="3" name="figure2"/>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7150" y="742951"/>
            <a:ext cx="2305209" cy="4098149"/>
          </a:xfrm>
          <a:prstGeom prst="rect">
            <a:avLst/>
          </a:prstGeom>
        </p:spPr>
      </p:pic>
      <p:pic>
        <p:nvPicPr>
          <p:cNvPr id="2" name="figure"/>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8909" y="745818"/>
            <a:ext cx="1899432" cy="4095811"/>
          </a:xfrm>
          <a:prstGeom prst="rect">
            <a:avLst/>
          </a:prstGeom>
        </p:spPr>
      </p:pic>
      <p:sp>
        <p:nvSpPr>
          <p:cNvPr id="8" name="TextBox 7"/>
          <p:cNvSpPr txBox="1"/>
          <p:nvPr/>
        </p:nvSpPr>
        <p:spPr>
          <a:xfrm>
            <a:off x="2455770" y="742951"/>
            <a:ext cx="4249830" cy="2246769"/>
          </a:xfrm>
          <a:prstGeom prst="rect">
            <a:avLst/>
          </a:prstGeom>
          <a:noFill/>
        </p:spPr>
        <p:txBody>
          <a:bodyPr wrap="square" rtlCol="0">
            <a:spAutoFit/>
          </a:bodyPr>
          <a:lstStyle/>
          <a:p>
            <a:r>
              <a:rPr lang="en-US" sz="2800" dirty="0" smtClean="0">
                <a:solidFill>
                  <a:prstClr val="black"/>
                </a:solidFill>
                <a:latin typeface="Berlin Sans FB Demi" panose="020E0802020502020306" pitchFamily="34" charset="0"/>
              </a:rPr>
              <a:t>The 4</a:t>
            </a:r>
            <a:r>
              <a:rPr lang="en-US" sz="2800" baseline="30000" dirty="0" smtClean="0">
                <a:solidFill>
                  <a:prstClr val="black"/>
                </a:solidFill>
                <a:latin typeface="Berlin Sans FB Demi" panose="020E0802020502020306" pitchFamily="34" charset="0"/>
              </a:rPr>
              <a:t>th</a:t>
            </a:r>
            <a:r>
              <a:rPr lang="en-US" sz="2800" dirty="0" smtClean="0">
                <a:solidFill>
                  <a:prstClr val="black"/>
                </a:solidFill>
                <a:latin typeface="Berlin Sans FB Demi" panose="020E0802020502020306" pitchFamily="34" charset="0"/>
              </a:rPr>
              <a:t> component is obviously OXYGEN.  </a:t>
            </a:r>
            <a:r>
              <a:rPr lang="en-US" sz="2800" dirty="0">
                <a:solidFill>
                  <a:prstClr val="black"/>
                </a:solidFill>
                <a:latin typeface="Berlin Sans FB Demi" panose="020E0802020502020306" pitchFamily="34" charset="0"/>
              </a:rPr>
              <a:t>A</a:t>
            </a:r>
            <a:r>
              <a:rPr lang="en-US" sz="2800" dirty="0" smtClean="0">
                <a:solidFill>
                  <a:prstClr val="black"/>
                </a:solidFill>
                <a:latin typeface="Berlin Sans FB Demi" panose="020E0802020502020306" pitchFamily="34" charset="0"/>
              </a:rPr>
              <a:t> lack of oxygen produces hypoxia and contributes to anaerobic metabolism.</a:t>
            </a:r>
            <a:endParaRPr lang="en-US" sz="2800" dirty="0">
              <a:solidFill>
                <a:prstClr val="black"/>
              </a:solidFill>
              <a:latin typeface="Berlin Sans FB Demi" panose="020E0802020502020306" pitchFamily="34" charset="0"/>
            </a:endParaRPr>
          </a:p>
        </p:txBody>
      </p:sp>
      <p:sp>
        <p:nvSpPr>
          <p:cNvPr id="9" name="TextBox 8"/>
          <p:cNvSpPr txBox="1"/>
          <p:nvPr/>
        </p:nvSpPr>
        <p:spPr>
          <a:xfrm>
            <a:off x="2555418" y="-95250"/>
            <a:ext cx="3845382" cy="507831"/>
          </a:xfrm>
          <a:prstGeom prst="rect">
            <a:avLst/>
          </a:prstGeom>
          <a:noFill/>
        </p:spPr>
        <p:txBody>
          <a:bodyPr wrap="square" rtlCol="0">
            <a:spAutoFit/>
          </a:bodyPr>
          <a:lstStyle/>
          <a:p>
            <a:pPr algn="ctr"/>
            <a:r>
              <a:rPr lang="en-US" sz="2700" b="1" dirty="0" smtClean="0">
                <a:solidFill>
                  <a:srgbClr val="E72727"/>
                </a:solidFill>
                <a:latin typeface="Century Gothic"/>
              </a:rPr>
              <a:t>Review</a:t>
            </a:r>
            <a:endParaRPr lang="en-US" sz="2700" dirty="0">
              <a:solidFill>
                <a:srgbClr val="E72727"/>
              </a:solidFill>
            </a:endParaRPr>
          </a:p>
        </p:txBody>
      </p:sp>
      <p:pic>
        <p:nvPicPr>
          <p:cNvPr id="4" name="Picture 3"/>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838200" y="895350"/>
            <a:ext cx="209550" cy="209550"/>
          </a:xfrm>
          <a:prstGeom prst="rect">
            <a:avLst/>
          </a:prstGeom>
        </p:spPr>
      </p:pic>
      <p:pic>
        <p:nvPicPr>
          <p:cNvPr id="13" name="Picture 12"/>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914480" y="2038350"/>
            <a:ext cx="209550" cy="209550"/>
          </a:xfrm>
          <a:prstGeom prst="rect">
            <a:avLst/>
          </a:prstGeom>
        </p:spPr>
      </p:pic>
    </p:spTree>
    <p:extLst>
      <p:ext uri="{BB962C8B-B14F-4D97-AF65-F5344CB8AC3E}">
        <p14:creationId xmlns:p14="http://schemas.microsoft.com/office/powerpoint/2010/main" val="778883680"/>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30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par>
                                <p:cTn id="8" presetID="10" presetClass="exit" presetSubtype="0" fill="hold" nodeType="withEffect">
                                  <p:stCondLst>
                                    <p:cond delay="2500"/>
                                  </p:stCondLst>
                                  <p:childTnLst>
                                    <p:animEffect transition="out" filter="fade">
                                      <p:cBhvr>
                                        <p:cTn id="9" dur="1000"/>
                                        <p:tgtEl>
                                          <p:spTgt spid="2"/>
                                        </p:tgtEl>
                                      </p:cBhvr>
                                    </p:animEffect>
                                    <p:set>
                                      <p:cBhvr>
                                        <p:cTn id="10" dur="1" fill="hold">
                                          <p:stCondLst>
                                            <p:cond delay="999"/>
                                          </p:stCondLst>
                                        </p:cTn>
                                        <p:tgtEl>
                                          <p:spTgt spid="2"/>
                                        </p:tgtEl>
                                        <p:attrNameLst>
                                          <p:attrName>style.visibility</p:attrName>
                                        </p:attrNameLst>
                                      </p:cBhvr>
                                      <p:to>
                                        <p:strVal val="hidden"/>
                                      </p:to>
                                    </p:set>
                                  </p:childTnLst>
                                </p:cTn>
                              </p:par>
                              <p:par>
                                <p:cTn id="11" presetID="10" presetClass="entr" presetSubtype="0" fill="hold" nodeType="withEffect">
                                  <p:stCondLst>
                                    <p:cond delay="2500"/>
                                  </p:stCondLst>
                                  <p:childTnLst>
                                    <p:set>
                                      <p:cBhvr>
                                        <p:cTn id="12" dur="1" fill="hold">
                                          <p:stCondLst>
                                            <p:cond delay="0"/>
                                          </p:stCondLst>
                                        </p:cTn>
                                        <p:tgtEl>
                                          <p:spTgt spid="3"/>
                                        </p:tgtEl>
                                        <p:attrNameLst>
                                          <p:attrName>style.visibility</p:attrName>
                                        </p:attrNameLst>
                                      </p:cBhvr>
                                      <p:to>
                                        <p:strVal val="visible"/>
                                      </p:to>
                                    </p:set>
                                    <p:animEffect transition="in" filter="fade">
                                      <p:cBhvr>
                                        <p:cTn id="13" dur="1000"/>
                                        <p:tgtEl>
                                          <p:spTgt spid="3"/>
                                        </p:tgtEl>
                                      </p:cBhvr>
                                    </p:animEffect>
                                  </p:childTnLst>
                                </p:cTn>
                              </p:par>
                              <p:par>
                                <p:cTn id="14" presetID="10" presetClass="entr" presetSubtype="0" fill="hold" grpId="0" nodeType="withEffect">
                                  <p:stCondLst>
                                    <p:cond delay="3600"/>
                                  </p:stCondLst>
                                  <p:childTnLst>
                                    <p:set>
                                      <p:cBhvr>
                                        <p:cTn id="15" dur="1" fill="hold">
                                          <p:stCondLst>
                                            <p:cond delay="0"/>
                                          </p:stCondLst>
                                        </p:cTn>
                                        <p:tgtEl>
                                          <p:spTgt spid="10"/>
                                        </p:tgtEl>
                                        <p:attrNameLst>
                                          <p:attrName>style.visibility</p:attrName>
                                        </p:attrNameLst>
                                      </p:cBhvr>
                                      <p:to>
                                        <p:strVal val="visible"/>
                                      </p:to>
                                    </p:set>
                                    <p:animEffect transition="in" filter="fade">
                                      <p:cBhvr>
                                        <p:cTn id="16" dur="800"/>
                                        <p:tgtEl>
                                          <p:spTgt spid="10"/>
                                        </p:tgtEl>
                                      </p:cBhvr>
                                    </p:animEffect>
                                  </p:childTnLst>
                                </p:cTn>
                              </p:par>
                              <p:par>
                                <p:cTn id="17" presetID="10" presetClass="entr" presetSubtype="0" fill="hold" grpId="0" nodeType="withEffect">
                                  <p:stCondLst>
                                    <p:cond delay="3600"/>
                                  </p:stCondLst>
                                  <p:childTnLst>
                                    <p:set>
                                      <p:cBhvr>
                                        <p:cTn id="18" dur="1" fill="hold">
                                          <p:stCondLst>
                                            <p:cond delay="0"/>
                                          </p:stCondLst>
                                        </p:cTn>
                                        <p:tgtEl>
                                          <p:spTgt spid="7"/>
                                        </p:tgtEl>
                                        <p:attrNameLst>
                                          <p:attrName>style.visibility</p:attrName>
                                        </p:attrNameLst>
                                      </p:cBhvr>
                                      <p:to>
                                        <p:strVal val="visible"/>
                                      </p:to>
                                    </p:set>
                                    <p:animEffect transition="in" filter="fade">
                                      <p:cBhvr>
                                        <p:cTn id="19" dur="800"/>
                                        <p:tgtEl>
                                          <p:spTgt spid="7"/>
                                        </p:tgtEl>
                                      </p:cBhvr>
                                    </p:animEffect>
                                  </p:childTnLst>
                                </p:cTn>
                              </p:par>
                              <p:par>
                                <p:cTn id="20" presetID="10" presetClass="entr" presetSubtype="0" fill="hold" grpId="0" nodeType="withEffect">
                                  <p:stCondLst>
                                    <p:cond delay="3600"/>
                                  </p:stCondLst>
                                  <p:childTnLst>
                                    <p:set>
                                      <p:cBhvr>
                                        <p:cTn id="21" dur="1" fill="hold">
                                          <p:stCondLst>
                                            <p:cond delay="0"/>
                                          </p:stCondLst>
                                        </p:cTn>
                                        <p:tgtEl>
                                          <p:spTgt spid="11"/>
                                        </p:tgtEl>
                                        <p:attrNameLst>
                                          <p:attrName>style.visibility</p:attrName>
                                        </p:attrNameLst>
                                      </p:cBhvr>
                                      <p:to>
                                        <p:strVal val="visible"/>
                                      </p:to>
                                    </p:set>
                                    <p:animEffect transition="in" filter="fade">
                                      <p:cBhvr>
                                        <p:cTn id="22" dur="800"/>
                                        <p:tgtEl>
                                          <p:spTgt spid="11"/>
                                        </p:tgtEl>
                                      </p:cBhvr>
                                    </p:animEffect>
                                  </p:childTnLst>
                                </p:cTn>
                              </p:par>
                              <p:par>
                                <p:cTn id="23" presetID="10" presetClass="entr" presetSubtype="0" fill="hold" grpId="0" nodeType="withEffect">
                                  <p:stCondLst>
                                    <p:cond delay="3600"/>
                                  </p:stCondLst>
                                  <p:childTnLst>
                                    <p:set>
                                      <p:cBhvr>
                                        <p:cTn id="24" dur="1" fill="hold">
                                          <p:stCondLst>
                                            <p:cond delay="0"/>
                                          </p:stCondLst>
                                        </p:cTn>
                                        <p:tgtEl>
                                          <p:spTgt spid="8"/>
                                        </p:tgtEl>
                                        <p:attrNameLst>
                                          <p:attrName>style.visibility</p:attrName>
                                        </p:attrNameLst>
                                      </p:cBhvr>
                                      <p:to>
                                        <p:strVal val="visible"/>
                                      </p:to>
                                    </p:set>
                                    <p:animEffect transition="in" filter="fade">
                                      <p:cBhvr>
                                        <p:cTn id="25" dur="800"/>
                                        <p:tgtEl>
                                          <p:spTgt spid="8"/>
                                        </p:tgtEl>
                                      </p:cBhvr>
                                    </p:animEffect>
                                  </p:childTnLst>
                                </p:cTn>
                              </p:par>
                              <p:par>
                                <p:cTn id="26" presetID="10" presetClass="entr" presetSubtype="0" fill="hold" grpId="0" nodeType="withEffect">
                                  <p:stCondLst>
                                    <p:cond delay="3600"/>
                                  </p:stCondLst>
                                  <p:childTnLst>
                                    <p:set>
                                      <p:cBhvr>
                                        <p:cTn id="27" dur="1" fill="hold">
                                          <p:stCondLst>
                                            <p:cond delay="0"/>
                                          </p:stCondLst>
                                        </p:cTn>
                                        <p:tgtEl>
                                          <p:spTgt spid="9"/>
                                        </p:tgtEl>
                                        <p:attrNameLst>
                                          <p:attrName>style.visibility</p:attrName>
                                        </p:attrNameLst>
                                      </p:cBhvr>
                                      <p:to>
                                        <p:strVal val="visible"/>
                                      </p:to>
                                    </p:set>
                                    <p:animEffect transition="in" filter="fade">
                                      <p:cBhvr>
                                        <p:cTn id="28" dur="8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10" grpId="0" animBg="1"/>
      <p:bldP spid="11" grpId="0" animBg="1"/>
      <p:bldP spid="8" grpId="0"/>
      <p:bldP spid="9"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Rectangle 12"/>
          <p:cNvSpPr/>
          <p:nvPr/>
        </p:nvSpPr>
        <p:spPr>
          <a:xfrm>
            <a:off x="2914650" y="-19050"/>
            <a:ext cx="3943350" cy="735806"/>
          </a:xfrm>
          <a:prstGeom prst="rect">
            <a:avLst/>
          </a:prstGeom>
          <a:gradFill flip="none" rotWithShape="1">
            <a:gsLst>
              <a:gs pos="0">
                <a:schemeClr val="accent2"/>
              </a:gs>
              <a:gs pos="100000">
                <a:schemeClr val="accent2">
                  <a:lumMod val="75000"/>
                </a:schemeClr>
              </a:gs>
            </a:gsLst>
            <a:path path="circle">
              <a:fillToRect l="50000" t="-80000" r="50000" b="180000"/>
            </a:path>
            <a:tileRect/>
          </a:gradFill>
          <a:ln w="25400" cap="flat" cmpd="sng" algn="ctr">
            <a:noFill/>
            <a:prstDash val="solid"/>
          </a:ln>
          <a:effectLst/>
        </p:spPr>
        <p:txBody>
          <a:bodyPr rtlCol="0" anchor="ctr"/>
          <a:lstStyle/>
          <a:p>
            <a:pPr algn="ctr">
              <a:defRPr/>
            </a:pPr>
            <a:endParaRPr lang="en-US" sz="1350" kern="0">
              <a:solidFill>
                <a:sysClr val="window" lastClr="FFFFFF"/>
              </a:solidFill>
              <a:latin typeface="Palatino Linotype"/>
            </a:endParaRPr>
          </a:p>
        </p:txBody>
      </p:sp>
      <p:sp>
        <p:nvSpPr>
          <p:cNvPr id="17" name="Rectangle 16"/>
          <p:cNvSpPr/>
          <p:nvPr/>
        </p:nvSpPr>
        <p:spPr>
          <a:xfrm>
            <a:off x="2914652" y="716756"/>
            <a:ext cx="3943351" cy="4426744"/>
          </a:xfrm>
          <a:prstGeom prst="rect">
            <a:avLst/>
          </a:prstGeom>
          <a:solidFill>
            <a:schemeClr val="accent1"/>
          </a:solidFill>
          <a:ln w="25400" cap="flat" cmpd="sng" algn="ctr">
            <a:noFill/>
            <a:prstDash val="solid"/>
          </a:ln>
          <a:effectLst>
            <a:outerShdw blurRad="457200" dist="114300" dir="7320000" sx="104000" sy="104000" algn="tl" rotWithShape="0">
              <a:prstClr val="black">
                <a:alpha val="40000"/>
              </a:prstClr>
            </a:outerShdw>
          </a:effectLst>
        </p:spPr>
        <p:txBody>
          <a:bodyPr rtlCol="0" anchor="ctr"/>
          <a:lstStyle/>
          <a:p>
            <a:pPr algn="ctr">
              <a:defRPr/>
            </a:pPr>
            <a:endParaRPr lang="en-US" sz="1350" kern="0">
              <a:solidFill>
                <a:sysClr val="window" lastClr="FFFFFF"/>
              </a:solidFill>
              <a:latin typeface="Palatino Linotype"/>
            </a:endParaRPr>
          </a:p>
        </p:txBody>
      </p:sp>
      <p:sp>
        <p:nvSpPr>
          <p:cNvPr id="15" name="Rectangle 14"/>
          <p:cNvSpPr/>
          <p:nvPr/>
        </p:nvSpPr>
        <p:spPr>
          <a:xfrm>
            <a:off x="1" y="0"/>
            <a:ext cx="2857499" cy="5143500"/>
          </a:xfrm>
          <a:prstGeom prst="rect">
            <a:avLst/>
          </a:prstGeom>
          <a:solidFill>
            <a:schemeClr val="tx2"/>
          </a:solidFill>
          <a:ln w="25400" cap="flat" cmpd="sng" algn="ctr">
            <a:noFill/>
            <a:prstDash val="solid"/>
          </a:ln>
          <a:effectLst/>
        </p:spPr>
        <p:txBody>
          <a:bodyPr rtlCol="0" anchor="ctr"/>
          <a:lstStyle/>
          <a:p>
            <a:pPr algn="ctr">
              <a:defRPr/>
            </a:pPr>
            <a:endParaRPr lang="en-US" sz="1350" kern="0">
              <a:solidFill>
                <a:sysClr val="window" lastClr="FFFFFF"/>
              </a:solidFill>
              <a:latin typeface="Palatino Linotype"/>
            </a:endParaRPr>
          </a:p>
        </p:txBody>
      </p:sp>
      <p:sp>
        <p:nvSpPr>
          <p:cNvPr id="16" name="Rectangle 15"/>
          <p:cNvSpPr/>
          <p:nvPr/>
        </p:nvSpPr>
        <p:spPr>
          <a:xfrm>
            <a:off x="2171701" y="-19050"/>
            <a:ext cx="742950" cy="5162550"/>
          </a:xfrm>
          <a:prstGeom prst="rect">
            <a:avLst/>
          </a:prstGeom>
          <a:gradFill flip="none" rotWithShape="1">
            <a:gsLst>
              <a:gs pos="0">
                <a:schemeClr val="tx2">
                  <a:lumMod val="40000"/>
                  <a:lumOff val="60000"/>
                </a:schemeClr>
              </a:gs>
              <a:gs pos="35000">
                <a:schemeClr val="tx2">
                  <a:lumMod val="40000"/>
                  <a:lumOff val="60000"/>
                </a:schemeClr>
              </a:gs>
              <a:gs pos="100000">
                <a:schemeClr val="tx2"/>
              </a:gs>
            </a:gsLst>
            <a:path path="circle">
              <a:fillToRect l="50000" t="-80000" r="50000" b="180000"/>
            </a:path>
            <a:tileRect/>
          </a:gradFill>
          <a:ln w="25400" cap="flat" cmpd="sng" algn="ctr">
            <a:noFill/>
            <a:prstDash val="solid"/>
          </a:ln>
          <a:effectLst>
            <a:outerShdw blurRad="317500" dist="152400" dir="3720000" algn="bl" rotWithShape="0">
              <a:prstClr val="black">
                <a:alpha val="30000"/>
              </a:prstClr>
            </a:outerShdw>
          </a:effectLst>
        </p:spPr>
        <p:txBody>
          <a:bodyPr rtlCol="0" anchor="ctr"/>
          <a:lstStyle/>
          <a:p>
            <a:pPr algn="ctr">
              <a:defRPr/>
            </a:pPr>
            <a:endParaRPr lang="en-US" sz="1350" kern="0">
              <a:solidFill>
                <a:sysClr val="window" lastClr="FFFFFF"/>
              </a:solidFill>
              <a:latin typeface="Palatino Linotype"/>
            </a:endParaRPr>
          </a:p>
        </p:txBody>
      </p:sp>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389" y="792956"/>
            <a:ext cx="2000250" cy="3571875"/>
          </a:xfrm>
          <a:prstGeom prst="rect">
            <a:avLst/>
          </a:prstGeom>
        </p:spPr>
      </p:pic>
      <p:sp>
        <p:nvSpPr>
          <p:cNvPr id="6" name="Freeform 5"/>
          <p:cNvSpPr>
            <a:spLocks noEditPoints="1"/>
          </p:cNvSpPr>
          <p:nvPr/>
        </p:nvSpPr>
        <p:spPr bwMode="auto">
          <a:xfrm>
            <a:off x="1943100" y="1087736"/>
            <a:ext cx="1057361" cy="674390"/>
          </a:xfrm>
          <a:custGeom>
            <a:avLst/>
            <a:gdLst>
              <a:gd name="T0" fmla="*/ 1134 w 1182"/>
              <a:gd name="T1" fmla="*/ 0 h 753"/>
              <a:gd name="T2" fmla="*/ 48 w 1182"/>
              <a:gd name="T3" fmla="*/ 0 h 753"/>
              <a:gd name="T4" fmla="*/ 0 w 1182"/>
              <a:gd name="T5" fmla="*/ 48 h 753"/>
              <a:gd name="T6" fmla="*/ 0 w 1182"/>
              <a:gd name="T7" fmla="*/ 705 h 753"/>
              <a:gd name="T8" fmla="*/ 48 w 1182"/>
              <a:gd name="T9" fmla="*/ 753 h 753"/>
              <a:gd name="T10" fmla="*/ 1134 w 1182"/>
              <a:gd name="T11" fmla="*/ 753 h 753"/>
              <a:gd name="T12" fmla="*/ 1182 w 1182"/>
              <a:gd name="T13" fmla="*/ 705 h 753"/>
              <a:gd name="T14" fmla="*/ 1182 w 1182"/>
              <a:gd name="T15" fmla="*/ 48 h 753"/>
              <a:gd name="T16" fmla="*/ 1134 w 1182"/>
              <a:gd name="T17" fmla="*/ 0 h 753"/>
              <a:gd name="T18" fmla="*/ 1089 w 1182"/>
              <a:gd name="T19" fmla="*/ 381 h 753"/>
              <a:gd name="T20" fmla="*/ 769 w 1182"/>
              <a:gd name="T21" fmla="*/ 717 h 753"/>
              <a:gd name="T22" fmla="*/ 738 w 1182"/>
              <a:gd name="T23" fmla="*/ 707 h 753"/>
              <a:gd name="T24" fmla="*/ 728 w 1182"/>
              <a:gd name="T25" fmla="*/ 672 h 753"/>
              <a:gd name="T26" fmla="*/ 1016 w 1182"/>
              <a:gd name="T27" fmla="*/ 375 h 753"/>
              <a:gd name="T28" fmla="*/ 1015 w 1182"/>
              <a:gd name="T29" fmla="*/ 366 h 753"/>
              <a:gd name="T30" fmla="*/ 721 w 1182"/>
              <a:gd name="T31" fmla="*/ 76 h 753"/>
              <a:gd name="T32" fmla="*/ 735 w 1182"/>
              <a:gd name="T33" fmla="*/ 46 h 753"/>
              <a:gd name="T34" fmla="*/ 764 w 1182"/>
              <a:gd name="T35" fmla="*/ 30 h 753"/>
              <a:gd name="T36" fmla="*/ 1085 w 1182"/>
              <a:gd name="T37" fmla="*/ 355 h 753"/>
              <a:gd name="T38" fmla="*/ 1089 w 1182"/>
              <a:gd name="T39" fmla="*/ 381 h 7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182" h="753">
                <a:moveTo>
                  <a:pt x="1134" y="0"/>
                </a:moveTo>
                <a:cubicBezTo>
                  <a:pt x="48" y="0"/>
                  <a:pt x="48" y="0"/>
                  <a:pt x="48" y="0"/>
                </a:cubicBezTo>
                <a:cubicBezTo>
                  <a:pt x="21" y="0"/>
                  <a:pt x="0" y="22"/>
                  <a:pt x="0" y="48"/>
                </a:cubicBezTo>
                <a:cubicBezTo>
                  <a:pt x="0" y="705"/>
                  <a:pt x="0" y="705"/>
                  <a:pt x="0" y="705"/>
                </a:cubicBezTo>
                <a:cubicBezTo>
                  <a:pt x="0" y="731"/>
                  <a:pt x="21" y="753"/>
                  <a:pt x="48" y="753"/>
                </a:cubicBezTo>
                <a:cubicBezTo>
                  <a:pt x="1134" y="753"/>
                  <a:pt x="1134" y="753"/>
                  <a:pt x="1134" y="753"/>
                </a:cubicBezTo>
                <a:cubicBezTo>
                  <a:pt x="1160" y="753"/>
                  <a:pt x="1182" y="731"/>
                  <a:pt x="1182" y="705"/>
                </a:cubicBezTo>
                <a:cubicBezTo>
                  <a:pt x="1182" y="48"/>
                  <a:pt x="1182" y="48"/>
                  <a:pt x="1182" y="48"/>
                </a:cubicBezTo>
                <a:cubicBezTo>
                  <a:pt x="1182" y="22"/>
                  <a:pt x="1160" y="0"/>
                  <a:pt x="1134" y="0"/>
                </a:cubicBezTo>
                <a:close/>
                <a:moveTo>
                  <a:pt x="1089" y="381"/>
                </a:moveTo>
                <a:cubicBezTo>
                  <a:pt x="1079" y="389"/>
                  <a:pt x="777" y="709"/>
                  <a:pt x="769" y="717"/>
                </a:cubicBezTo>
                <a:cubicBezTo>
                  <a:pt x="760" y="726"/>
                  <a:pt x="751" y="721"/>
                  <a:pt x="738" y="707"/>
                </a:cubicBezTo>
                <a:cubicBezTo>
                  <a:pt x="725" y="695"/>
                  <a:pt x="718" y="682"/>
                  <a:pt x="728" y="672"/>
                </a:cubicBezTo>
                <a:cubicBezTo>
                  <a:pt x="740" y="659"/>
                  <a:pt x="1013" y="379"/>
                  <a:pt x="1016" y="375"/>
                </a:cubicBezTo>
                <a:cubicBezTo>
                  <a:pt x="1019" y="371"/>
                  <a:pt x="1018" y="369"/>
                  <a:pt x="1015" y="366"/>
                </a:cubicBezTo>
                <a:cubicBezTo>
                  <a:pt x="1011" y="362"/>
                  <a:pt x="726" y="82"/>
                  <a:pt x="721" y="76"/>
                </a:cubicBezTo>
                <a:cubicBezTo>
                  <a:pt x="714" y="68"/>
                  <a:pt x="723" y="57"/>
                  <a:pt x="735" y="46"/>
                </a:cubicBezTo>
                <a:cubicBezTo>
                  <a:pt x="749" y="33"/>
                  <a:pt x="758" y="24"/>
                  <a:pt x="764" y="30"/>
                </a:cubicBezTo>
                <a:cubicBezTo>
                  <a:pt x="771" y="36"/>
                  <a:pt x="1068" y="340"/>
                  <a:pt x="1085" y="355"/>
                </a:cubicBezTo>
                <a:cubicBezTo>
                  <a:pt x="1094" y="363"/>
                  <a:pt x="1098" y="374"/>
                  <a:pt x="1089" y="381"/>
                </a:cubicBezTo>
                <a:close/>
              </a:path>
            </a:pathLst>
          </a:custGeom>
          <a:gradFill flip="none" rotWithShape="1">
            <a:gsLst>
              <a:gs pos="0">
                <a:schemeClr val="tx2">
                  <a:lumMod val="40000"/>
                  <a:lumOff val="60000"/>
                </a:schemeClr>
              </a:gs>
              <a:gs pos="35000">
                <a:schemeClr val="tx2">
                  <a:lumMod val="40000"/>
                  <a:lumOff val="60000"/>
                </a:schemeClr>
              </a:gs>
              <a:gs pos="100000">
                <a:schemeClr val="tx2"/>
              </a:gs>
            </a:gsLst>
            <a:lin ang="2700000" scaled="1"/>
            <a:tileRect/>
          </a:gradFill>
          <a:ln w="12700">
            <a:solidFill>
              <a:schemeClr val="tx2">
                <a:lumMod val="75000"/>
              </a:schemeClr>
            </a:solidFill>
            <a:round/>
            <a:headEnd/>
            <a:tailEnd/>
          </a:ln>
          <a:effectLst>
            <a:outerShdw blurRad="63500" dist="25400" dir="2400000" algn="l" rotWithShape="0">
              <a:prstClr val="black">
                <a:alpha val="42000"/>
              </a:prstClr>
            </a:outerShdw>
          </a:effectLst>
        </p:spPr>
        <p:txBody>
          <a:bodyPr vert="horz" wrap="square" lIns="68580" tIns="34290" rIns="68580" bIns="34290" numCol="1" anchor="t" anchorCtr="0" compatLnSpc="1">
            <a:prstTxWarp prst="textNoShape">
              <a:avLst/>
            </a:prstTxWarp>
          </a:bodyPr>
          <a:lstStyle/>
          <a:p>
            <a:endParaRPr lang="en-US" sz="1350" dirty="0"/>
          </a:p>
        </p:txBody>
      </p:sp>
      <p:sp>
        <p:nvSpPr>
          <p:cNvPr id="22" name="TextBox 21"/>
          <p:cNvSpPr txBox="1"/>
          <p:nvPr/>
        </p:nvSpPr>
        <p:spPr>
          <a:xfrm>
            <a:off x="2073528" y="1093138"/>
            <a:ext cx="641056" cy="646331"/>
          </a:xfrm>
          <a:prstGeom prst="rect">
            <a:avLst/>
          </a:prstGeom>
          <a:noFill/>
        </p:spPr>
        <p:txBody>
          <a:bodyPr wrap="square" rtlCol="0">
            <a:spAutoFit/>
          </a:bodyPr>
          <a:lstStyle/>
          <a:p>
            <a:pPr algn="ctr"/>
            <a:r>
              <a:rPr lang="en-US" sz="3600" b="1" dirty="0">
                <a:solidFill>
                  <a:schemeClr val="tx2">
                    <a:lumMod val="75000"/>
                  </a:schemeClr>
                </a:solidFill>
              </a:rPr>
              <a:t>1</a:t>
            </a:r>
          </a:p>
        </p:txBody>
      </p:sp>
      <p:sp>
        <p:nvSpPr>
          <p:cNvPr id="26" name="TextBox 25"/>
          <p:cNvSpPr txBox="1"/>
          <p:nvPr/>
        </p:nvSpPr>
        <p:spPr>
          <a:xfrm>
            <a:off x="3200403" y="1259186"/>
            <a:ext cx="3486149" cy="523220"/>
          </a:xfrm>
          <a:prstGeom prst="rect">
            <a:avLst/>
          </a:prstGeom>
          <a:noFill/>
        </p:spPr>
        <p:txBody>
          <a:bodyPr wrap="square" rtlCol="0">
            <a:spAutoFit/>
          </a:bodyPr>
          <a:lstStyle/>
          <a:p>
            <a:r>
              <a:rPr lang="en-US" sz="2800" b="1" dirty="0" smtClean="0"/>
              <a:t>Hypovolemic</a:t>
            </a:r>
            <a:endParaRPr lang="en-US" sz="2800" b="1" dirty="0"/>
          </a:p>
        </p:txBody>
      </p:sp>
      <p:sp>
        <p:nvSpPr>
          <p:cNvPr id="27" name="Freeform 26"/>
          <p:cNvSpPr>
            <a:spLocks noEditPoints="1"/>
          </p:cNvSpPr>
          <p:nvPr/>
        </p:nvSpPr>
        <p:spPr bwMode="auto">
          <a:xfrm>
            <a:off x="1934119" y="1837829"/>
            <a:ext cx="1057361" cy="674390"/>
          </a:xfrm>
          <a:custGeom>
            <a:avLst/>
            <a:gdLst>
              <a:gd name="T0" fmla="*/ 1134 w 1182"/>
              <a:gd name="T1" fmla="*/ 0 h 753"/>
              <a:gd name="T2" fmla="*/ 48 w 1182"/>
              <a:gd name="T3" fmla="*/ 0 h 753"/>
              <a:gd name="T4" fmla="*/ 0 w 1182"/>
              <a:gd name="T5" fmla="*/ 48 h 753"/>
              <a:gd name="T6" fmla="*/ 0 w 1182"/>
              <a:gd name="T7" fmla="*/ 705 h 753"/>
              <a:gd name="T8" fmla="*/ 48 w 1182"/>
              <a:gd name="T9" fmla="*/ 753 h 753"/>
              <a:gd name="T10" fmla="*/ 1134 w 1182"/>
              <a:gd name="T11" fmla="*/ 753 h 753"/>
              <a:gd name="T12" fmla="*/ 1182 w 1182"/>
              <a:gd name="T13" fmla="*/ 705 h 753"/>
              <a:gd name="T14" fmla="*/ 1182 w 1182"/>
              <a:gd name="T15" fmla="*/ 48 h 753"/>
              <a:gd name="T16" fmla="*/ 1134 w 1182"/>
              <a:gd name="T17" fmla="*/ 0 h 753"/>
              <a:gd name="T18" fmla="*/ 1089 w 1182"/>
              <a:gd name="T19" fmla="*/ 381 h 753"/>
              <a:gd name="T20" fmla="*/ 769 w 1182"/>
              <a:gd name="T21" fmla="*/ 717 h 753"/>
              <a:gd name="T22" fmla="*/ 738 w 1182"/>
              <a:gd name="T23" fmla="*/ 707 h 753"/>
              <a:gd name="T24" fmla="*/ 728 w 1182"/>
              <a:gd name="T25" fmla="*/ 672 h 753"/>
              <a:gd name="T26" fmla="*/ 1016 w 1182"/>
              <a:gd name="T27" fmla="*/ 375 h 753"/>
              <a:gd name="T28" fmla="*/ 1015 w 1182"/>
              <a:gd name="T29" fmla="*/ 366 h 753"/>
              <a:gd name="T30" fmla="*/ 721 w 1182"/>
              <a:gd name="T31" fmla="*/ 76 h 753"/>
              <a:gd name="T32" fmla="*/ 735 w 1182"/>
              <a:gd name="T33" fmla="*/ 46 h 753"/>
              <a:gd name="T34" fmla="*/ 764 w 1182"/>
              <a:gd name="T35" fmla="*/ 30 h 753"/>
              <a:gd name="T36" fmla="*/ 1085 w 1182"/>
              <a:gd name="T37" fmla="*/ 355 h 753"/>
              <a:gd name="T38" fmla="*/ 1089 w 1182"/>
              <a:gd name="T39" fmla="*/ 381 h 7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182" h="753">
                <a:moveTo>
                  <a:pt x="1134" y="0"/>
                </a:moveTo>
                <a:cubicBezTo>
                  <a:pt x="48" y="0"/>
                  <a:pt x="48" y="0"/>
                  <a:pt x="48" y="0"/>
                </a:cubicBezTo>
                <a:cubicBezTo>
                  <a:pt x="21" y="0"/>
                  <a:pt x="0" y="22"/>
                  <a:pt x="0" y="48"/>
                </a:cubicBezTo>
                <a:cubicBezTo>
                  <a:pt x="0" y="705"/>
                  <a:pt x="0" y="705"/>
                  <a:pt x="0" y="705"/>
                </a:cubicBezTo>
                <a:cubicBezTo>
                  <a:pt x="0" y="731"/>
                  <a:pt x="21" y="753"/>
                  <a:pt x="48" y="753"/>
                </a:cubicBezTo>
                <a:cubicBezTo>
                  <a:pt x="1134" y="753"/>
                  <a:pt x="1134" y="753"/>
                  <a:pt x="1134" y="753"/>
                </a:cubicBezTo>
                <a:cubicBezTo>
                  <a:pt x="1160" y="753"/>
                  <a:pt x="1182" y="731"/>
                  <a:pt x="1182" y="705"/>
                </a:cubicBezTo>
                <a:cubicBezTo>
                  <a:pt x="1182" y="48"/>
                  <a:pt x="1182" y="48"/>
                  <a:pt x="1182" y="48"/>
                </a:cubicBezTo>
                <a:cubicBezTo>
                  <a:pt x="1182" y="22"/>
                  <a:pt x="1160" y="0"/>
                  <a:pt x="1134" y="0"/>
                </a:cubicBezTo>
                <a:close/>
                <a:moveTo>
                  <a:pt x="1089" y="381"/>
                </a:moveTo>
                <a:cubicBezTo>
                  <a:pt x="1079" y="389"/>
                  <a:pt x="777" y="709"/>
                  <a:pt x="769" y="717"/>
                </a:cubicBezTo>
                <a:cubicBezTo>
                  <a:pt x="760" y="726"/>
                  <a:pt x="751" y="721"/>
                  <a:pt x="738" y="707"/>
                </a:cubicBezTo>
                <a:cubicBezTo>
                  <a:pt x="725" y="695"/>
                  <a:pt x="718" y="682"/>
                  <a:pt x="728" y="672"/>
                </a:cubicBezTo>
                <a:cubicBezTo>
                  <a:pt x="740" y="659"/>
                  <a:pt x="1013" y="379"/>
                  <a:pt x="1016" y="375"/>
                </a:cubicBezTo>
                <a:cubicBezTo>
                  <a:pt x="1019" y="371"/>
                  <a:pt x="1018" y="369"/>
                  <a:pt x="1015" y="366"/>
                </a:cubicBezTo>
                <a:cubicBezTo>
                  <a:pt x="1011" y="362"/>
                  <a:pt x="726" y="82"/>
                  <a:pt x="721" y="76"/>
                </a:cubicBezTo>
                <a:cubicBezTo>
                  <a:pt x="714" y="68"/>
                  <a:pt x="723" y="57"/>
                  <a:pt x="735" y="46"/>
                </a:cubicBezTo>
                <a:cubicBezTo>
                  <a:pt x="749" y="33"/>
                  <a:pt x="758" y="24"/>
                  <a:pt x="764" y="30"/>
                </a:cubicBezTo>
                <a:cubicBezTo>
                  <a:pt x="771" y="36"/>
                  <a:pt x="1068" y="340"/>
                  <a:pt x="1085" y="355"/>
                </a:cubicBezTo>
                <a:cubicBezTo>
                  <a:pt x="1094" y="363"/>
                  <a:pt x="1098" y="374"/>
                  <a:pt x="1089" y="381"/>
                </a:cubicBezTo>
                <a:close/>
              </a:path>
            </a:pathLst>
          </a:custGeom>
          <a:gradFill flip="none" rotWithShape="1">
            <a:gsLst>
              <a:gs pos="0">
                <a:schemeClr val="tx2">
                  <a:lumMod val="40000"/>
                  <a:lumOff val="60000"/>
                </a:schemeClr>
              </a:gs>
              <a:gs pos="35000">
                <a:schemeClr val="tx2">
                  <a:lumMod val="40000"/>
                  <a:lumOff val="60000"/>
                </a:schemeClr>
              </a:gs>
              <a:gs pos="100000">
                <a:schemeClr val="tx2"/>
              </a:gs>
            </a:gsLst>
            <a:lin ang="2700000" scaled="1"/>
            <a:tileRect/>
          </a:gradFill>
          <a:ln w="12700">
            <a:solidFill>
              <a:schemeClr val="tx2">
                <a:lumMod val="75000"/>
              </a:schemeClr>
            </a:solidFill>
            <a:round/>
            <a:headEnd/>
            <a:tailEnd/>
          </a:ln>
          <a:effectLst>
            <a:outerShdw blurRad="63500" dist="25400" dir="2400000" algn="l" rotWithShape="0">
              <a:prstClr val="black">
                <a:alpha val="42000"/>
              </a:prstClr>
            </a:outerShdw>
          </a:effectLst>
        </p:spPr>
        <p:txBody>
          <a:bodyPr vert="horz" wrap="square" lIns="68580" tIns="34290" rIns="68580" bIns="34290" numCol="1" anchor="t" anchorCtr="0" compatLnSpc="1">
            <a:prstTxWarp prst="textNoShape">
              <a:avLst/>
            </a:prstTxWarp>
          </a:bodyPr>
          <a:lstStyle/>
          <a:p>
            <a:endParaRPr lang="en-US" sz="1350" dirty="0"/>
          </a:p>
        </p:txBody>
      </p:sp>
      <p:sp>
        <p:nvSpPr>
          <p:cNvPr id="28" name="TextBox 27"/>
          <p:cNvSpPr txBox="1"/>
          <p:nvPr/>
        </p:nvSpPr>
        <p:spPr>
          <a:xfrm>
            <a:off x="2064546" y="1843231"/>
            <a:ext cx="641056" cy="646331"/>
          </a:xfrm>
          <a:prstGeom prst="rect">
            <a:avLst/>
          </a:prstGeom>
          <a:noFill/>
        </p:spPr>
        <p:txBody>
          <a:bodyPr wrap="square" rtlCol="0">
            <a:spAutoFit/>
          </a:bodyPr>
          <a:lstStyle/>
          <a:p>
            <a:pPr algn="ctr"/>
            <a:r>
              <a:rPr lang="en-US" sz="3600" b="1" dirty="0">
                <a:solidFill>
                  <a:schemeClr val="tx2">
                    <a:lumMod val="75000"/>
                  </a:schemeClr>
                </a:solidFill>
              </a:rPr>
              <a:t>2</a:t>
            </a:r>
          </a:p>
        </p:txBody>
      </p:sp>
      <p:sp>
        <p:nvSpPr>
          <p:cNvPr id="29" name="Freeform 28"/>
          <p:cNvSpPr>
            <a:spLocks noEditPoints="1"/>
          </p:cNvSpPr>
          <p:nvPr/>
        </p:nvSpPr>
        <p:spPr bwMode="auto">
          <a:xfrm>
            <a:off x="1926976" y="2587922"/>
            <a:ext cx="1057361" cy="674390"/>
          </a:xfrm>
          <a:custGeom>
            <a:avLst/>
            <a:gdLst>
              <a:gd name="T0" fmla="*/ 1134 w 1182"/>
              <a:gd name="T1" fmla="*/ 0 h 753"/>
              <a:gd name="T2" fmla="*/ 48 w 1182"/>
              <a:gd name="T3" fmla="*/ 0 h 753"/>
              <a:gd name="T4" fmla="*/ 0 w 1182"/>
              <a:gd name="T5" fmla="*/ 48 h 753"/>
              <a:gd name="T6" fmla="*/ 0 w 1182"/>
              <a:gd name="T7" fmla="*/ 705 h 753"/>
              <a:gd name="T8" fmla="*/ 48 w 1182"/>
              <a:gd name="T9" fmla="*/ 753 h 753"/>
              <a:gd name="T10" fmla="*/ 1134 w 1182"/>
              <a:gd name="T11" fmla="*/ 753 h 753"/>
              <a:gd name="T12" fmla="*/ 1182 w 1182"/>
              <a:gd name="T13" fmla="*/ 705 h 753"/>
              <a:gd name="T14" fmla="*/ 1182 w 1182"/>
              <a:gd name="T15" fmla="*/ 48 h 753"/>
              <a:gd name="T16" fmla="*/ 1134 w 1182"/>
              <a:gd name="T17" fmla="*/ 0 h 753"/>
              <a:gd name="T18" fmla="*/ 1089 w 1182"/>
              <a:gd name="T19" fmla="*/ 381 h 753"/>
              <a:gd name="T20" fmla="*/ 769 w 1182"/>
              <a:gd name="T21" fmla="*/ 717 h 753"/>
              <a:gd name="T22" fmla="*/ 738 w 1182"/>
              <a:gd name="T23" fmla="*/ 707 h 753"/>
              <a:gd name="T24" fmla="*/ 728 w 1182"/>
              <a:gd name="T25" fmla="*/ 672 h 753"/>
              <a:gd name="T26" fmla="*/ 1016 w 1182"/>
              <a:gd name="T27" fmla="*/ 375 h 753"/>
              <a:gd name="T28" fmla="*/ 1015 w 1182"/>
              <a:gd name="T29" fmla="*/ 366 h 753"/>
              <a:gd name="T30" fmla="*/ 721 w 1182"/>
              <a:gd name="T31" fmla="*/ 76 h 753"/>
              <a:gd name="T32" fmla="*/ 735 w 1182"/>
              <a:gd name="T33" fmla="*/ 46 h 753"/>
              <a:gd name="T34" fmla="*/ 764 w 1182"/>
              <a:gd name="T35" fmla="*/ 30 h 753"/>
              <a:gd name="T36" fmla="*/ 1085 w 1182"/>
              <a:gd name="T37" fmla="*/ 355 h 753"/>
              <a:gd name="T38" fmla="*/ 1089 w 1182"/>
              <a:gd name="T39" fmla="*/ 381 h 7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182" h="753">
                <a:moveTo>
                  <a:pt x="1134" y="0"/>
                </a:moveTo>
                <a:cubicBezTo>
                  <a:pt x="48" y="0"/>
                  <a:pt x="48" y="0"/>
                  <a:pt x="48" y="0"/>
                </a:cubicBezTo>
                <a:cubicBezTo>
                  <a:pt x="21" y="0"/>
                  <a:pt x="0" y="22"/>
                  <a:pt x="0" y="48"/>
                </a:cubicBezTo>
                <a:cubicBezTo>
                  <a:pt x="0" y="705"/>
                  <a:pt x="0" y="705"/>
                  <a:pt x="0" y="705"/>
                </a:cubicBezTo>
                <a:cubicBezTo>
                  <a:pt x="0" y="731"/>
                  <a:pt x="21" y="753"/>
                  <a:pt x="48" y="753"/>
                </a:cubicBezTo>
                <a:cubicBezTo>
                  <a:pt x="1134" y="753"/>
                  <a:pt x="1134" y="753"/>
                  <a:pt x="1134" y="753"/>
                </a:cubicBezTo>
                <a:cubicBezTo>
                  <a:pt x="1160" y="753"/>
                  <a:pt x="1182" y="731"/>
                  <a:pt x="1182" y="705"/>
                </a:cubicBezTo>
                <a:cubicBezTo>
                  <a:pt x="1182" y="48"/>
                  <a:pt x="1182" y="48"/>
                  <a:pt x="1182" y="48"/>
                </a:cubicBezTo>
                <a:cubicBezTo>
                  <a:pt x="1182" y="22"/>
                  <a:pt x="1160" y="0"/>
                  <a:pt x="1134" y="0"/>
                </a:cubicBezTo>
                <a:close/>
                <a:moveTo>
                  <a:pt x="1089" y="381"/>
                </a:moveTo>
                <a:cubicBezTo>
                  <a:pt x="1079" y="389"/>
                  <a:pt x="777" y="709"/>
                  <a:pt x="769" y="717"/>
                </a:cubicBezTo>
                <a:cubicBezTo>
                  <a:pt x="760" y="726"/>
                  <a:pt x="751" y="721"/>
                  <a:pt x="738" y="707"/>
                </a:cubicBezTo>
                <a:cubicBezTo>
                  <a:pt x="725" y="695"/>
                  <a:pt x="718" y="682"/>
                  <a:pt x="728" y="672"/>
                </a:cubicBezTo>
                <a:cubicBezTo>
                  <a:pt x="740" y="659"/>
                  <a:pt x="1013" y="379"/>
                  <a:pt x="1016" y="375"/>
                </a:cubicBezTo>
                <a:cubicBezTo>
                  <a:pt x="1019" y="371"/>
                  <a:pt x="1018" y="369"/>
                  <a:pt x="1015" y="366"/>
                </a:cubicBezTo>
                <a:cubicBezTo>
                  <a:pt x="1011" y="362"/>
                  <a:pt x="726" y="82"/>
                  <a:pt x="721" y="76"/>
                </a:cubicBezTo>
                <a:cubicBezTo>
                  <a:pt x="714" y="68"/>
                  <a:pt x="723" y="57"/>
                  <a:pt x="735" y="46"/>
                </a:cubicBezTo>
                <a:cubicBezTo>
                  <a:pt x="749" y="33"/>
                  <a:pt x="758" y="24"/>
                  <a:pt x="764" y="30"/>
                </a:cubicBezTo>
                <a:cubicBezTo>
                  <a:pt x="771" y="36"/>
                  <a:pt x="1068" y="340"/>
                  <a:pt x="1085" y="355"/>
                </a:cubicBezTo>
                <a:cubicBezTo>
                  <a:pt x="1094" y="363"/>
                  <a:pt x="1098" y="374"/>
                  <a:pt x="1089" y="381"/>
                </a:cubicBezTo>
                <a:close/>
              </a:path>
            </a:pathLst>
          </a:custGeom>
          <a:gradFill flip="none" rotWithShape="1">
            <a:gsLst>
              <a:gs pos="0">
                <a:schemeClr val="tx2">
                  <a:lumMod val="40000"/>
                  <a:lumOff val="60000"/>
                </a:schemeClr>
              </a:gs>
              <a:gs pos="35000">
                <a:schemeClr val="tx2">
                  <a:lumMod val="40000"/>
                  <a:lumOff val="60000"/>
                </a:schemeClr>
              </a:gs>
              <a:gs pos="100000">
                <a:schemeClr val="tx2"/>
              </a:gs>
            </a:gsLst>
            <a:lin ang="2700000" scaled="1"/>
            <a:tileRect/>
          </a:gradFill>
          <a:ln w="12700">
            <a:solidFill>
              <a:schemeClr val="tx2">
                <a:lumMod val="75000"/>
              </a:schemeClr>
            </a:solidFill>
            <a:round/>
            <a:headEnd/>
            <a:tailEnd/>
          </a:ln>
          <a:effectLst>
            <a:outerShdw blurRad="63500" dist="25400" dir="2400000" algn="l" rotWithShape="0">
              <a:prstClr val="black">
                <a:alpha val="42000"/>
              </a:prstClr>
            </a:outerShdw>
          </a:effectLst>
        </p:spPr>
        <p:txBody>
          <a:bodyPr vert="horz" wrap="square" lIns="68580" tIns="34290" rIns="68580" bIns="34290" numCol="1" anchor="t" anchorCtr="0" compatLnSpc="1">
            <a:prstTxWarp prst="textNoShape">
              <a:avLst/>
            </a:prstTxWarp>
          </a:bodyPr>
          <a:lstStyle/>
          <a:p>
            <a:endParaRPr lang="en-US" sz="1350" dirty="0"/>
          </a:p>
        </p:txBody>
      </p:sp>
      <p:sp>
        <p:nvSpPr>
          <p:cNvPr id="30" name="TextBox 29"/>
          <p:cNvSpPr txBox="1"/>
          <p:nvPr/>
        </p:nvSpPr>
        <p:spPr>
          <a:xfrm>
            <a:off x="2057403" y="2593324"/>
            <a:ext cx="641056" cy="646331"/>
          </a:xfrm>
          <a:prstGeom prst="rect">
            <a:avLst/>
          </a:prstGeom>
          <a:noFill/>
        </p:spPr>
        <p:txBody>
          <a:bodyPr wrap="square" rtlCol="0">
            <a:spAutoFit/>
          </a:bodyPr>
          <a:lstStyle/>
          <a:p>
            <a:pPr algn="ctr"/>
            <a:r>
              <a:rPr lang="en-US" sz="3600" b="1" dirty="0">
                <a:solidFill>
                  <a:schemeClr val="tx2">
                    <a:lumMod val="75000"/>
                  </a:schemeClr>
                </a:solidFill>
              </a:rPr>
              <a:t>3</a:t>
            </a:r>
          </a:p>
        </p:txBody>
      </p:sp>
      <p:sp>
        <p:nvSpPr>
          <p:cNvPr id="31" name="TextBox 30"/>
          <p:cNvSpPr txBox="1"/>
          <p:nvPr/>
        </p:nvSpPr>
        <p:spPr>
          <a:xfrm>
            <a:off x="3171825" y="1964760"/>
            <a:ext cx="3428999" cy="523220"/>
          </a:xfrm>
          <a:prstGeom prst="rect">
            <a:avLst/>
          </a:prstGeom>
          <a:noFill/>
        </p:spPr>
        <p:txBody>
          <a:bodyPr wrap="square" rtlCol="0">
            <a:spAutoFit/>
          </a:bodyPr>
          <a:lstStyle/>
          <a:p>
            <a:r>
              <a:rPr lang="en-US" sz="2800" b="1" dirty="0" smtClean="0"/>
              <a:t>Obstructive</a:t>
            </a:r>
            <a:endParaRPr lang="en-US" sz="2800" b="1" dirty="0"/>
          </a:p>
        </p:txBody>
      </p:sp>
      <p:sp>
        <p:nvSpPr>
          <p:cNvPr id="32" name="TextBox 31"/>
          <p:cNvSpPr txBox="1"/>
          <p:nvPr/>
        </p:nvSpPr>
        <p:spPr>
          <a:xfrm>
            <a:off x="3228977" y="2686013"/>
            <a:ext cx="3428999" cy="523220"/>
          </a:xfrm>
          <a:prstGeom prst="rect">
            <a:avLst/>
          </a:prstGeom>
          <a:noFill/>
        </p:spPr>
        <p:txBody>
          <a:bodyPr wrap="square" rtlCol="0">
            <a:spAutoFit/>
          </a:bodyPr>
          <a:lstStyle/>
          <a:p>
            <a:r>
              <a:rPr lang="en-US" sz="2800" b="1" dirty="0" smtClean="0"/>
              <a:t>Distributive</a:t>
            </a:r>
            <a:endParaRPr lang="en-US" sz="2800" b="1" dirty="0"/>
          </a:p>
        </p:txBody>
      </p:sp>
      <p:sp>
        <p:nvSpPr>
          <p:cNvPr id="33" name="Freeform 32"/>
          <p:cNvSpPr>
            <a:spLocks noEditPoints="1"/>
          </p:cNvSpPr>
          <p:nvPr/>
        </p:nvSpPr>
        <p:spPr bwMode="auto">
          <a:xfrm>
            <a:off x="1926976" y="3345160"/>
            <a:ext cx="1057361" cy="674390"/>
          </a:xfrm>
          <a:custGeom>
            <a:avLst/>
            <a:gdLst>
              <a:gd name="T0" fmla="*/ 1134 w 1182"/>
              <a:gd name="T1" fmla="*/ 0 h 753"/>
              <a:gd name="T2" fmla="*/ 48 w 1182"/>
              <a:gd name="T3" fmla="*/ 0 h 753"/>
              <a:gd name="T4" fmla="*/ 0 w 1182"/>
              <a:gd name="T5" fmla="*/ 48 h 753"/>
              <a:gd name="T6" fmla="*/ 0 w 1182"/>
              <a:gd name="T7" fmla="*/ 705 h 753"/>
              <a:gd name="T8" fmla="*/ 48 w 1182"/>
              <a:gd name="T9" fmla="*/ 753 h 753"/>
              <a:gd name="T10" fmla="*/ 1134 w 1182"/>
              <a:gd name="T11" fmla="*/ 753 h 753"/>
              <a:gd name="T12" fmla="*/ 1182 w 1182"/>
              <a:gd name="T13" fmla="*/ 705 h 753"/>
              <a:gd name="T14" fmla="*/ 1182 w 1182"/>
              <a:gd name="T15" fmla="*/ 48 h 753"/>
              <a:gd name="T16" fmla="*/ 1134 w 1182"/>
              <a:gd name="T17" fmla="*/ 0 h 753"/>
              <a:gd name="T18" fmla="*/ 1089 w 1182"/>
              <a:gd name="T19" fmla="*/ 381 h 753"/>
              <a:gd name="T20" fmla="*/ 769 w 1182"/>
              <a:gd name="T21" fmla="*/ 717 h 753"/>
              <a:gd name="T22" fmla="*/ 738 w 1182"/>
              <a:gd name="T23" fmla="*/ 707 h 753"/>
              <a:gd name="T24" fmla="*/ 728 w 1182"/>
              <a:gd name="T25" fmla="*/ 672 h 753"/>
              <a:gd name="T26" fmla="*/ 1016 w 1182"/>
              <a:gd name="T27" fmla="*/ 375 h 753"/>
              <a:gd name="T28" fmla="*/ 1015 w 1182"/>
              <a:gd name="T29" fmla="*/ 366 h 753"/>
              <a:gd name="T30" fmla="*/ 721 w 1182"/>
              <a:gd name="T31" fmla="*/ 76 h 753"/>
              <a:gd name="T32" fmla="*/ 735 w 1182"/>
              <a:gd name="T33" fmla="*/ 46 h 753"/>
              <a:gd name="T34" fmla="*/ 764 w 1182"/>
              <a:gd name="T35" fmla="*/ 30 h 753"/>
              <a:gd name="T36" fmla="*/ 1085 w 1182"/>
              <a:gd name="T37" fmla="*/ 355 h 753"/>
              <a:gd name="T38" fmla="*/ 1089 w 1182"/>
              <a:gd name="T39" fmla="*/ 381 h 7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182" h="753">
                <a:moveTo>
                  <a:pt x="1134" y="0"/>
                </a:moveTo>
                <a:cubicBezTo>
                  <a:pt x="48" y="0"/>
                  <a:pt x="48" y="0"/>
                  <a:pt x="48" y="0"/>
                </a:cubicBezTo>
                <a:cubicBezTo>
                  <a:pt x="21" y="0"/>
                  <a:pt x="0" y="22"/>
                  <a:pt x="0" y="48"/>
                </a:cubicBezTo>
                <a:cubicBezTo>
                  <a:pt x="0" y="705"/>
                  <a:pt x="0" y="705"/>
                  <a:pt x="0" y="705"/>
                </a:cubicBezTo>
                <a:cubicBezTo>
                  <a:pt x="0" y="731"/>
                  <a:pt x="21" y="753"/>
                  <a:pt x="48" y="753"/>
                </a:cubicBezTo>
                <a:cubicBezTo>
                  <a:pt x="1134" y="753"/>
                  <a:pt x="1134" y="753"/>
                  <a:pt x="1134" y="753"/>
                </a:cubicBezTo>
                <a:cubicBezTo>
                  <a:pt x="1160" y="753"/>
                  <a:pt x="1182" y="731"/>
                  <a:pt x="1182" y="705"/>
                </a:cubicBezTo>
                <a:cubicBezTo>
                  <a:pt x="1182" y="48"/>
                  <a:pt x="1182" y="48"/>
                  <a:pt x="1182" y="48"/>
                </a:cubicBezTo>
                <a:cubicBezTo>
                  <a:pt x="1182" y="22"/>
                  <a:pt x="1160" y="0"/>
                  <a:pt x="1134" y="0"/>
                </a:cubicBezTo>
                <a:close/>
                <a:moveTo>
                  <a:pt x="1089" y="381"/>
                </a:moveTo>
                <a:cubicBezTo>
                  <a:pt x="1079" y="389"/>
                  <a:pt x="777" y="709"/>
                  <a:pt x="769" y="717"/>
                </a:cubicBezTo>
                <a:cubicBezTo>
                  <a:pt x="760" y="726"/>
                  <a:pt x="751" y="721"/>
                  <a:pt x="738" y="707"/>
                </a:cubicBezTo>
                <a:cubicBezTo>
                  <a:pt x="725" y="695"/>
                  <a:pt x="718" y="682"/>
                  <a:pt x="728" y="672"/>
                </a:cubicBezTo>
                <a:cubicBezTo>
                  <a:pt x="740" y="659"/>
                  <a:pt x="1013" y="379"/>
                  <a:pt x="1016" y="375"/>
                </a:cubicBezTo>
                <a:cubicBezTo>
                  <a:pt x="1019" y="371"/>
                  <a:pt x="1018" y="369"/>
                  <a:pt x="1015" y="366"/>
                </a:cubicBezTo>
                <a:cubicBezTo>
                  <a:pt x="1011" y="362"/>
                  <a:pt x="726" y="82"/>
                  <a:pt x="721" y="76"/>
                </a:cubicBezTo>
                <a:cubicBezTo>
                  <a:pt x="714" y="68"/>
                  <a:pt x="723" y="57"/>
                  <a:pt x="735" y="46"/>
                </a:cubicBezTo>
                <a:cubicBezTo>
                  <a:pt x="749" y="33"/>
                  <a:pt x="758" y="24"/>
                  <a:pt x="764" y="30"/>
                </a:cubicBezTo>
                <a:cubicBezTo>
                  <a:pt x="771" y="36"/>
                  <a:pt x="1068" y="340"/>
                  <a:pt x="1085" y="355"/>
                </a:cubicBezTo>
                <a:cubicBezTo>
                  <a:pt x="1094" y="363"/>
                  <a:pt x="1098" y="374"/>
                  <a:pt x="1089" y="381"/>
                </a:cubicBezTo>
                <a:close/>
              </a:path>
            </a:pathLst>
          </a:custGeom>
          <a:gradFill flip="none" rotWithShape="1">
            <a:gsLst>
              <a:gs pos="0">
                <a:schemeClr val="tx2">
                  <a:lumMod val="40000"/>
                  <a:lumOff val="60000"/>
                </a:schemeClr>
              </a:gs>
              <a:gs pos="35000">
                <a:schemeClr val="tx2">
                  <a:lumMod val="40000"/>
                  <a:lumOff val="60000"/>
                </a:schemeClr>
              </a:gs>
              <a:gs pos="100000">
                <a:schemeClr val="tx2"/>
              </a:gs>
            </a:gsLst>
            <a:lin ang="2700000" scaled="1"/>
            <a:tileRect/>
          </a:gradFill>
          <a:ln w="12700">
            <a:solidFill>
              <a:schemeClr val="tx2">
                <a:lumMod val="75000"/>
              </a:schemeClr>
            </a:solidFill>
            <a:round/>
            <a:headEnd/>
            <a:tailEnd/>
          </a:ln>
          <a:effectLst>
            <a:outerShdw blurRad="63500" dist="25400" dir="2400000" algn="l" rotWithShape="0">
              <a:prstClr val="black">
                <a:alpha val="42000"/>
              </a:prstClr>
            </a:outerShdw>
          </a:effectLst>
        </p:spPr>
        <p:txBody>
          <a:bodyPr vert="horz" wrap="square" lIns="68580" tIns="34290" rIns="68580" bIns="34290" numCol="1" anchor="t" anchorCtr="0" compatLnSpc="1">
            <a:prstTxWarp prst="textNoShape">
              <a:avLst/>
            </a:prstTxWarp>
          </a:bodyPr>
          <a:lstStyle/>
          <a:p>
            <a:endParaRPr lang="en-US" sz="1350" dirty="0"/>
          </a:p>
        </p:txBody>
      </p:sp>
      <p:sp>
        <p:nvSpPr>
          <p:cNvPr id="34" name="TextBox 33"/>
          <p:cNvSpPr txBox="1"/>
          <p:nvPr/>
        </p:nvSpPr>
        <p:spPr>
          <a:xfrm>
            <a:off x="2057403" y="3350563"/>
            <a:ext cx="641056" cy="646331"/>
          </a:xfrm>
          <a:prstGeom prst="rect">
            <a:avLst/>
          </a:prstGeom>
          <a:noFill/>
        </p:spPr>
        <p:txBody>
          <a:bodyPr wrap="square" rtlCol="0">
            <a:spAutoFit/>
          </a:bodyPr>
          <a:lstStyle/>
          <a:p>
            <a:pPr algn="ctr"/>
            <a:r>
              <a:rPr lang="en-US" sz="3600" b="1" dirty="0">
                <a:solidFill>
                  <a:schemeClr val="tx2">
                    <a:lumMod val="75000"/>
                  </a:schemeClr>
                </a:solidFill>
              </a:rPr>
              <a:t>4</a:t>
            </a:r>
          </a:p>
        </p:txBody>
      </p:sp>
      <p:sp>
        <p:nvSpPr>
          <p:cNvPr id="35" name="TextBox 34"/>
          <p:cNvSpPr txBox="1"/>
          <p:nvPr/>
        </p:nvSpPr>
        <p:spPr>
          <a:xfrm>
            <a:off x="3200403" y="3489061"/>
            <a:ext cx="3428999" cy="523220"/>
          </a:xfrm>
          <a:prstGeom prst="rect">
            <a:avLst/>
          </a:prstGeom>
          <a:noFill/>
        </p:spPr>
        <p:txBody>
          <a:bodyPr wrap="square" rtlCol="0">
            <a:spAutoFit/>
          </a:bodyPr>
          <a:lstStyle/>
          <a:p>
            <a:r>
              <a:rPr lang="en-US" sz="2800" b="1" dirty="0" smtClean="0"/>
              <a:t>Cardiogenic</a:t>
            </a:r>
            <a:endParaRPr lang="en-US" sz="2800" b="1" dirty="0"/>
          </a:p>
        </p:txBody>
      </p:sp>
      <p:sp>
        <p:nvSpPr>
          <p:cNvPr id="20" name="TextBox 19"/>
          <p:cNvSpPr txBox="1"/>
          <p:nvPr/>
        </p:nvSpPr>
        <p:spPr>
          <a:xfrm>
            <a:off x="2911406" y="17116"/>
            <a:ext cx="3946593" cy="715581"/>
          </a:xfrm>
          <a:prstGeom prst="rect">
            <a:avLst/>
          </a:prstGeom>
          <a:noFill/>
        </p:spPr>
        <p:txBody>
          <a:bodyPr wrap="square" rtlCol="0">
            <a:spAutoFit/>
          </a:bodyPr>
          <a:lstStyle/>
          <a:p>
            <a:pPr algn="ctr"/>
            <a:r>
              <a:rPr lang="en-US" sz="4050" b="1" dirty="0" smtClean="0">
                <a:solidFill>
                  <a:schemeClr val="bg1"/>
                </a:solidFill>
                <a:effectLst>
                  <a:innerShdw blurRad="63500" dist="50800" dir="13500000">
                    <a:prstClr val="black">
                      <a:alpha val="50000"/>
                    </a:prstClr>
                  </a:innerShdw>
                </a:effectLst>
                <a:latin typeface="Century Gothic"/>
              </a:rPr>
              <a:t>Types of Shock</a:t>
            </a:r>
            <a:endParaRPr lang="en-US" sz="4050" dirty="0">
              <a:solidFill>
                <a:schemeClr val="bg1"/>
              </a:solidFill>
              <a:effectLst>
                <a:innerShdw blurRad="63500" dist="50800" dir="13500000">
                  <a:prstClr val="black">
                    <a:alpha val="50000"/>
                  </a:prstClr>
                </a:innerShdw>
              </a:effectLst>
            </a:endParaRPr>
          </a:p>
        </p:txBody>
      </p:sp>
      <p:pic>
        <p:nvPicPr>
          <p:cNvPr id="3" name="Picture 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62000" y="1049636"/>
            <a:ext cx="209550" cy="209550"/>
          </a:xfrm>
          <a:prstGeom prst="rect">
            <a:avLst/>
          </a:prstGeom>
        </p:spPr>
      </p:pic>
    </p:spTree>
    <p:extLst>
      <p:ext uri="{BB962C8B-B14F-4D97-AF65-F5344CB8AC3E}">
        <p14:creationId xmlns:p14="http://schemas.microsoft.com/office/powerpoint/2010/main" val="4040418506"/>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2" presetClass="entr" presetSubtype="1" fill="hold" grpId="0" nodeType="withEffect">
                                  <p:stCondLst>
                                    <p:cond delay="2900"/>
                                  </p:stCondLst>
                                  <p:childTnLst>
                                    <p:set>
                                      <p:cBhvr>
                                        <p:cTn id="6" dur="1" fill="hold">
                                          <p:stCondLst>
                                            <p:cond delay="0"/>
                                          </p:stCondLst>
                                        </p:cTn>
                                        <p:tgtEl>
                                          <p:spTgt spid="16"/>
                                        </p:tgtEl>
                                        <p:attrNameLst>
                                          <p:attrName>style.visibility</p:attrName>
                                        </p:attrNameLst>
                                      </p:cBhvr>
                                      <p:to>
                                        <p:strVal val="visible"/>
                                      </p:to>
                                    </p:set>
                                    <p:anim calcmode="lin" valueType="num">
                                      <p:cBhvr additive="base">
                                        <p:cTn id="7" dur="600"/>
                                        <p:tgtEl>
                                          <p:spTgt spid="16"/>
                                        </p:tgtEl>
                                        <p:attrNameLst>
                                          <p:attrName>ppt_y</p:attrName>
                                        </p:attrNameLst>
                                      </p:cBhvr>
                                      <p:tavLst>
                                        <p:tav tm="0">
                                          <p:val>
                                            <p:strVal val="#ppt_y-#ppt_h*1.125000"/>
                                          </p:val>
                                        </p:tav>
                                        <p:tav tm="100000">
                                          <p:val>
                                            <p:strVal val="#ppt_y"/>
                                          </p:val>
                                        </p:tav>
                                      </p:tavLst>
                                    </p:anim>
                                    <p:animEffect transition="in" filter="wipe(down)">
                                      <p:cBhvr>
                                        <p:cTn id="8" dur="600"/>
                                        <p:tgtEl>
                                          <p:spTgt spid="16"/>
                                        </p:tgtEl>
                                      </p:cBhvr>
                                    </p:animEffect>
                                  </p:childTnLst>
                                </p:cTn>
                              </p:par>
                              <p:par>
                                <p:cTn id="9" presetID="2" presetClass="entr" presetSubtype="8" fill="hold" grpId="0" nodeType="withEffect">
                                  <p:stCondLst>
                                    <p:cond delay="3000"/>
                                  </p:stCondLst>
                                  <p:childTnLst>
                                    <p:set>
                                      <p:cBhvr>
                                        <p:cTn id="10" dur="1" fill="hold">
                                          <p:stCondLst>
                                            <p:cond delay="0"/>
                                          </p:stCondLst>
                                        </p:cTn>
                                        <p:tgtEl>
                                          <p:spTgt spid="13"/>
                                        </p:tgtEl>
                                        <p:attrNameLst>
                                          <p:attrName>style.visibility</p:attrName>
                                        </p:attrNameLst>
                                      </p:cBhvr>
                                      <p:to>
                                        <p:strVal val="visible"/>
                                      </p:to>
                                    </p:set>
                                    <p:anim calcmode="lin" valueType="num">
                                      <p:cBhvr additive="base">
                                        <p:cTn id="11" dur="700" fill="hold"/>
                                        <p:tgtEl>
                                          <p:spTgt spid="13"/>
                                        </p:tgtEl>
                                        <p:attrNameLst>
                                          <p:attrName>ppt_x</p:attrName>
                                        </p:attrNameLst>
                                      </p:cBhvr>
                                      <p:tavLst>
                                        <p:tav tm="0">
                                          <p:val>
                                            <p:strVal val="0-#ppt_w/2"/>
                                          </p:val>
                                        </p:tav>
                                        <p:tav tm="100000">
                                          <p:val>
                                            <p:strVal val="#ppt_x"/>
                                          </p:val>
                                        </p:tav>
                                      </p:tavLst>
                                    </p:anim>
                                    <p:anim calcmode="lin" valueType="num">
                                      <p:cBhvr additive="base">
                                        <p:cTn id="12" dur="700" fill="hold"/>
                                        <p:tgtEl>
                                          <p:spTgt spid="13"/>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3000"/>
                                  </p:stCondLst>
                                  <p:childTnLst>
                                    <p:set>
                                      <p:cBhvr>
                                        <p:cTn id="14" dur="1" fill="hold">
                                          <p:stCondLst>
                                            <p:cond delay="0"/>
                                          </p:stCondLst>
                                        </p:cTn>
                                        <p:tgtEl>
                                          <p:spTgt spid="17"/>
                                        </p:tgtEl>
                                        <p:attrNameLst>
                                          <p:attrName>style.visibility</p:attrName>
                                        </p:attrNameLst>
                                      </p:cBhvr>
                                      <p:to>
                                        <p:strVal val="visible"/>
                                      </p:to>
                                    </p:set>
                                    <p:anim calcmode="lin" valueType="num">
                                      <p:cBhvr additive="base">
                                        <p:cTn id="15" dur="700" fill="hold"/>
                                        <p:tgtEl>
                                          <p:spTgt spid="17"/>
                                        </p:tgtEl>
                                        <p:attrNameLst>
                                          <p:attrName>ppt_x</p:attrName>
                                        </p:attrNameLst>
                                      </p:cBhvr>
                                      <p:tavLst>
                                        <p:tav tm="0">
                                          <p:val>
                                            <p:strVal val="0-#ppt_w/2"/>
                                          </p:val>
                                        </p:tav>
                                        <p:tav tm="100000">
                                          <p:val>
                                            <p:strVal val="#ppt_x"/>
                                          </p:val>
                                        </p:tav>
                                      </p:tavLst>
                                    </p:anim>
                                    <p:anim calcmode="lin" valueType="num">
                                      <p:cBhvr additive="base">
                                        <p:cTn id="16" dur="700" fill="hold"/>
                                        <p:tgtEl>
                                          <p:spTgt spid="17"/>
                                        </p:tgtEl>
                                        <p:attrNameLst>
                                          <p:attrName>ppt_y</p:attrName>
                                        </p:attrNameLst>
                                      </p:cBhvr>
                                      <p:tavLst>
                                        <p:tav tm="0">
                                          <p:val>
                                            <p:strVal val="#ppt_y"/>
                                          </p:val>
                                        </p:tav>
                                        <p:tav tm="100000">
                                          <p:val>
                                            <p:strVal val="#ppt_y"/>
                                          </p:val>
                                        </p:tav>
                                      </p:tavLst>
                                    </p:anim>
                                  </p:childTnLst>
                                </p:cTn>
                              </p:par>
                              <p:par>
                                <p:cTn id="17" presetID="23" presetClass="entr" presetSubtype="16" fill="hold" grpId="0" nodeType="withEffect">
                                  <p:stCondLst>
                                    <p:cond delay="3800"/>
                                  </p:stCondLst>
                                  <p:childTnLst>
                                    <p:set>
                                      <p:cBhvr>
                                        <p:cTn id="18" dur="1" fill="hold">
                                          <p:stCondLst>
                                            <p:cond delay="0"/>
                                          </p:stCondLst>
                                        </p:cTn>
                                        <p:tgtEl>
                                          <p:spTgt spid="20"/>
                                        </p:tgtEl>
                                        <p:attrNameLst>
                                          <p:attrName>style.visibility</p:attrName>
                                        </p:attrNameLst>
                                      </p:cBhvr>
                                      <p:to>
                                        <p:strVal val="visible"/>
                                      </p:to>
                                    </p:set>
                                    <p:anim calcmode="lin" valueType="num">
                                      <p:cBhvr>
                                        <p:cTn id="19" dur="500" fill="hold"/>
                                        <p:tgtEl>
                                          <p:spTgt spid="20"/>
                                        </p:tgtEl>
                                        <p:attrNameLst>
                                          <p:attrName>ppt_w</p:attrName>
                                        </p:attrNameLst>
                                      </p:cBhvr>
                                      <p:tavLst>
                                        <p:tav tm="0">
                                          <p:val>
                                            <p:fltVal val="0"/>
                                          </p:val>
                                        </p:tav>
                                        <p:tav tm="100000">
                                          <p:val>
                                            <p:strVal val="#ppt_w"/>
                                          </p:val>
                                        </p:tav>
                                      </p:tavLst>
                                    </p:anim>
                                    <p:anim calcmode="lin" valueType="num">
                                      <p:cBhvr>
                                        <p:cTn id="20" dur="500" fill="hold"/>
                                        <p:tgtEl>
                                          <p:spTgt spid="20"/>
                                        </p:tgtEl>
                                        <p:attrNameLst>
                                          <p:attrName>ppt_h</p:attrName>
                                        </p:attrNameLst>
                                      </p:cBhvr>
                                      <p:tavLst>
                                        <p:tav tm="0">
                                          <p:val>
                                            <p:fltVal val="0"/>
                                          </p:val>
                                        </p:tav>
                                        <p:tav tm="100000">
                                          <p:val>
                                            <p:strVal val="#ppt_h"/>
                                          </p:val>
                                        </p:tav>
                                      </p:tavLst>
                                    </p:anim>
                                  </p:childTnLst>
                                </p:cTn>
                              </p:par>
                              <p:par>
                                <p:cTn id="21" presetID="23" presetClass="entr" presetSubtype="16" fill="hold" grpId="0" nodeType="withEffect">
                                  <p:stCondLst>
                                    <p:cond delay="3800"/>
                                  </p:stCondLst>
                                  <p:childTnLst>
                                    <p:set>
                                      <p:cBhvr>
                                        <p:cTn id="22" dur="1" fill="hold">
                                          <p:stCondLst>
                                            <p:cond delay="0"/>
                                          </p:stCondLst>
                                        </p:cTn>
                                        <p:tgtEl>
                                          <p:spTgt spid="6"/>
                                        </p:tgtEl>
                                        <p:attrNameLst>
                                          <p:attrName>style.visibility</p:attrName>
                                        </p:attrNameLst>
                                      </p:cBhvr>
                                      <p:to>
                                        <p:strVal val="visible"/>
                                      </p:to>
                                    </p:set>
                                    <p:anim calcmode="lin" valueType="num">
                                      <p:cBhvr>
                                        <p:cTn id="23" dur="500" fill="hold"/>
                                        <p:tgtEl>
                                          <p:spTgt spid="6"/>
                                        </p:tgtEl>
                                        <p:attrNameLst>
                                          <p:attrName>ppt_w</p:attrName>
                                        </p:attrNameLst>
                                      </p:cBhvr>
                                      <p:tavLst>
                                        <p:tav tm="0">
                                          <p:val>
                                            <p:fltVal val="0"/>
                                          </p:val>
                                        </p:tav>
                                        <p:tav tm="100000">
                                          <p:val>
                                            <p:strVal val="#ppt_w"/>
                                          </p:val>
                                        </p:tav>
                                      </p:tavLst>
                                    </p:anim>
                                    <p:anim calcmode="lin" valueType="num">
                                      <p:cBhvr>
                                        <p:cTn id="24" dur="500" fill="hold"/>
                                        <p:tgtEl>
                                          <p:spTgt spid="6"/>
                                        </p:tgtEl>
                                        <p:attrNameLst>
                                          <p:attrName>ppt_h</p:attrName>
                                        </p:attrNameLst>
                                      </p:cBhvr>
                                      <p:tavLst>
                                        <p:tav tm="0">
                                          <p:val>
                                            <p:fltVal val="0"/>
                                          </p:val>
                                        </p:tav>
                                        <p:tav tm="100000">
                                          <p:val>
                                            <p:strVal val="#ppt_h"/>
                                          </p:val>
                                        </p:tav>
                                      </p:tavLst>
                                    </p:anim>
                                  </p:childTnLst>
                                </p:cTn>
                              </p:par>
                              <p:par>
                                <p:cTn id="25" presetID="23" presetClass="entr" presetSubtype="16" fill="hold" grpId="0" nodeType="withEffect">
                                  <p:stCondLst>
                                    <p:cond delay="3800"/>
                                  </p:stCondLst>
                                  <p:childTnLst>
                                    <p:set>
                                      <p:cBhvr>
                                        <p:cTn id="26" dur="1" fill="hold">
                                          <p:stCondLst>
                                            <p:cond delay="0"/>
                                          </p:stCondLst>
                                        </p:cTn>
                                        <p:tgtEl>
                                          <p:spTgt spid="22"/>
                                        </p:tgtEl>
                                        <p:attrNameLst>
                                          <p:attrName>style.visibility</p:attrName>
                                        </p:attrNameLst>
                                      </p:cBhvr>
                                      <p:to>
                                        <p:strVal val="visible"/>
                                      </p:to>
                                    </p:set>
                                    <p:anim calcmode="lin" valueType="num">
                                      <p:cBhvr>
                                        <p:cTn id="27" dur="500" fill="hold"/>
                                        <p:tgtEl>
                                          <p:spTgt spid="22"/>
                                        </p:tgtEl>
                                        <p:attrNameLst>
                                          <p:attrName>ppt_w</p:attrName>
                                        </p:attrNameLst>
                                      </p:cBhvr>
                                      <p:tavLst>
                                        <p:tav tm="0">
                                          <p:val>
                                            <p:fltVal val="0"/>
                                          </p:val>
                                        </p:tav>
                                        <p:tav tm="100000">
                                          <p:val>
                                            <p:strVal val="#ppt_w"/>
                                          </p:val>
                                        </p:tav>
                                      </p:tavLst>
                                    </p:anim>
                                    <p:anim calcmode="lin" valueType="num">
                                      <p:cBhvr>
                                        <p:cTn id="28" dur="500" fill="hold"/>
                                        <p:tgtEl>
                                          <p:spTgt spid="22"/>
                                        </p:tgtEl>
                                        <p:attrNameLst>
                                          <p:attrName>ppt_h</p:attrName>
                                        </p:attrNameLst>
                                      </p:cBhvr>
                                      <p:tavLst>
                                        <p:tav tm="0">
                                          <p:val>
                                            <p:fltVal val="0"/>
                                          </p:val>
                                        </p:tav>
                                        <p:tav tm="100000">
                                          <p:val>
                                            <p:strVal val="#ppt_h"/>
                                          </p:val>
                                        </p:tav>
                                      </p:tavLst>
                                    </p:anim>
                                  </p:childTnLst>
                                </p:cTn>
                              </p:par>
                              <p:par>
                                <p:cTn id="29" presetID="2" presetClass="entr" presetSubtype="2" fill="hold" grpId="0" nodeType="withEffect">
                                  <p:stCondLst>
                                    <p:cond delay="3800"/>
                                  </p:stCondLst>
                                  <p:childTnLst>
                                    <p:set>
                                      <p:cBhvr>
                                        <p:cTn id="30" dur="1" fill="hold">
                                          <p:stCondLst>
                                            <p:cond delay="0"/>
                                          </p:stCondLst>
                                        </p:cTn>
                                        <p:tgtEl>
                                          <p:spTgt spid="26"/>
                                        </p:tgtEl>
                                        <p:attrNameLst>
                                          <p:attrName>style.visibility</p:attrName>
                                        </p:attrNameLst>
                                      </p:cBhvr>
                                      <p:to>
                                        <p:strVal val="visible"/>
                                      </p:to>
                                    </p:set>
                                    <p:anim calcmode="lin" valueType="num">
                                      <p:cBhvr additive="base">
                                        <p:cTn id="31" dur="500" fill="hold"/>
                                        <p:tgtEl>
                                          <p:spTgt spid="26"/>
                                        </p:tgtEl>
                                        <p:attrNameLst>
                                          <p:attrName>ppt_x</p:attrName>
                                        </p:attrNameLst>
                                      </p:cBhvr>
                                      <p:tavLst>
                                        <p:tav tm="0">
                                          <p:val>
                                            <p:strVal val="1+#ppt_w/2"/>
                                          </p:val>
                                        </p:tav>
                                        <p:tav tm="100000">
                                          <p:val>
                                            <p:strVal val="#ppt_x"/>
                                          </p:val>
                                        </p:tav>
                                      </p:tavLst>
                                    </p:anim>
                                    <p:anim calcmode="lin" valueType="num">
                                      <p:cBhvr additive="base">
                                        <p:cTn id="32" dur="500" fill="hold"/>
                                        <p:tgtEl>
                                          <p:spTgt spid="26"/>
                                        </p:tgtEl>
                                        <p:attrNameLst>
                                          <p:attrName>ppt_y</p:attrName>
                                        </p:attrNameLst>
                                      </p:cBhvr>
                                      <p:tavLst>
                                        <p:tav tm="0">
                                          <p:val>
                                            <p:strVal val="#ppt_y"/>
                                          </p:val>
                                        </p:tav>
                                        <p:tav tm="100000">
                                          <p:val>
                                            <p:strVal val="#ppt_y"/>
                                          </p:val>
                                        </p:tav>
                                      </p:tavLst>
                                    </p:anim>
                                  </p:childTnLst>
                                </p:cTn>
                              </p:par>
                              <p:par>
                                <p:cTn id="33" presetID="23" presetClass="entr" presetSubtype="16" fill="hold" grpId="0" nodeType="withEffect">
                                  <p:stCondLst>
                                    <p:cond delay="4400"/>
                                  </p:stCondLst>
                                  <p:childTnLst>
                                    <p:set>
                                      <p:cBhvr>
                                        <p:cTn id="34" dur="1" fill="hold">
                                          <p:stCondLst>
                                            <p:cond delay="0"/>
                                          </p:stCondLst>
                                        </p:cTn>
                                        <p:tgtEl>
                                          <p:spTgt spid="27"/>
                                        </p:tgtEl>
                                        <p:attrNameLst>
                                          <p:attrName>style.visibility</p:attrName>
                                        </p:attrNameLst>
                                      </p:cBhvr>
                                      <p:to>
                                        <p:strVal val="visible"/>
                                      </p:to>
                                    </p:set>
                                    <p:anim calcmode="lin" valueType="num">
                                      <p:cBhvr>
                                        <p:cTn id="35" dur="500" fill="hold"/>
                                        <p:tgtEl>
                                          <p:spTgt spid="27"/>
                                        </p:tgtEl>
                                        <p:attrNameLst>
                                          <p:attrName>ppt_w</p:attrName>
                                        </p:attrNameLst>
                                      </p:cBhvr>
                                      <p:tavLst>
                                        <p:tav tm="0">
                                          <p:val>
                                            <p:fltVal val="0"/>
                                          </p:val>
                                        </p:tav>
                                        <p:tav tm="100000">
                                          <p:val>
                                            <p:strVal val="#ppt_w"/>
                                          </p:val>
                                        </p:tav>
                                      </p:tavLst>
                                    </p:anim>
                                    <p:anim calcmode="lin" valueType="num">
                                      <p:cBhvr>
                                        <p:cTn id="36" dur="500" fill="hold"/>
                                        <p:tgtEl>
                                          <p:spTgt spid="27"/>
                                        </p:tgtEl>
                                        <p:attrNameLst>
                                          <p:attrName>ppt_h</p:attrName>
                                        </p:attrNameLst>
                                      </p:cBhvr>
                                      <p:tavLst>
                                        <p:tav tm="0">
                                          <p:val>
                                            <p:fltVal val="0"/>
                                          </p:val>
                                        </p:tav>
                                        <p:tav tm="100000">
                                          <p:val>
                                            <p:strVal val="#ppt_h"/>
                                          </p:val>
                                        </p:tav>
                                      </p:tavLst>
                                    </p:anim>
                                  </p:childTnLst>
                                </p:cTn>
                              </p:par>
                              <p:par>
                                <p:cTn id="37" presetID="23" presetClass="entr" presetSubtype="16" fill="hold" grpId="0" nodeType="withEffect">
                                  <p:stCondLst>
                                    <p:cond delay="4400"/>
                                  </p:stCondLst>
                                  <p:childTnLst>
                                    <p:set>
                                      <p:cBhvr>
                                        <p:cTn id="38" dur="1" fill="hold">
                                          <p:stCondLst>
                                            <p:cond delay="0"/>
                                          </p:stCondLst>
                                        </p:cTn>
                                        <p:tgtEl>
                                          <p:spTgt spid="28"/>
                                        </p:tgtEl>
                                        <p:attrNameLst>
                                          <p:attrName>style.visibility</p:attrName>
                                        </p:attrNameLst>
                                      </p:cBhvr>
                                      <p:to>
                                        <p:strVal val="visible"/>
                                      </p:to>
                                    </p:set>
                                    <p:anim calcmode="lin" valueType="num">
                                      <p:cBhvr>
                                        <p:cTn id="39" dur="500" fill="hold"/>
                                        <p:tgtEl>
                                          <p:spTgt spid="28"/>
                                        </p:tgtEl>
                                        <p:attrNameLst>
                                          <p:attrName>ppt_w</p:attrName>
                                        </p:attrNameLst>
                                      </p:cBhvr>
                                      <p:tavLst>
                                        <p:tav tm="0">
                                          <p:val>
                                            <p:fltVal val="0"/>
                                          </p:val>
                                        </p:tav>
                                        <p:tav tm="100000">
                                          <p:val>
                                            <p:strVal val="#ppt_w"/>
                                          </p:val>
                                        </p:tav>
                                      </p:tavLst>
                                    </p:anim>
                                    <p:anim calcmode="lin" valueType="num">
                                      <p:cBhvr>
                                        <p:cTn id="40" dur="500" fill="hold"/>
                                        <p:tgtEl>
                                          <p:spTgt spid="28"/>
                                        </p:tgtEl>
                                        <p:attrNameLst>
                                          <p:attrName>ppt_h</p:attrName>
                                        </p:attrNameLst>
                                      </p:cBhvr>
                                      <p:tavLst>
                                        <p:tav tm="0">
                                          <p:val>
                                            <p:fltVal val="0"/>
                                          </p:val>
                                        </p:tav>
                                        <p:tav tm="100000">
                                          <p:val>
                                            <p:strVal val="#ppt_h"/>
                                          </p:val>
                                        </p:tav>
                                      </p:tavLst>
                                    </p:anim>
                                  </p:childTnLst>
                                </p:cTn>
                              </p:par>
                              <p:par>
                                <p:cTn id="41" presetID="2" presetClass="entr" presetSubtype="2" fill="hold" grpId="0" nodeType="withEffect">
                                  <p:stCondLst>
                                    <p:cond delay="4400"/>
                                  </p:stCondLst>
                                  <p:childTnLst>
                                    <p:set>
                                      <p:cBhvr>
                                        <p:cTn id="42" dur="1" fill="hold">
                                          <p:stCondLst>
                                            <p:cond delay="0"/>
                                          </p:stCondLst>
                                        </p:cTn>
                                        <p:tgtEl>
                                          <p:spTgt spid="31"/>
                                        </p:tgtEl>
                                        <p:attrNameLst>
                                          <p:attrName>style.visibility</p:attrName>
                                        </p:attrNameLst>
                                      </p:cBhvr>
                                      <p:to>
                                        <p:strVal val="visible"/>
                                      </p:to>
                                    </p:set>
                                    <p:anim calcmode="lin" valueType="num">
                                      <p:cBhvr additive="base">
                                        <p:cTn id="43" dur="500" fill="hold"/>
                                        <p:tgtEl>
                                          <p:spTgt spid="31"/>
                                        </p:tgtEl>
                                        <p:attrNameLst>
                                          <p:attrName>ppt_x</p:attrName>
                                        </p:attrNameLst>
                                      </p:cBhvr>
                                      <p:tavLst>
                                        <p:tav tm="0">
                                          <p:val>
                                            <p:strVal val="1+#ppt_w/2"/>
                                          </p:val>
                                        </p:tav>
                                        <p:tav tm="100000">
                                          <p:val>
                                            <p:strVal val="#ppt_x"/>
                                          </p:val>
                                        </p:tav>
                                      </p:tavLst>
                                    </p:anim>
                                    <p:anim calcmode="lin" valueType="num">
                                      <p:cBhvr additive="base">
                                        <p:cTn id="44" dur="500" fill="hold"/>
                                        <p:tgtEl>
                                          <p:spTgt spid="31"/>
                                        </p:tgtEl>
                                        <p:attrNameLst>
                                          <p:attrName>ppt_y</p:attrName>
                                        </p:attrNameLst>
                                      </p:cBhvr>
                                      <p:tavLst>
                                        <p:tav tm="0">
                                          <p:val>
                                            <p:strVal val="#ppt_y"/>
                                          </p:val>
                                        </p:tav>
                                        <p:tav tm="100000">
                                          <p:val>
                                            <p:strVal val="#ppt_y"/>
                                          </p:val>
                                        </p:tav>
                                      </p:tavLst>
                                    </p:anim>
                                  </p:childTnLst>
                                </p:cTn>
                              </p:par>
                              <p:par>
                                <p:cTn id="45" presetID="23" presetClass="entr" presetSubtype="16" fill="hold" grpId="0" nodeType="withEffect">
                                  <p:stCondLst>
                                    <p:cond delay="5000"/>
                                  </p:stCondLst>
                                  <p:childTnLst>
                                    <p:set>
                                      <p:cBhvr>
                                        <p:cTn id="46" dur="1" fill="hold">
                                          <p:stCondLst>
                                            <p:cond delay="0"/>
                                          </p:stCondLst>
                                        </p:cTn>
                                        <p:tgtEl>
                                          <p:spTgt spid="30"/>
                                        </p:tgtEl>
                                        <p:attrNameLst>
                                          <p:attrName>style.visibility</p:attrName>
                                        </p:attrNameLst>
                                      </p:cBhvr>
                                      <p:to>
                                        <p:strVal val="visible"/>
                                      </p:to>
                                    </p:set>
                                    <p:anim calcmode="lin" valueType="num">
                                      <p:cBhvr>
                                        <p:cTn id="47" dur="500" fill="hold"/>
                                        <p:tgtEl>
                                          <p:spTgt spid="30"/>
                                        </p:tgtEl>
                                        <p:attrNameLst>
                                          <p:attrName>ppt_w</p:attrName>
                                        </p:attrNameLst>
                                      </p:cBhvr>
                                      <p:tavLst>
                                        <p:tav tm="0">
                                          <p:val>
                                            <p:fltVal val="0"/>
                                          </p:val>
                                        </p:tav>
                                        <p:tav tm="100000">
                                          <p:val>
                                            <p:strVal val="#ppt_w"/>
                                          </p:val>
                                        </p:tav>
                                      </p:tavLst>
                                    </p:anim>
                                    <p:anim calcmode="lin" valueType="num">
                                      <p:cBhvr>
                                        <p:cTn id="48" dur="500" fill="hold"/>
                                        <p:tgtEl>
                                          <p:spTgt spid="30"/>
                                        </p:tgtEl>
                                        <p:attrNameLst>
                                          <p:attrName>ppt_h</p:attrName>
                                        </p:attrNameLst>
                                      </p:cBhvr>
                                      <p:tavLst>
                                        <p:tav tm="0">
                                          <p:val>
                                            <p:fltVal val="0"/>
                                          </p:val>
                                        </p:tav>
                                        <p:tav tm="100000">
                                          <p:val>
                                            <p:strVal val="#ppt_h"/>
                                          </p:val>
                                        </p:tav>
                                      </p:tavLst>
                                    </p:anim>
                                  </p:childTnLst>
                                </p:cTn>
                              </p:par>
                              <p:par>
                                <p:cTn id="49" presetID="23" presetClass="entr" presetSubtype="16" fill="hold" grpId="0" nodeType="withEffect">
                                  <p:stCondLst>
                                    <p:cond delay="5000"/>
                                  </p:stCondLst>
                                  <p:childTnLst>
                                    <p:set>
                                      <p:cBhvr>
                                        <p:cTn id="50" dur="1" fill="hold">
                                          <p:stCondLst>
                                            <p:cond delay="0"/>
                                          </p:stCondLst>
                                        </p:cTn>
                                        <p:tgtEl>
                                          <p:spTgt spid="29"/>
                                        </p:tgtEl>
                                        <p:attrNameLst>
                                          <p:attrName>style.visibility</p:attrName>
                                        </p:attrNameLst>
                                      </p:cBhvr>
                                      <p:to>
                                        <p:strVal val="visible"/>
                                      </p:to>
                                    </p:set>
                                    <p:anim calcmode="lin" valueType="num">
                                      <p:cBhvr>
                                        <p:cTn id="51" dur="500" fill="hold"/>
                                        <p:tgtEl>
                                          <p:spTgt spid="29"/>
                                        </p:tgtEl>
                                        <p:attrNameLst>
                                          <p:attrName>ppt_w</p:attrName>
                                        </p:attrNameLst>
                                      </p:cBhvr>
                                      <p:tavLst>
                                        <p:tav tm="0">
                                          <p:val>
                                            <p:fltVal val="0"/>
                                          </p:val>
                                        </p:tav>
                                        <p:tav tm="100000">
                                          <p:val>
                                            <p:strVal val="#ppt_w"/>
                                          </p:val>
                                        </p:tav>
                                      </p:tavLst>
                                    </p:anim>
                                    <p:anim calcmode="lin" valueType="num">
                                      <p:cBhvr>
                                        <p:cTn id="52" dur="500" fill="hold"/>
                                        <p:tgtEl>
                                          <p:spTgt spid="29"/>
                                        </p:tgtEl>
                                        <p:attrNameLst>
                                          <p:attrName>ppt_h</p:attrName>
                                        </p:attrNameLst>
                                      </p:cBhvr>
                                      <p:tavLst>
                                        <p:tav tm="0">
                                          <p:val>
                                            <p:fltVal val="0"/>
                                          </p:val>
                                        </p:tav>
                                        <p:tav tm="100000">
                                          <p:val>
                                            <p:strVal val="#ppt_h"/>
                                          </p:val>
                                        </p:tav>
                                      </p:tavLst>
                                    </p:anim>
                                  </p:childTnLst>
                                </p:cTn>
                              </p:par>
                              <p:par>
                                <p:cTn id="53" presetID="2" presetClass="entr" presetSubtype="2" fill="hold" grpId="0" nodeType="withEffect">
                                  <p:stCondLst>
                                    <p:cond delay="5000"/>
                                  </p:stCondLst>
                                  <p:childTnLst>
                                    <p:set>
                                      <p:cBhvr>
                                        <p:cTn id="54" dur="1" fill="hold">
                                          <p:stCondLst>
                                            <p:cond delay="0"/>
                                          </p:stCondLst>
                                        </p:cTn>
                                        <p:tgtEl>
                                          <p:spTgt spid="32"/>
                                        </p:tgtEl>
                                        <p:attrNameLst>
                                          <p:attrName>style.visibility</p:attrName>
                                        </p:attrNameLst>
                                      </p:cBhvr>
                                      <p:to>
                                        <p:strVal val="visible"/>
                                      </p:to>
                                    </p:set>
                                    <p:anim calcmode="lin" valueType="num">
                                      <p:cBhvr additive="base">
                                        <p:cTn id="55" dur="500" fill="hold"/>
                                        <p:tgtEl>
                                          <p:spTgt spid="32"/>
                                        </p:tgtEl>
                                        <p:attrNameLst>
                                          <p:attrName>ppt_x</p:attrName>
                                        </p:attrNameLst>
                                      </p:cBhvr>
                                      <p:tavLst>
                                        <p:tav tm="0">
                                          <p:val>
                                            <p:strVal val="1+#ppt_w/2"/>
                                          </p:val>
                                        </p:tav>
                                        <p:tav tm="100000">
                                          <p:val>
                                            <p:strVal val="#ppt_x"/>
                                          </p:val>
                                        </p:tav>
                                      </p:tavLst>
                                    </p:anim>
                                    <p:anim calcmode="lin" valueType="num">
                                      <p:cBhvr additive="base">
                                        <p:cTn id="56" dur="500" fill="hold"/>
                                        <p:tgtEl>
                                          <p:spTgt spid="32"/>
                                        </p:tgtEl>
                                        <p:attrNameLst>
                                          <p:attrName>ppt_y</p:attrName>
                                        </p:attrNameLst>
                                      </p:cBhvr>
                                      <p:tavLst>
                                        <p:tav tm="0">
                                          <p:val>
                                            <p:strVal val="#ppt_y"/>
                                          </p:val>
                                        </p:tav>
                                        <p:tav tm="100000">
                                          <p:val>
                                            <p:strVal val="#ppt_y"/>
                                          </p:val>
                                        </p:tav>
                                      </p:tavLst>
                                    </p:anim>
                                  </p:childTnLst>
                                </p:cTn>
                              </p:par>
                              <p:par>
                                <p:cTn id="57" presetID="23" presetClass="entr" presetSubtype="16" fill="hold" grpId="0" nodeType="withEffect">
                                  <p:stCondLst>
                                    <p:cond delay="5600"/>
                                  </p:stCondLst>
                                  <p:childTnLst>
                                    <p:set>
                                      <p:cBhvr>
                                        <p:cTn id="58" dur="1" fill="hold">
                                          <p:stCondLst>
                                            <p:cond delay="0"/>
                                          </p:stCondLst>
                                        </p:cTn>
                                        <p:tgtEl>
                                          <p:spTgt spid="33"/>
                                        </p:tgtEl>
                                        <p:attrNameLst>
                                          <p:attrName>style.visibility</p:attrName>
                                        </p:attrNameLst>
                                      </p:cBhvr>
                                      <p:to>
                                        <p:strVal val="visible"/>
                                      </p:to>
                                    </p:set>
                                    <p:anim calcmode="lin" valueType="num">
                                      <p:cBhvr>
                                        <p:cTn id="59" dur="500" fill="hold"/>
                                        <p:tgtEl>
                                          <p:spTgt spid="33"/>
                                        </p:tgtEl>
                                        <p:attrNameLst>
                                          <p:attrName>ppt_w</p:attrName>
                                        </p:attrNameLst>
                                      </p:cBhvr>
                                      <p:tavLst>
                                        <p:tav tm="0">
                                          <p:val>
                                            <p:fltVal val="0"/>
                                          </p:val>
                                        </p:tav>
                                        <p:tav tm="100000">
                                          <p:val>
                                            <p:strVal val="#ppt_w"/>
                                          </p:val>
                                        </p:tav>
                                      </p:tavLst>
                                    </p:anim>
                                    <p:anim calcmode="lin" valueType="num">
                                      <p:cBhvr>
                                        <p:cTn id="60" dur="500" fill="hold"/>
                                        <p:tgtEl>
                                          <p:spTgt spid="33"/>
                                        </p:tgtEl>
                                        <p:attrNameLst>
                                          <p:attrName>ppt_h</p:attrName>
                                        </p:attrNameLst>
                                      </p:cBhvr>
                                      <p:tavLst>
                                        <p:tav tm="0">
                                          <p:val>
                                            <p:fltVal val="0"/>
                                          </p:val>
                                        </p:tav>
                                        <p:tav tm="100000">
                                          <p:val>
                                            <p:strVal val="#ppt_h"/>
                                          </p:val>
                                        </p:tav>
                                      </p:tavLst>
                                    </p:anim>
                                  </p:childTnLst>
                                </p:cTn>
                              </p:par>
                              <p:par>
                                <p:cTn id="61" presetID="23" presetClass="entr" presetSubtype="16" fill="hold" grpId="0" nodeType="withEffect">
                                  <p:stCondLst>
                                    <p:cond delay="5600"/>
                                  </p:stCondLst>
                                  <p:childTnLst>
                                    <p:set>
                                      <p:cBhvr>
                                        <p:cTn id="62" dur="1" fill="hold">
                                          <p:stCondLst>
                                            <p:cond delay="0"/>
                                          </p:stCondLst>
                                        </p:cTn>
                                        <p:tgtEl>
                                          <p:spTgt spid="34"/>
                                        </p:tgtEl>
                                        <p:attrNameLst>
                                          <p:attrName>style.visibility</p:attrName>
                                        </p:attrNameLst>
                                      </p:cBhvr>
                                      <p:to>
                                        <p:strVal val="visible"/>
                                      </p:to>
                                    </p:set>
                                    <p:anim calcmode="lin" valueType="num">
                                      <p:cBhvr>
                                        <p:cTn id="63" dur="500" fill="hold"/>
                                        <p:tgtEl>
                                          <p:spTgt spid="34"/>
                                        </p:tgtEl>
                                        <p:attrNameLst>
                                          <p:attrName>ppt_w</p:attrName>
                                        </p:attrNameLst>
                                      </p:cBhvr>
                                      <p:tavLst>
                                        <p:tav tm="0">
                                          <p:val>
                                            <p:fltVal val="0"/>
                                          </p:val>
                                        </p:tav>
                                        <p:tav tm="100000">
                                          <p:val>
                                            <p:strVal val="#ppt_w"/>
                                          </p:val>
                                        </p:tav>
                                      </p:tavLst>
                                    </p:anim>
                                    <p:anim calcmode="lin" valueType="num">
                                      <p:cBhvr>
                                        <p:cTn id="64" dur="500" fill="hold"/>
                                        <p:tgtEl>
                                          <p:spTgt spid="34"/>
                                        </p:tgtEl>
                                        <p:attrNameLst>
                                          <p:attrName>ppt_h</p:attrName>
                                        </p:attrNameLst>
                                      </p:cBhvr>
                                      <p:tavLst>
                                        <p:tav tm="0">
                                          <p:val>
                                            <p:fltVal val="0"/>
                                          </p:val>
                                        </p:tav>
                                        <p:tav tm="100000">
                                          <p:val>
                                            <p:strVal val="#ppt_h"/>
                                          </p:val>
                                        </p:tav>
                                      </p:tavLst>
                                    </p:anim>
                                  </p:childTnLst>
                                </p:cTn>
                              </p:par>
                              <p:par>
                                <p:cTn id="65" presetID="2" presetClass="entr" presetSubtype="2" fill="hold" grpId="0" nodeType="withEffect">
                                  <p:stCondLst>
                                    <p:cond delay="5600"/>
                                  </p:stCondLst>
                                  <p:childTnLst>
                                    <p:set>
                                      <p:cBhvr>
                                        <p:cTn id="66" dur="1" fill="hold">
                                          <p:stCondLst>
                                            <p:cond delay="0"/>
                                          </p:stCondLst>
                                        </p:cTn>
                                        <p:tgtEl>
                                          <p:spTgt spid="35"/>
                                        </p:tgtEl>
                                        <p:attrNameLst>
                                          <p:attrName>style.visibility</p:attrName>
                                        </p:attrNameLst>
                                      </p:cBhvr>
                                      <p:to>
                                        <p:strVal val="visible"/>
                                      </p:to>
                                    </p:set>
                                    <p:anim calcmode="lin" valueType="num">
                                      <p:cBhvr additive="base">
                                        <p:cTn id="67" dur="500" fill="hold"/>
                                        <p:tgtEl>
                                          <p:spTgt spid="35"/>
                                        </p:tgtEl>
                                        <p:attrNameLst>
                                          <p:attrName>ppt_x</p:attrName>
                                        </p:attrNameLst>
                                      </p:cBhvr>
                                      <p:tavLst>
                                        <p:tav tm="0">
                                          <p:val>
                                            <p:strVal val="1+#ppt_w/2"/>
                                          </p:val>
                                        </p:tav>
                                        <p:tav tm="100000">
                                          <p:val>
                                            <p:strVal val="#ppt_x"/>
                                          </p:val>
                                        </p:tav>
                                      </p:tavLst>
                                    </p:anim>
                                    <p:anim calcmode="lin" valueType="num">
                                      <p:cBhvr additive="base">
                                        <p:cTn id="68" dur="500" fill="hold"/>
                                        <p:tgtEl>
                                          <p:spTgt spid="35"/>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P spid="17" grpId="0" animBg="1"/>
      <p:bldP spid="16" grpId="0" animBg="1"/>
      <p:bldP spid="6" grpId="0" animBg="1"/>
      <p:bldP spid="22" grpId="0"/>
      <p:bldP spid="26" grpId="0"/>
      <p:bldP spid="27" grpId="0" animBg="1"/>
      <p:bldP spid="28" grpId="0"/>
      <p:bldP spid="29" grpId="0" animBg="1"/>
      <p:bldP spid="30" grpId="0"/>
      <p:bldP spid="31" grpId="0"/>
      <p:bldP spid="32" grpId="0"/>
      <p:bldP spid="33" grpId="0" animBg="1"/>
      <p:bldP spid="34" grpId="0"/>
      <p:bldP spid="35" grpId="0"/>
      <p:bldP spid="20"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Rectangle 12"/>
          <p:cNvSpPr/>
          <p:nvPr/>
        </p:nvSpPr>
        <p:spPr>
          <a:xfrm>
            <a:off x="0" y="642938"/>
            <a:ext cx="6858000" cy="4500562"/>
          </a:xfrm>
          <a:prstGeom prst="rect">
            <a:avLst/>
          </a:prstGeom>
          <a:gradFill flip="none" rotWithShape="1">
            <a:gsLst>
              <a:gs pos="0">
                <a:schemeClr val="accent1">
                  <a:lumMod val="60000"/>
                  <a:lumOff val="40000"/>
                </a:schemeClr>
              </a:gs>
              <a:gs pos="100000">
                <a:schemeClr val="accent1">
                  <a:lumMod val="75000"/>
                </a:schemeClr>
              </a:gs>
            </a:gsLst>
            <a:path path="circle">
              <a:fillToRect l="50000" t="-80000" r="50000" b="180000"/>
            </a:path>
            <a:tileRect/>
          </a:gradFill>
          <a:ln w="25400" cap="flat" cmpd="sng" algn="ctr">
            <a:noFill/>
            <a:prstDash val="solid"/>
          </a:ln>
          <a:effectLst/>
        </p:spPr>
        <p:txBody>
          <a:bodyPr rtlCol="0" anchor="ctr"/>
          <a:lstStyle/>
          <a:p>
            <a:pPr algn="ctr">
              <a:defRPr/>
            </a:pPr>
            <a:endParaRPr lang="en-US" sz="1350" kern="0">
              <a:solidFill>
                <a:sysClr val="window" lastClr="FFFFFF"/>
              </a:solidFill>
              <a:latin typeface="Palatino Linotype"/>
            </a:endParaRPr>
          </a:p>
        </p:txBody>
      </p:sp>
      <p:sp>
        <p:nvSpPr>
          <p:cNvPr id="15" name="Rectangle 14"/>
          <p:cNvSpPr/>
          <p:nvPr/>
        </p:nvSpPr>
        <p:spPr>
          <a:xfrm>
            <a:off x="0" y="17253"/>
            <a:ext cx="6858000" cy="2554497"/>
          </a:xfrm>
          <a:prstGeom prst="rect">
            <a:avLst/>
          </a:prstGeom>
          <a:gradFill flip="none" rotWithShape="1">
            <a:gsLst>
              <a:gs pos="0">
                <a:schemeClr val="tx2">
                  <a:lumMod val="40000"/>
                  <a:lumOff val="60000"/>
                </a:schemeClr>
              </a:gs>
              <a:gs pos="35000">
                <a:schemeClr val="tx2">
                  <a:lumMod val="60000"/>
                  <a:lumOff val="40000"/>
                </a:schemeClr>
              </a:gs>
              <a:gs pos="100000">
                <a:schemeClr val="tx2"/>
              </a:gs>
            </a:gsLst>
            <a:path path="circle">
              <a:fillToRect l="50000" t="50000" r="50000" b="50000"/>
            </a:path>
            <a:tileRect/>
          </a:gradFill>
          <a:ln w="25400" cap="flat" cmpd="sng" algn="ctr">
            <a:noFill/>
            <a:prstDash val="solid"/>
          </a:ln>
          <a:effectLst>
            <a:outerShdw blurRad="317500" dir="7320000" sx="104000" sy="104000" algn="tl" rotWithShape="0">
              <a:prstClr val="black">
                <a:alpha val="18000"/>
              </a:prstClr>
            </a:outerShdw>
          </a:effectLst>
        </p:spPr>
        <p:txBody>
          <a:bodyPr rtlCol="0" anchor="ctr"/>
          <a:lstStyle/>
          <a:p>
            <a:pPr algn="ctr">
              <a:defRPr/>
            </a:pPr>
            <a:endParaRPr lang="en-US" sz="1350" kern="0">
              <a:solidFill>
                <a:sysClr val="window" lastClr="FFFFFF"/>
              </a:solidFill>
              <a:latin typeface="Palatino Linotype"/>
            </a:endParaRPr>
          </a:p>
        </p:txBody>
      </p:sp>
      <p:sp>
        <p:nvSpPr>
          <p:cNvPr id="26" name="Rectangle 25"/>
          <p:cNvSpPr/>
          <p:nvPr/>
        </p:nvSpPr>
        <p:spPr>
          <a:xfrm>
            <a:off x="0" y="2544318"/>
            <a:ext cx="6858000" cy="34290"/>
          </a:xfrm>
          <a:prstGeom prst="rect">
            <a:avLst/>
          </a:prstGeom>
          <a:gradFill flip="none" rotWithShape="1">
            <a:gsLst>
              <a:gs pos="0">
                <a:schemeClr val="accent2"/>
              </a:gs>
              <a:gs pos="35000">
                <a:schemeClr val="accent2"/>
              </a:gs>
              <a:gs pos="100000">
                <a:schemeClr val="accent2">
                  <a:lumMod val="75000"/>
                </a:schemeClr>
              </a:gs>
            </a:gsLst>
            <a:path path="circle">
              <a:fillToRect l="50000" t="50000" r="50000" b="50000"/>
            </a:path>
            <a:tileRect/>
          </a:gradFill>
          <a:ln w="25400" cap="flat" cmpd="sng" algn="ctr">
            <a:noFill/>
            <a:prstDash val="solid"/>
          </a:ln>
          <a:effectLst>
            <a:outerShdw blurRad="457200" dist="114300" dir="7320000" sx="104000" sy="104000" algn="tl" rotWithShape="0">
              <a:prstClr val="black">
                <a:alpha val="40000"/>
              </a:prstClr>
            </a:outerShdw>
          </a:effectLst>
        </p:spPr>
        <p:txBody>
          <a:bodyPr rtlCol="0" anchor="ctr"/>
          <a:lstStyle/>
          <a:p>
            <a:pPr algn="ctr">
              <a:defRPr/>
            </a:pPr>
            <a:endParaRPr lang="en-US" sz="1350" kern="0">
              <a:solidFill>
                <a:sysClr val="window" lastClr="FFFFFF"/>
              </a:solidFill>
              <a:latin typeface="Palatino Linotype"/>
            </a:endParaRPr>
          </a:p>
        </p:txBody>
      </p:sp>
      <p:sp>
        <p:nvSpPr>
          <p:cNvPr id="8" name="TextBox 7"/>
          <p:cNvSpPr txBox="1"/>
          <p:nvPr/>
        </p:nvSpPr>
        <p:spPr>
          <a:xfrm>
            <a:off x="3446986" y="1739707"/>
            <a:ext cx="3563413" cy="923330"/>
          </a:xfrm>
          <a:prstGeom prst="rect">
            <a:avLst/>
          </a:prstGeom>
          <a:noFill/>
        </p:spPr>
        <p:txBody>
          <a:bodyPr wrap="square" rtlCol="0">
            <a:spAutoFit/>
          </a:bodyPr>
          <a:lstStyle/>
          <a:p>
            <a:pPr algn="ctr"/>
            <a:r>
              <a:rPr lang="en-US" sz="5400" b="1" dirty="0" smtClean="0">
                <a:solidFill>
                  <a:srgbClr val="E72727"/>
                </a:solidFill>
                <a:effectLst>
                  <a:innerShdw blurRad="63500" dist="50800" dir="13500000">
                    <a:prstClr val="black">
                      <a:alpha val="50000"/>
                    </a:prstClr>
                  </a:innerShdw>
                </a:effectLst>
                <a:latin typeface="Century Gothic"/>
              </a:rPr>
              <a:t>Definition</a:t>
            </a:r>
            <a:endParaRPr lang="en-US" sz="5400" dirty="0">
              <a:solidFill>
                <a:srgbClr val="E72727"/>
              </a:solidFill>
              <a:effectLst>
                <a:innerShdw blurRad="63500" dist="50800" dir="13500000">
                  <a:prstClr val="black">
                    <a:alpha val="50000"/>
                  </a:prstClr>
                </a:innerShdw>
              </a:effectLst>
            </a:endParaRPr>
          </a:p>
        </p:txBody>
      </p:sp>
      <p:pic>
        <p:nvPicPr>
          <p:cNvPr id="11" name="figure2"/>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220960" y="312493"/>
            <a:ext cx="2884462" cy="5127932"/>
          </a:xfrm>
          <a:prstGeom prst="rect">
            <a:avLst/>
          </a:prstGeom>
        </p:spPr>
      </p:pic>
      <p:pic>
        <p:nvPicPr>
          <p:cNvPr id="12" name="figure" hidden="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219200" y="315949"/>
            <a:ext cx="2376721" cy="5125006"/>
          </a:xfrm>
          <a:prstGeom prst="rect">
            <a:avLst/>
          </a:prstGeom>
        </p:spPr>
      </p:pic>
      <p:sp>
        <p:nvSpPr>
          <p:cNvPr id="2" name="Oval Callout 1"/>
          <p:cNvSpPr/>
          <p:nvPr/>
        </p:nvSpPr>
        <p:spPr>
          <a:xfrm>
            <a:off x="-85577" y="376215"/>
            <a:ext cx="2066778" cy="1009335"/>
          </a:xfrm>
          <a:prstGeom prst="wedgeEllipseCallout">
            <a:avLst>
              <a:gd name="adj1" fmla="val 53884"/>
              <a:gd name="adj2" fmla="val 40912"/>
            </a:avLst>
          </a:prstGeom>
          <a:solidFill>
            <a:schemeClr val="accent2"/>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500" b="1" dirty="0" smtClean="0">
                <a:solidFill>
                  <a:prstClr val="black"/>
                </a:solidFill>
                <a:latin typeface="Century Gothic"/>
              </a:rPr>
              <a:t>Hypovolemic</a:t>
            </a:r>
            <a:endParaRPr lang="en-US" sz="1125" dirty="0">
              <a:solidFill>
                <a:prstClr val="white"/>
              </a:solidFill>
            </a:endParaRPr>
          </a:p>
        </p:txBody>
      </p:sp>
      <p:pic>
        <p:nvPicPr>
          <p:cNvPr id="3" name="Picture 2"/>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286000" y="538163"/>
            <a:ext cx="209550" cy="209550"/>
          </a:xfrm>
          <a:prstGeom prst="rect">
            <a:avLst/>
          </a:prstGeom>
        </p:spPr>
      </p:pic>
      <p:pic>
        <p:nvPicPr>
          <p:cNvPr id="14" name="Picture 13"/>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535373" y="1883992"/>
            <a:ext cx="209550" cy="209550"/>
          </a:xfrm>
          <a:prstGeom prst="rect">
            <a:avLst/>
          </a:prstGeom>
        </p:spPr>
      </p:pic>
      <p:sp>
        <p:nvSpPr>
          <p:cNvPr id="4" name="TextBox 3"/>
          <p:cNvSpPr txBox="1"/>
          <p:nvPr/>
        </p:nvSpPr>
        <p:spPr>
          <a:xfrm>
            <a:off x="3200400" y="2866990"/>
            <a:ext cx="3581400" cy="1754326"/>
          </a:xfrm>
          <a:prstGeom prst="rect">
            <a:avLst/>
          </a:prstGeom>
          <a:noFill/>
        </p:spPr>
        <p:txBody>
          <a:bodyPr wrap="square" rtlCol="0">
            <a:spAutoFit/>
          </a:bodyPr>
          <a:lstStyle/>
          <a:p>
            <a:r>
              <a:rPr lang="en-US" dirty="0" smtClean="0"/>
              <a:t>Hypovolemia is a low fluid volume. It can occur when the blood or fluids are lost due to trauma</a:t>
            </a:r>
            <a:r>
              <a:rPr lang="en-US" dirty="0"/>
              <a:t> </a:t>
            </a:r>
            <a:r>
              <a:rPr lang="en-US" dirty="0" smtClean="0"/>
              <a:t>or dehydration.  The volume is low thus creating a lack of flow to the cells.  </a:t>
            </a:r>
            <a:endParaRPr lang="en-US" dirty="0"/>
          </a:p>
        </p:txBody>
      </p:sp>
    </p:spTree>
    <p:extLst>
      <p:ext uri="{BB962C8B-B14F-4D97-AF65-F5344CB8AC3E}">
        <p14:creationId xmlns:p14="http://schemas.microsoft.com/office/powerpoint/2010/main" val="3435380109"/>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1" fill="hold" grpId="0" nodeType="withEffect">
                                  <p:stCondLst>
                                    <p:cond delay="800"/>
                                  </p:stCondLst>
                                  <p:childTnLst>
                                    <p:set>
                                      <p:cBhvr>
                                        <p:cTn id="6" dur="1" fill="hold">
                                          <p:stCondLst>
                                            <p:cond delay="0"/>
                                          </p:stCondLst>
                                        </p:cTn>
                                        <p:tgtEl>
                                          <p:spTgt spid="2"/>
                                        </p:tgtEl>
                                        <p:attrNameLst>
                                          <p:attrName>style.visibility</p:attrName>
                                        </p:attrNameLst>
                                      </p:cBhvr>
                                      <p:to>
                                        <p:strVal val="visible"/>
                                      </p:to>
                                    </p:set>
                                    <p:animEffect transition="in" filter="wipe(up)">
                                      <p:cBhvr>
                                        <p:cTn id="7" dur="500"/>
                                        <p:tgtEl>
                                          <p:spTgt spid="2"/>
                                        </p:tgtEl>
                                      </p:cBhvr>
                                    </p:animEffect>
                                  </p:childTnLst>
                                </p:cTn>
                              </p:par>
                              <p:par>
                                <p:cTn id="8" presetID="10" presetClass="exit" presetSubtype="0" fill="hold" nodeType="withEffect">
                                  <p:stCondLst>
                                    <p:cond delay="2000"/>
                                  </p:stCondLst>
                                  <p:childTnLst>
                                    <p:animEffect transition="out" filter="fade">
                                      <p:cBhvr>
                                        <p:cTn id="9" dur="1000"/>
                                        <p:tgtEl>
                                          <p:spTgt spid="12"/>
                                        </p:tgtEl>
                                      </p:cBhvr>
                                    </p:animEffect>
                                    <p:set>
                                      <p:cBhvr>
                                        <p:cTn id="10" dur="1" fill="hold">
                                          <p:stCondLst>
                                            <p:cond delay="999"/>
                                          </p:stCondLst>
                                        </p:cTn>
                                        <p:tgtEl>
                                          <p:spTgt spid="12"/>
                                        </p:tgtEl>
                                        <p:attrNameLst>
                                          <p:attrName>style.visibility</p:attrName>
                                        </p:attrNameLst>
                                      </p:cBhvr>
                                      <p:to>
                                        <p:strVal val="hidden"/>
                                      </p:to>
                                    </p:set>
                                  </p:childTnLst>
                                </p:cTn>
                              </p:par>
                              <p:par>
                                <p:cTn id="11" presetID="10" presetClass="entr" presetSubtype="0" fill="hold" nodeType="withEffect">
                                  <p:stCondLst>
                                    <p:cond delay="2000"/>
                                  </p:stCondLst>
                                  <p:childTnLst>
                                    <p:set>
                                      <p:cBhvr>
                                        <p:cTn id="12" dur="1" fill="hold">
                                          <p:stCondLst>
                                            <p:cond delay="0"/>
                                          </p:stCondLst>
                                        </p:cTn>
                                        <p:tgtEl>
                                          <p:spTgt spid="11"/>
                                        </p:tgtEl>
                                        <p:attrNameLst>
                                          <p:attrName>style.visibility</p:attrName>
                                        </p:attrNameLst>
                                      </p:cBhvr>
                                      <p:to>
                                        <p:strVal val="visible"/>
                                      </p:to>
                                    </p:set>
                                    <p:animEffect transition="in" filter="fade">
                                      <p:cBhvr>
                                        <p:cTn id="13" dur="1000"/>
                                        <p:tgtEl>
                                          <p:spTgt spid="11"/>
                                        </p:tgtEl>
                                      </p:cBhvr>
                                    </p:animEffect>
                                  </p:childTnLst>
                                </p:cTn>
                              </p:par>
                              <p:par>
                                <p:cTn id="14" presetID="15" presetClass="entr" presetSubtype="0" fill="hold" grpId="0" nodeType="withEffect">
                                  <p:stCondLst>
                                    <p:cond delay="2700"/>
                                  </p:stCondLst>
                                  <p:childTnLst>
                                    <p:set>
                                      <p:cBhvr>
                                        <p:cTn id="15" dur="1" fill="hold">
                                          <p:stCondLst>
                                            <p:cond delay="0"/>
                                          </p:stCondLst>
                                        </p:cTn>
                                        <p:tgtEl>
                                          <p:spTgt spid="8"/>
                                        </p:tgtEl>
                                        <p:attrNameLst>
                                          <p:attrName>style.visibility</p:attrName>
                                        </p:attrNameLst>
                                      </p:cBhvr>
                                      <p:to>
                                        <p:strVal val="visible"/>
                                      </p:to>
                                    </p:set>
                                    <p:anim calcmode="lin" valueType="num">
                                      <p:cBhvr>
                                        <p:cTn id="16" dur="700" fill="hold"/>
                                        <p:tgtEl>
                                          <p:spTgt spid="8"/>
                                        </p:tgtEl>
                                        <p:attrNameLst>
                                          <p:attrName>ppt_w</p:attrName>
                                        </p:attrNameLst>
                                      </p:cBhvr>
                                      <p:tavLst>
                                        <p:tav tm="0">
                                          <p:val>
                                            <p:fltVal val="0"/>
                                          </p:val>
                                        </p:tav>
                                        <p:tav tm="100000">
                                          <p:val>
                                            <p:strVal val="#ppt_w"/>
                                          </p:val>
                                        </p:tav>
                                      </p:tavLst>
                                    </p:anim>
                                    <p:anim calcmode="lin" valueType="num">
                                      <p:cBhvr>
                                        <p:cTn id="17" dur="700" fill="hold"/>
                                        <p:tgtEl>
                                          <p:spTgt spid="8"/>
                                        </p:tgtEl>
                                        <p:attrNameLst>
                                          <p:attrName>ppt_h</p:attrName>
                                        </p:attrNameLst>
                                      </p:cBhvr>
                                      <p:tavLst>
                                        <p:tav tm="0">
                                          <p:val>
                                            <p:fltVal val="0"/>
                                          </p:val>
                                        </p:tav>
                                        <p:tav tm="100000">
                                          <p:val>
                                            <p:strVal val="#ppt_h"/>
                                          </p:val>
                                        </p:tav>
                                      </p:tavLst>
                                    </p:anim>
                                    <p:anim calcmode="lin" valueType="num">
                                      <p:cBhvr>
                                        <p:cTn id="18" dur="700" fill="hold"/>
                                        <p:tgtEl>
                                          <p:spTgt spid="8"/>
                                        </p:tgtEl>
                                        <p:attrNameLst>
                                          <p:attrName>ppt_x</p:attrName>
                                        </p:attrNameLst>
                                      </p:cBhvr>
                                      <p:tavLst>
                                        <p:tav tm="0" fmla="#ppt_x+(cos(-2*pi*(1-$))*-#ppt_x-sin(-2*pi*(1-$))*(1-#ppt_y))*(1-$)">
                                          <p:val>
                                            <p:fltVal val="0"/>
                                          </p:val>
                                        </p:tav>
                                        <p:tav tm="100000">
                                          <p:val>
                                            <p:fltVal val="1"/>
                                          </p:val>
                                        </p:tav>
                                      </p:tavLst>
                                    </p:anim>
                                    <p:anim calcmode="lin" valueType="num">
                                      <p:cBhvr>
                                        <p:cTn id="19" dur="700" fill="hold"/>
                                        <p:tgtEl>
                                          <p:spTgt spid="8"/>
                                        </p:tgtEl>
                                        <p:attrNameLst>
                                          <p:attrName>ppt_y</p:attrName>
                                        </p:attrNameLst>
                                      </p:cBhvr>
                                      <p:tavLst>
                                        <p:tav tm="0" fmla="#ppt_y+(sin(-2*pi*(1-$))*-#ppt_x+cos(-2*pi*(1-$))*(1-#ppt_y))*(1-$)">
                                          <p:val>
                                            <p:fltVal val="0"/>
                                          </p:val>
                                        </p:tav>
                                        <p:tav tm="100000">
                                          <p:val>
                                            <p:fltVal val="1"/>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2"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Rectangle 12"/>
          <p:cNvSpPr/>
          <p:nvPr/>
        </p:nvSpPr>
        <p:spPr>
          <a:xfrm>
            <a:off x="0" y="642938"/>
            <a:ext cx="6858000" cy="4500562"/>
          </a:xfrm>
          <a:prstGeom prst="rect">
            <a:avLst/>
          </a:prstGeom>
          <a:gradFill flip="none" rotWithShape="1">
            <a:gsLst>
              <a:gs pos="0">
                <a:schemeClr val="accent1">
                  <a:lumMod val="60000"/>
                  <a:lumOff val="40000"/>
                </a:schemeClr>
              </a:gs>
              <a:gs pos="100000">
                <a:schemeClr val="accent1">
                  <a:lumMod val="75000"/>
                </a:schemeClr>
              </a:gs>
            </a:gsLst>
            <a:path path="circle">
              <a:fillToRect l="50000" t="-80000" r="50000" b="180000"/>
            </a:path>
            <a:tileRect/>
          </a:gradFill>
          <a:ln w="25400" cap="flat" cmpd="sng" algn="ctr">
            <a:noFill/>
            <a:prstDash val="solid"/>
          </a:ln>
          <a:effectLst/>
        </p:spPr>
        <p:txBody>
          <a:bodyPr rtlCol="0" anchor="ctr"/>
          <a:lstStyle/>
          <a:p>
            <a:pPr algn="ctr">
              <a:defRPr/>
            </a:pPr>
            <a:endParaRPr lang="en-US" sz="1350" kern="0">
              <a:solidFill>
                <a:sysClr val="window" lastClr="FFFFFF"/>
              </a:solidFill>
              <a:latin typeface="Palatino Linotype"/>
            </a:endParaRPr>
          </a:p>
        </p:txBody>
      </p:sp>
      <p:sp>
        <p:nvSpPr>
          <p:cNvPr id="15" name="Rectangle 14"/>
          <p:cNvSpPr/>
          <p:nvPr/>
        </p:nvSpPr>
        <p:spPr>
          <a:xfrm>
            <a:off x="0" y="0"/>
            <a:ext cx="6858000" cy="2554497"/>
          </a:xfrm>
          <a:prstGeom prst="rect">
            <a:avLst/>
          </a:prstGeom>
          <a:gradFill flip="none" rotWithShape="1">
            <a:gsLst>
              <a:gs pos="0">
                <a:schemeClr val="tx2">
                  <a:lumMod val="40000"/>
                  <a:lumOff val="60000"/>
                </a:schemeClr>
              </a:gs>
              <a:gs pos="35000">
                <a:schemeClr val="tx2">
                  <a:lumMod val="60000"/>
                  <a:lumOff val="40000"/>
                </a:schemeClr>
              </a:gs>
              <a:gs pos="100000">
                <a:schemeClr val="tx2"/>
              </a:gs>
            </a:gsLst>
            <a:path path="circle">
              <a:fillToRect l="50000" t="50000" r="50000" b="50000"/>
            </a:path>
            <a:tileRect/>
          </a:gradFill>
          <a:ln w="25400" cap="flat" cmpd="sng" algn="ctr">
            <a:noFill/>
            <a:prstDash val="solid"/>
          </a:ln>
          <a:effectLst>
            <a:outerShdw blurRad="317500" dir="7320000" sx="104000" sy="104000" algn="tl" rotWithShape="0">
              <a:prstClr val="black">
                <a:alpha val="18000"/>
              </a:prstClr>
            </a:outerShdw>
          </a:effectLst>
        </p:spPr>
        <p:txBody>
          <a:bodyPr rtlCol="0" anchor="ctr"/>
          <a:lstStyle/>
          <a:p>
            <a:pPr algn="ctr">
              <a:defRPr/>
            </a:pPr>
            <a:endParaRPr lang="en-US" sz="1350" kern="0">
              <a:solidFill>
                <a:sysClr val="window" lastClr="FFFFFF"/>
              </a:solidFill>
              <a:latin typeface="Palatino Linotype"/>
            </a:endParaRPr>
          </a:p>
        </p:txBody>
      </p:sp>
      <p:sp>
        <p:nvSpPr>
          <p:cNvPr id="26" name="Rectangle 25"/>
          <p:cNvSpPr/>
          <p:nvPr/>
        </p:nvSpPr>
        <p:spPr>
          <a:xfrm>
            <a:off x="0" y="2544318"/>
            <a:ext cx="6858000" cy="34290"/>
          </a:xfrm>
          <a:prstGeom prst="rect">
            <a:avLst/>
          </a:prstGeom>
          <a:gradFill flip="none" rotWithShape="1">
            <a:gsLst>
              <a:gs pos="0">
                <a:schemeClr val="accent2"/>
              </a:gs>
              <a:gs pos="35000">
                <a:schemeClr val="accent2"/>
              </a:gs>
              <a:gs pos="100000">
                <a:schemeClr val="accent2">
                  <a:lumMod val="75000"/>
                </a:schemeClr>
              </a:gs>
            </a:gsLst>
            <a:path path="circle">
              <a:fillToRect l="50000" t="50000" r="50000" b="50000"/>
            </a:path>
            <a:tileRect/>
          </a:gradFill>
          <a:ln w="25400" cap="flat" cmpd="sng" algn="ctr">
            <a:noFill/>
            <a:prstDash val="solid"/>
          </a:ln>
          <a:effectLst>
            <a:outerShdw blurRad="457200" dist="114300" dir="7320000" sx="104000" sy="104000" algn="tl" rotWithShape="0">
              <a:prstClr val="black">
                <a:alpha val="40000"/>
              </a:prstClr>
            </a:outerShdw>
          </a:effectLst>
        </p:spPr>
        <p:txBody>
          <a:bodyPr rtlCol="0" anchor="ctr"/>
          <a:lstStyle/>
          <a:p>
            <a:pPr algn="ctr">
              <a:defRPr/>
            </a:pPr>
            <a:endParaRPr lang="en-US" sz="1350" kern="0">
              <a:solidFill>
                <a:sysClr val="window" lastClr="FFFFFF"/>
              </a:solidFill>
              <a:latin typeface="Palatino Linotype"/>
            </a:endParaRPr>
          </a:p>
        </p:txBody>
      </p:sp>
      <p:sp>
        <p:nvSpPr>
          <p:cNvPr id="8" name="TextBox 7"/>
          <p:cNvSpPr txBox="1"/>
          <p:nvPr/>
        </p:nvSpPr>
        <p:spPr>
          <a:xfrm>
            <a:off x="3446986" y="1739707"/>
            <a:ext cx="3563413" cy="923330"/>
          </a:xfrm>
          <a:prstGeom prst="rect">
            <a:avLst/>
          </a:prstGeom>
          <a:noFill/>
        </p:spPr>
        <p:txBody>
          <a:bodyPr wrap="square" rtlCol="0">
            <a:spAutoFit/>
          </a:bodyPr>
          <a:lstStyle/>
          <a:p>
            <a:pPr algn="ctr"/>
            <a:r>
              <a:rPr lang="en-US" sz="5400" b="1" dirty="0" smtClean="0">
                <a:solidFill>
                  <a:srgbClr val="E72727"/>
                </a:solidFill>
                <a:effectLst>
                  <a:innerShdw blurRad="63500" dist="50800" dir="13500000">
                    <a:prstClr val="black">
                      <a:alpha val="50000"/>
                    </a:prstClr>
                  </a:innerShdw>
                </a:effectLst>
                <a:latin typeface="Century Gothic"/>
              </a:rPr>
              <a:t>Definition</a:t>
            </a:r>
            <a:endParaRPr lang="en-US" sz="5400" dirty="0">
              <a:solidFill>
                <a:srgbClr val="E72727"/>
              </a:solidFill>
              <a:effectLst>
                <a:innerShdw blurRad="63500" dist="50800" dir="13500000">
                  <a:prstClr val="black">
                    <a:alpha val="50000"/>
                  </a:prstClr>
                </a:innerShdw>
              </a:effectLst>
            </a:endParaRPr>
          </a:p>
        </p:txBody>
      </p:sp>
      <p:pic>
        <p:nvPicPr>
          <p:cNvPr id="11" name="figure2"/>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220960" y="312493"/>
            <a:ext cx="2884462" cy="5127932"/>
          </a:xfrm>
          <a:prstGeom prst="rect">
            <a:avLst/>
          </a:prstGeom>
        </p:spPr>
      </p:pic>
      <p:pic>
        <p:nvPicPr>
          <p:cNvPr id="12" name="figure" hidden="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219200" y="315949"/>
            <a:ext cx="2376721" cy="5125006"/>
          </a:xfrm>
          <a:prstGeom prst="rect">
            <a:avLst/>
          </a:prstGeom>
        </p:spPr>
      </p:pic>
      <p:sp>
        <p:nvSpPr>
          <p:cNvPr id="2" name="Oval Callout 1"/>
          <p:cNvSpPr/>
          <p:nvPr/>
        </p:nvSpPr>
        <p:spPr>
          <a:xfrm>
            <a:off x="-85577" y="376215"/>
            <a:ext cx="2066778" cy="1009335"/>
          </a:xfrm>
          <a:prstGeom prst="wedgeEllipseCallout">
            <a:avLst>
              <a:gd name="adj1" fmla="val 53884"/>
              <a:gd name="adj2" fmla="val 40912"/>
            </a:avLst>
          </a:prstGeom>
          <a:solidFill>
            <a:schemeClr val="accent2"/>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500" b="1" dirty="0" smtClean="0">
                <a:solidFill>
                  <a:prstClr val="black"/>
                </a:solidFill>
                <a:latin typeface="Century Gothic"/>
              </a:rPr>
              <a:t>Obstructive</a:t>
            </a:r>
            <a:endParaRPr lang="en-US" sz="1125" dirty="0">
              <a:solidFill>
                <a:prstClr val="white"/>
              </a:solidFill>
            </a:endParaRPr>
          </a:p>
        </p:txBody>
      </p:sp>
      <p:pic>
        <p:nvPicPr>
          <p:cNvPr id="3" name="Picture 2"/>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286000" y="538163"/>
            <a:ext cx="209550" cy="209550"/>
          </a:xfrm>
          <a:prstGeom prst="rect">
            <a:avLst/>
          </a:prstGeom>
        </p:spPr>
      </p:pic>
      <p:pic>
        <p:nvPicPr>
          <p:cNvPr id="14" name="Picture 13"/>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535373" y="1883992"/>
            <a:ext cx="209550" cy="209550"/>
          </a:xfrm>
          <a:prstGeom prst="rect">
            <a:avLst/>
          </a:prstGeom>
        </p:spPr>
      </p:pic>
      <p:sp>
        <p:nvSpPr>
          <p:cNvPr id="4" name="TextBox 3"/>
          <p:cNvSpPr txBox="1"/>
          <p:nvPr/>
        </p:nvSpPr>
        <p:spPr>
          <a:xfrm>
            <a:off x="3200400" y="2866990"/>
            <a:ext cx="3581400" cy="1754326"/>
          </a:xfrm>
          <a:prstGeom prst="rect">
            <a:avLst/>
          </a:prstGeom>
          <a:noFill/>
        </p:spPr>
        <p:txBody>
          <a:bodyPr wrap="square" rtlCol="0">
            <a:spAutoFit/>
          </a:bodyPr>
          <a:lstStyle/>
          <a:p>
            <a:r>
              <a:rPr lang="en-US" dirty="0" smtClean="0">
                <a:solidFill>
                  <a:prstClr val="black"/>
                </a:solidFill>
              </a:rPr>
              <a:t>Obstructive shock is when blood is unable to be pumped from the heart due to an obstruction.  Cardiac Tamponade, Pneumothorax, and a large Pulmonary Embolism are examples. </a:t>
            </a:r>
            <a:endParaRPr lang="en-US" dirty="0">
              <a:solidFill>
                <a:prstClr val="black"/>
              </a:solidFill>
            </a:endParaRPr>
          </a:p>
        </p:txBody>
      </p:sp>
    </p:spTree>
    <p:extLst>
      <p:ext uri="{BB962C8B-B14F-4D97-AF65-F5344CB8AC3E}">
        <p14:creationId xmlns:p14="http://schemas.microsoft.com/office/powerpoint/2010/main" val="3999923162"/>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1" fill="hold" grpId="0" nodeType="withEffect">
                                  <p:stCondLst>
                                    <p:cond delay="800"/>
                                  </p:stCondLst>
                                  <p:childTnLst>
                                    <p:set>
                                      <p:cBhvr>
                                        <p:cTn id="6" dur="1" fill="hold">
                                          <p:stCondLst>
                                            <p:cond delay="0"/>
                                          </p:stCondLst>
                                        </p:cTn>
                                        <p:tgtEl>
                                          <p:spTgt spid="2"/>
                                        </p:tgtEl>
                                        <p:attrNameLst>
                                          <p:attrName>style.visibility</p:attrName>
                                        </p:attrNameLst>
                                      </p:cBhvr>
                                      <p:to>
                                        <p:strVal val="visible"/>
                                      </p:to>
                                    </p:set>
                                    <p:animEffect transition="in" filter="wipe(up)">
                                      <p:cBhvr>
                                        <p:cTn id="7" dur="500"/>
                                        <p:tgtEl>
                                          <p:spTgt spid="2"/>
                                        </p:tgtEl>
                                      </p:cBhvr>
                                    </p:animEffect>
                                  </p:childTnLst>
                                </p:cTn>
                              </p:par>
                              <p:par>
                                <p:cTn id="8" presetID="10" presetClass="exit" presetSubtype="0" fill="hold" nodeType="withEffect">
                                  <p:stCondLst>
                                    <p:cond delay="2000"/>
                                  </p:stCondLst>
                                  <p:childTnLst>
                                    <p:animEffect transition="out" filter="fade">
                                      <p:cBhvr>
                                        <p:cTn id="9" dur="1000"/>
                                        <p:tgtEl>
                                          <p:spTgt spid="12"/>
                                        </p:tgtEl>
                                      </p:cBhvr>
                                    </p:animEffect>
                                    <p:set>
                                      <p:cBhvr>
                                        <p:cTn id="10" dur="1" fill="hold">
                                          <p:stCondLst>
                                            <p:cond delay="999"/>
                                          </p:stCondLst>
                                        </p:cTn>
                                        <p:tgtEl>
                                          <p:spTgt spid="12"/>
                                        </p:tgtEl>
                                        <p:attrNameLst>
                                          <p:attrName>style.visibility</p:attrName>
                                        </p:attrNameLst>
                                      </p:cBhvr>
                                      <p:to>
                                        <p:strVal val="hidden"/>
                                      </p:to>
                                    </p:set>
                                  </p:childTnLst>
                                </p:cTn>
                              </p:par>
                              <p:par>
                                <p:cTn id="11" presetID="10" presetClass="entr" presetSubtype="0" fill="hold" nodeType="withEffect">
                                  <p:stCondLst>
                                    <p:cond delay="2000"/>
                                  </p:stCondLst>
                                  <p:childTnLst>
                                    <p:set>
                                      <p:cBhvr>
                                        <p:cTn id="12" dur="1" fill="hold">
                                          <p:stCondLst>
                                            <p:cond delay="0"/>
                                          </p:stCondLst>
                                        </p:cTn>
                                        <p:tgtEl>
                                          <p:spTgt spid="11"/>
                                        </p:tgtEl>
                                        <p:attrNameLst>
                                          <p:attrName>style.visibility</p:attrName>
                                        </p:attrNameLst>
                                      </p:cBhvr>
                                      <p:to>
                                        <p:strVal val="visible"/>
                                      </p:to>
                                    </p:set>
                                    <p:animEffect transition="in" filter="fade">
                                      <p:cBhvr>
                                        <p:cTn id="13" dur="1000"/>
                                        <p:tgtEl>
                                          <p:spTgt spid="11"/>
                                        </p:tgtEl>
                                      </p:cBhvr>
                                    </p:animEffect>
                                  </p:childTnLst>
                                </p:cTn>
                              </p:par>
                              <p:par>
                                <p:cTn id="14" presetID="15" presetClass="entr" presetSubtype="0" fill="hold" grpId="0" nodeType="withEffect">
                                  <p:stCondLst>
                                    <p:cond delay="2700"/>
                                  </p:stCondLst>
                                  <p:childTnLst>
                                    <p:set>
                                      <p:cBhvr>
                                        <p:cTn id="15" dur="1" fill="hold">
                                          <p:stCondLst>
                                            <p:cond delay="0"/>
                                          </p:stCondLst>
                                        </p:cTn>
                                        <p:tgtEl>
                                          <p:spTgt spid="8"/>
                                        </p:tgtEl>
                                        <p:attrNameLst>
                                          <p:attrName>style.visibility</p:attrName>
                                        </p:attrNameLst>
                                      </p:cBhvr>
                                      <p:to>
                                        <p:strVal val="visible"/>
                                      </p:to>
                                    </p:set>
                                    <p:anim calcmode="lin" valueType="num">
                                      <p:cBhvr>
                                        <p:cTn id="16" dur="700" fill="hold"/>
                                        <p:tgtEl>
                                          <p:spTgt spid="8"/>
                                        </p:tgtEl>
                                        <p:attrNameLst>
                                          <p:attrName>ppt_w</p:attrName>
                                        </p:attrNameLst>
                                      </p:cBhvr>
                                      <p:tavLst>
                                        <p:tav tm="0">
                                          <p:val>
                                            <p:fltVal val="0"/>
                                          </p:val>
                                        </p:tav>
                                        <p:tav tm="100000">
                                          <p:val>
                                            <p:strVal val="#ppt_w"/>
                                          </p:val>
                                        </p:tav>
                                      </p:tavLst>
                                    </p:anim>
                                    <p:anim calcmode="lin" valueType="num">
                                      <p:cBhvr>
                                        <p:cTn id="17" dur="700" fill="hold"/>
                                        <p:tgtEl>
                                          <p:spTgt spid="8"/>
                                        </p:tgtEl>
                                        <p:attrNameLst>
                                          <p:attrName>ppt_h</p:attrName>
                                        </p:attrNameLst>
                                      </p:cBhvr>
                                      <p:tavLst>
                                        <p:tav tm="0">
                                          <p:val>
                                            <p:fltVal val="0"/>
                                          </p:val>
                                        </p:tav>
                                        <p:tav tm="100000">
                                          <p:val>
                                            <p:strVal val="#ppt_h"/>
                                          </p:val>
                                        </p:tav>
                                      </p:tavLst>
                                    </p:anim>
                                    <p:anim calcmode="lin" valueType="num">
                                      <p:cBhvr>
                                        <p:cTn id="18" dur="700" fill="hold"/>
                                        <p:tgtEl>
                                          <p:spTgt spid="8"/>
                                        </p:tgtEl>
                                        <p:attrNameLst>
                                          <p:attrName>ppt_x</p:attrName>
                                        </p:attrNameLst>
                                      </p:cBhvr>
                                      <p:tavLst>
                                        <p:tav tm="0" fmla="#ppt_x+(cos(-2*pi*(1-$))*-#ppt_x-sin(-2*pi*(1-$))*(1-#ppt_y))*(1-$)">
                                          <p:val>
                                            <p:fltVal val="0"/>
                                          </p:val>
                                        </p:tav>
                                        <p:tav tm="100000">
                                          <p:val>
                                            <p:fltVal val="1"/>
                                          </p:val>
                                        </p:tav>
                                      </p:tavLst>
                                    </p:anim>
                                    <p:anim calcmode="lin" valueType="num">
                                      <p:cBhvr>
                                        <p:cTn id="19" dur="700" fill="hold"/>
                                        <p:tgtEl>
                                          <p:spTgt spid="8"/>
                                        </p:tgtEl>
                                        <p:attrNameLst>
                                          <p:attrName>ppt_y</p:attrName>
                                        </p:attrNameLst>
                                      </p:cBhvr>
                                      <p:tavLst>
                                        <p:tav tm="0" fmla="#ppt_y+(sin(-2*pi*(1-$))*-#ppt_x+cos(-2*pi*(1-$))*(1-#ppt_y))*(1-$)">
                                          <p:val>
                                            <p:fltVal val="0"/>
                                          </p:val>
                                        </p:tav>
                                        <p:tav tm="100000">
                                          <p:val>
                                            <p:fltVal val="1"/>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2"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Rectangle 12"/>
          <p:cNvSpPr/>
          <p:nvPr/>
        </p:nvSpPr>
        <p:spPr>
          <a:xfrm>
            <a:off x="0" y="642938"/>
            <a:ext cx="6858000" cy="4500562"/>
          </a:xfrm>
          <a:prstGeom prst="rect">
            <a:avLst/>
          </a:prstGeom>
          <a:gradFill flip="none" rotWithShape="1">
            <a:gsLst>
              <a:gs pos="0">
                <a:schemeClr val="accent1">
                  <a:lumMod val="60000"/>
                  <a:lumOff val="40000"/>
                </a:schemeClr>
              </a:gs>
              <a:gs pos="100000">
                <a:schemeClr val="accent1">
                  <a:lumMod val="75000"/>
                </a:schemeClr>
              </a:gs>
            </a:gsLst>
            <a:path path="circle">
              <a:fillToRect l="50000" t="-80000" r="50000" b="180000"/>
            </a:path>
            <a:tileRect/>
          </a:gradFill>
          <a:ln w="25400" cap="flat" cmpd="sng" algn="ctr">
            <a:noFill/>
            <a:prstDash val="solid"/>
          </a:ln>
          <a:effectLst/>
        </p:spPr>
        <p:txBody>
          <a:bodyPr rtlCol="0" anchor="ctr"/>
          <a:lstStyle/>
          <a:p>
            <a:pPr algn="ctr">
              <a:defRPr/>
            </a:pPr>
            <a:endParaRPr lang="en-US" sz="1350" kern="0">
              <a:solidFill>
                <a:sysClr val="window" lastClr="FFFFFF"/>
              </a:solidFill>
              <a:latin typeface="Palatino Linotype"/>
            </a:endParaRPr>
          </a:p>
        </p:txBody>
      </p:sp>
      <p:sp>
        <p:nvSpPr>
          <p:cNvPr id="15" name="Rectangle 14"/>
          <p:cNvSpPr/>
          <p:nvPr/>
        </p:nvSpPr>
        <p:spPr>
          <a:xfrm>
            <a:off x="0" y="0"/>
            <a:ext cx="6858000" cy="2554497"/>
          </a:xfrm>
          <a:prstGeom prst="rect">
            <a:avLst/>
          </a:prstGeom>
          <a:gradFill flip="none" rotWithShape="1">
            <a:gsLst>
              <a:gs pos="0">
                <a:schemeClr val="tx2">
                  <a:lumMod val="40000"/>
                  <a:lumOff val="60000"/>
                </a:schemeClr>
              </a:gs>
              <a:gs pos="35000">
                <a:schemeClr val="tx2">
                  <a:lumMod val="60000"/>
                  <a:lumOff val="40000"/>
                </a:schemeClr>
              </a:gs>
              <a:gs pos="100000">
                <a:schemeClr val="tx2"/>
              </a:gs>
            </a:gsLst>
            <a:path path="circle">
              <a:fillToRect l="50000" t="50000" r="50000" b="50000"/>
            </a:path>
            <a:tileRect/>
          </a:gradFill>
          <a:ln w="25400" cap="flat" cmpd="sng" algn="ctr">
            <a:noFill/>
            <a:prstDash val="solid"/>
          </a:ln>
          <a:effectLst>
            <a:outerShdw blurRad="317500" dir="7320000" sx="104000" sy="104000" algn="tl" rotWithShape="0">
              <a:prstClr val="black">
                <a:alpha val="18000"/>
              </a:prstClr>
            </a:outerShdw>
          </a:effectLst>
        </p:spPr>
        <p:txBody>
          <a:bodyPr rtlCol="0" anchor="ctr"/>
          <a:lstStyle/>
          <a:p>
            <a:pPr algn="ctr">
              <a:defRPr/>
            </a:pPr>
            <a:endParaRPr lang="en-US" sz="1350" kern="0">
              <a:solidFill>
                <a:sysClr val="window" lastClr="FFFFFF"/>
              </a:solidFill>
              <a:latin typeface="Palatino Linotype"/>
            </a:endParaRPr>
          </a:p>
        </p:txBody>
      </p:sp>
      <p:sp>
        <p:nvSpPr>
          <p:cNvPr id="26" name="Rectangle 25"/>
          <p:cNvSpPr/>
          <p:nvPr/>
        </p:nvSpPr>
        <p:spPr>
          <a:xfrm>
            <a:off x="0" y="2544318"/>
            <a:ext cx="6858000" cy="34290"/>
          </a:xfrm>
          <a:prstGeom prst="rect">
            <a:avLst/>
          </a:prstGeom>
          <a:gradFill flip="none" rotWithShape="1">
            <a:gsLst>
              <a:gs pos="0">
                <a:schemeClr val="accent2"/>
              </a:gs>
              <a:gs pos="35000">
                <a:schemeClr val="accent2"/>
              </a:gs>
              <a:gs pos="100000">
                <a:schemeClr val="accent2">
                  <a:lumMod val="75000"/>
                </a:schemeClr>
              </a:gs>
            </a:gsLst>
            <a:path path="circle">
              <a:fillToRect l="50000" t="50000" r="50000" b="50000"/>
            </a:path>
            <a:tileRect/>
          </a:gradFill>
          <a:ln w="25400" cap="flat" cmpd="sng" algn="ctr">
            <a:noFill/>
            <a:prstDash val="solid"/>
          </a:ln>
          <a:effectLst>
            <a:outerShdw blurRad="457200" dist="114300" dir="7320000" sx="104000" sy="104000" algn="tl" rotWithShape="0">
              <a:prstClr val="black">
                <a:alpha val="40000"/>
              </a:prstClr>
            </a:outerShdw>
          </a:effectLst>
        </p:spPr>
        <p:txBody>
          <a:bodyPr rtlCol="0" anchor="ctr"/>
          <a:lstStyle/>
          <a:p>
            <a:pPr algn="ctr">
              <a:defRPr/>
            </a:pPr>
            <a:endParaRPr lang="en-US" sz="1350" kern="0">
              <a:solidFill>
                <a:sysClr val="window" lastClr="FFFFFF"/>
              </a:solidFill>
              <a:latin typeface="Palatino Linotype"/>
            </a:endParaRPr>
          </a:p>
        </p:txBody>
      </p:sp>
      <p:sp>
        <p:nvSpPr>
          <p:cNvPr id="8" name="TextBox 7"/>
          <p:cNvSpPr txBox="1"/>
          <p:nvPr/>
        </p:nvSpPr>
        <p:spPr>
          <a:xfrm>
            <a:off x="3446986" y="1739707"/>
            <a:ext cx="3563413" cy="923330"/>
          </a:xfrm>
          <a:prstGeom prst="rect">
            <a:avLst/>
          </a:prstGeom>
          <a:noFill/>
        </p:spPr>
        <p:txBody>
          <a:bodyPr wrap="square" rtlCol="0">
            <a:spAutoFit/>
          </a:bodyPr>
          <a:lstStyle/>
          <a:p>
            <a:pPr algn="ctr"/>
            <a:r>
              <a:rPr lang="en-US" sz="5400" b="1" dirty="0" smtClean="0">
                <a:solidFill>
                  <a:srgbClr val="E72727"/>
                </a:solidFill>
                <a:effectLst>
                  <a:innerShdw blurRad="63500" dist="50800" dir="13500000">
                    <a:prstClr val="black">
                      <a:alpha val="50000"/>
                    </a:prstClr>
                  </a:innerShdw>
                </a:effectLst>
                <a:latin typeface="Century Gothic"/>
              </a:rPr>
              <a:t>Definition</a:t>
            </a:r>
            <a:endParaRPr lang="en-US" sz="5400" dirty="0">
              <a:solidFill>
                <a:srgbClr val="E72727"/>
              </a:solidFill>
              <a:effectLst>
                <a:innerShdw blurRad="63500" dist="50800" dir="13500000">
                  <a:prstClr val="black">
                    <a:alpha val="50000"/>
                  </a:prstClr>
                </a:innerShdw>
              </a:effectLst>
            </a:endParaRPr>
          </a:p>
        </p:txBody>
      </p:sp>
      <p:pic>
        <p:nvPicPr>
          <p:cNvPr id="11" name="figure2"/>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220960" y="312493"/>
            <a:ext cx="2884462" cy="5127932"/>
          </a:xfrm>
          <a:prstGeom prst="rect">
            <a:avLst/>
          </a:prstGeom>
        </p:spPr>
      </p:pic>
      <p:pic>
        <p:nvPicPr>
          <p:cNvPr id="12" name="figure" hidden="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219200" y="315949"/>
            <a:ext cx="2376721" cy="5125006"/>
          </a:xfrm>
          <a:prstGeom prst="rect">
            <a:avLst/>
          </a:prstGeom>
        </p:spPr>
      </p:pic>
      <p:sp>
        <p:nvSpPr>
          <p:cNvPr id="2" name="Oval Callout 1"/>
          <p:cNvSpPr/>
          <p:nvPr/>
        </p:nvSpPr>
        <p:spPr>
          <a:xfrm>
            <a:off x="-85577" y="376215"/>
            <a:ext cx="2066778" cy="1009335"/>
          </a:xfrm>
          <a:prstGeom prst="wedgeEllipseCallout">
            <a:avLst>
              <a:gd name="adj1" fmla="val 53884"/>
              <a:gd name="adj2" fmla="val 40912"/>
            </a:avLst>
          </a:prstGeom>
          <a:solidFill>
            <a:schemeClr val="accent2"/>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500" b="1" dirty="0" smtClean="0">
                <a:solidFill>
                  <a:prstClr val="black"/>
                </a:solidFill>
                <a:latin typeface="Century Gothic"/>
              </a:rPr>
              <a:t>Distributive</a:t>
            </a:r>
            <a:endParaRPr lang="en-US" sz="1125" dirty="0">
              <a:solidFill>
                <a:prstClr val="white"/>
              </a:solidFill>
            </a:endParaRPr>
          </a:p>
        </p:txBody>
      </p:sp>
      <p:pic>
        <p:nvPicPr>
          <p:cNvPr id="3" name="Picture 2"/>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286000" y="538163"/>
            <a:ext cx="209550" cy="209550"/>
          </a:xfrm>
          <a:prstGeom prst="rect">
            <a:avLst/>
          </a:prstGeom>
        </p:spPr>
      </p:pic>
      <p:pic>
        <p:nvPicPr>
          <p:cNvPr id="14" name="Picture 13"/>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535373" y="1883992"/>
            <a:ext cx="209550" cy="209550"/>
          </a:xfrm>
          <a:prstGeom prst="rect">
            <a:avLst/>
          </a:prstGeom>
        </p:spPr>
      </p:pic>
      <p:sp>
        <p:nvSpPr>
          <p:cNvPr id="4" name="TextBox 3"/>
          <p:cNvSpPr txBox="1"/>
          <p:nvPr/>
        </p:nvSpPr>
        <p:spPr>
          <a:xfrm>
            <a:off x="3200400" y="2866990"/>
            <a:ext cx="3581400" cy="1754326"/>
          </a:xfrm>
          <a:prstGeom prst="rect">
            <a:avLst/>
          </a:prstGeom>
          <a:noFill/>
        </p:spPr>
        <p:txBody>
          <a:bodyPr wrap="square" rtlCol="0">
            <a:spAutoFit/>
          </a:bodyPr>
          <a:lstStyle/>
          <a:p>
            <a:r>
              <a:rPr lang="en-US" dirty="0" smtClean="0">
                <a:solidFill>
                  <a:prstClr val="black"/>
                </a:solidFill>
              </a:rPr>
              <a:t>The blood vessel tone is lost during Distributive shock.  Conditions such as Anaphylaxis</a:t>
            </a:r>
            <a:r>
              <a:rPr lang="en-US" dirty="0">
                <a:solidFill>
                  <a:prstClr val="black"/>
                </a:solidFill>
              </a:rPr>
              <a:t> </a:t>
            </a:r>
            <a:r>
              <a:rPr lang="en-US" dirty="0" smtClean="0">
                <a:solidFill>
                  <a:prstClr val="black"/>
                </a:solidFill>
              </a:rPr>
              <a:t>or Sepsis can cause the vessels to dilate thus making the tank bigger but the volume remains constant.</a:t>
            </a:r>
            <a:endParaRPr lang="en-US" dirty="0">
              <a:solidFill>
                <a:prstClr val="black"/>
              </a:solidFill>
            </a:endParaRPr>
          </a:p>
        </p:txBody>
      </p:sp>
    </p:spTree>
    <p:extLst>
      <p:ext uri="{BB962C8B-B14F-4D97-AF65-F5344CB8AC3E}">
        <p14:creationId xmlns:p14="http://schemas.microsoft.com/office/powerpoint/2010/main" val="2680865616"/>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1" fill="hold" grpId="0" nodeType="withEffect">
                                  <p:stCondLst>
                                    <p:cond delay="800"/>
                                  </p:stCondLst>
                                  <p:childTnLst>
                                    <p:set>
                                      <p:cBhvr>
                                        <p:cTn id="6" dur="1" fill="hold">
                                          <p:stCondLst>
                                            <p:cond delay="0"/>
                                          </p:stCondLst>
                                        </p:cTn>
                                        <p:tgtEl>
                                          <p:spTgt spid="2"/>
                                        </p:tgtEl>
                                        <p:attrNameLst>
                                          <p:attrName>style.visibility</p:attrName>
                                        </p:attrNameLst>
                                      </p:cBhvr>
                                      <p:to>
                                        <p:strVal val="visible"/>
                                      </p:to>
                                    </p:set>
                                    <p:animEffect transition="in" filter="wipe(up)">
                                      <p:cBhvr>
                                        <p:cTn id="7" dur="500"/>
                                        <p:tgtEl>
                                          <p:spTgt spid="2"/>
                                        </p:tgtEl>
                                      </p:cBhvr>
                                    </p:animEffect>
                                  </p:childTnLst>
                                </p:cTn>
                              </p:par>
                              <p:par>
                                <p:cTn id="8" presetID="10" presetClass="exit" presetSubtype="0" fill="hold" nodeType="withEffect">
                                  <p:stCondLst>
                                    <p:cond delay="2000"/>
                                  </p:stCondLst>
                                  <p:childTnLst>
                                    <p:animEffect transition="out" filter="fade">
                                      <p:cBhvr>
                                        <p:cTn id="9" dur="1000"/>
                                        <p:tgtEl>
                                          <p:spTgt spid="12"/>
                                        </p:tgtEl>
                                      </p:cBhvr>
                                    </p:animEffect>
                                    <p:set>
                                      <p:cBhvr>
                                        <p:cTn id="10" dur="1" fill="hold">
                                          <p:stCondLst>
                                            <p:cond delay="999"/>
                                          </p:stCondLst>
                                        </p:cTn>
                                        <p:tgtEl>
                                          <p:spTgt spid="12"/>
                                        </p:tgtEl>
                                        <p:attrNameLst>
                                          <p:attrName>style.visibility</p:attrName>
                                        </p:attrNameLst>
                                      </p:cBhvr>
                                      <p:to>
                                        <p:strVal val="hidden"/>
                                      </p:to>
                                    </p:set>
                                  </p:childTnLst>
                                </p:cTn>
                              </p:par>
                              <p:par>
                                <p:cTn id="11" presetID="10" presetClass="entr" presetSubtype="0" fill="hold" nodeType="withEffect">
                                  <p:stCondLst>
                                    <p:cond delay="2000"/>
                                  </p:stCondLst>
                                  <p:childTnLst>
                                    <p:set>
                                      <p:cBhvr>
                                        <p:cTn id="12" dur="1" fill="hold">
                                          <p:stCondLst>
                                            <p:cond delay="0"/>
                                          </p:stCondLst>
                                        </p:cTn>
                                        <p:tgtEl>
                                          <p:spTgt spid="11"/>
                                        </p:tgtEl>
                                        <p:attrNameLst>
                                          <p:attrName>style.visibility</p:attrName>
                                        </p:attrNameLst>
                                      </p:cBhvr>
                                      <p:to>
                                        <p:strVal val="visible"/>
                                      </p:to>
                                    </p:set>
                                    <p:animEffect transition="in" filter="fade">
                                      <p:cBhvr>
                                        <p:cTn id="13" dur="1000"/>
                                        <p:tgtEl>
                                          <p:spTgt spid="11"/>
                                        </p:tgtEl>
                                      </p:cBhvr>
                                    </p:animEffect>
                                  </p:childTnLst>
                                </p:cTn>
                              </p:par>
                              <p:par>
                                <p:cTn id="14" presetID="15" presetClass="entr" presetSubtype="0" fill="hold" grpId="0" nodeType="withEffect">
                                  <p:stCondLst>
                                    <p:cond delay="2700"/>
                                  </p:stCondLst>
                                  <p:childTnLst>
                                    <p:set>
                                      <p:cBhvr>
                                        <p:cTn id="15" dur="1" fill="hold">
                                          <p:stCondLst>
                                            <p:cond delay="0"/>
                                          </p:stCondLst>
                                        </p:cTn>
                                        <p:tgtEl>
                                          <p:spTgt spid="8"/>
                                        </p:tgtEl>
                                        <p:attrNameLst>
                                          <p:attrName>style.visibility</p:attrName>
                                        </p:attrNameLst>
                                      </p:cBhvr>
                                      <p:to>
                                        <p:strVal val="visible"/>
                                      </p:to>
                                    </p:set>
                                    <p:anim calcmode="lin" valueType="num">
                                      <p:cBhvr>
                                        <p:cTn id="16" dur="700" fill="hold"/>
                                        <p:tgtEl>
                                          <p:spTgt spid="8"/>
                                        </p:tgtEl>
                                        <p:attrNameLst>
                                          <p:attrName>ppt_w</p:attrName>
                                        </p:attrNameLst>
                                      </p:cBhvr>
                                      <p:tavLst>
                                        <p:tav tm="0">
                                          <p:val>
                                            <p:fltVal val="0"/>
                                          </p:val>
                                        </p:tav>
                                        <p:tav tm="100000">
                                          <p:val>
                                            <p:strVal val="#ppt_w"/>
                                          </p:val>
                                        </p:tav>
                                      </p:tavLst>
                                    </p:anim>
                                    <p:anim calcmode="lin" valueType="num">
                                      <p:cBhvr>
                                        <p:cTn id="17" dur="700" fill="hold"/>
                                        <p:tgtEl>
                                          <p:spTgt spid="8"/>
                                        </p:tgtEl>
                                        <p:attrNameLst>
                                          <p:attrName>ppt_h</p:attrName>
                                        </p:attrNameLst>
                                      </p:cBhvr>
                                      <p:tavLst>
                                        <p:tav tm="0">
                                          <p:val>
                                            <p:fltVal val="0"/>
                                          </p:val>
                                        </p:tav>
                                        <p:tav tm="100000">
                                          <p:val>
                                            <p:strVal val="#ppt_h"/>
                                          </p:val>
                                        </p:tav>
                                      </p:tavLst>
                                    </p:anim>
                                    <p:anim calcmode="lin" valueType="num">
                                      <p:cBhvr>
                                        <p:cTn id="18" dur="700" fill="hold"/>
                                        <p:tgtEl>
                                          <p:spTgt spid="8"/>
                                        </p:tgtEl>
                                        <p:attrNameLst>
                                          <p:attrName>ppt_x</p:attrName>
                                        </p:attrNameLst>
                                      </p:cBhvr>
                                      <p:tavLst>
                                        <p:tav tm="0" fmla="#ppt_x+(cos(-2*pi*(1-$))*-#ppt_x-sin(-2*pi*(1-$))*(1-#ppt_y))*(1-$)">
                                          <p:val>
                                            <p:fltVal val="0"/>
                                          </p:val>
                                        </p:tav>
                                        <p:tav tm="100000">
                                          <p:val>
                                            <p:fltVal val="1"/>
                                          </p:val>
                                        </p:tav>
                                      </p:tavLst>
                                    </p:anim>
                                    <p:anim calcmode="lin" valueType="num">
                                      <p:cBhvr>
                                        <p:cTn id="19" dur="700" fill="hold"/>
                                        <p:tgtEl>
                                          <p:spTgt spid="8"/>
                                        </p:tgtEl>
                                        <p:attrNameLst>
                                          <p:attrName>ppt_y</p:attrName>
                                        </p:attrNameLst>
                                      </p:cBhvr>
                                      <p:tavLst>
                                        <p:tav tm="0" fmla="#ppt_y+(sin(-2*pi*(1-$))*-#ppt_x+cos(-2*pi*(1-$))*(1-#ppt_y))*(1-$)">
                                          <p:val>
                                            <p:fltVal val="0"/>
                                          </p:val>
                                        </p:tav>
                                        <p:tav tm="100000">
                                          <p:val>
                                            <p:fltVal val="1"/>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2"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Rectangle 12"/>
          <p:cNvSpPr/>
          <p:nvPr/>
        </p:nvSpPr>
        <p:spPr>
          <a:xfrm>
            <a:off x="0" y="642938"/>
            <a:ext cx="6858000" cy="4500562"/>
          </a:xfrm>
          <a:prstGeom prst="rect">
            <a:avLst/>
          </a:prstGeom>
          <a:gradFill flip="none" rotWithShape="1">
            <a:gsLst>
              <a:gs pos="0">
                <a:schemeClr val="accent1">
                  <a:lumMod val="60000"/>
                  <a:lumOff val="40000"/>
                </a:schemeClr>
              </a:gs>
              <a:gs pos="100000">
                <a:schemeClr val="accent1">
                  <a:lumMod val="75000"/>
                </a:schemeClr>
              </a:gs>
            </a:gsLst>
            <a:path path="circle">
              <a:fillToRect l="50000" t="-80000" r="50000" b="180000"/>
            </a:path>
            <a:tileRect/>
          </a:gradFill>
          <a:ln w="25400" cap="flat" cmpd="sng" algn="ctr">
            <a:noFill/>
            <a:prstDash val="solid"/>
          </a:ln>
          <a:effectLst/>
        </p:spPr>
        <p:txBody>
          <a:bodyPr rtlCol="0" anchor="ctr"/>
          <a:lstStyle/>
          <a:p>
            <a:pPr algn="ctr">
              <a:defRPr/>
            </a:pPr>
            <a:endParaRPr lang="en-US" sz="1350" kern="0">
              <a:solidFill>
                <a:sysClr val="window" lastClr="FFFFFF"/>
              </a:solidFill>
              <a:latin typeface="Palatino Linotype"/>
            </a:endParaRPr>
          </a:p>
        </p:txBody>
      </p:sp>
      <p:sp>
        <p:nvSpPr>
          <p:cNvPr id="15" name="Rectangle 14"/>
          <p:cNvSpPr/>
          <p:nvPr/>
        </p:nvSpPr>
        <p:spPr>
          <a:xfrm>
            <a:off x="0" y="0"/>
            <a:ext cx="6858000" cy="2554497"/>
          </a:xfrm>
          <a:prstGeom prst="rect">
            <a:avLst/>
          </a:prstGeom>
          <a:gradFill flip="none" rotWithShape="1">
            <a:gsLst>
              <a:gs pos="0">
                <a:schemeClr val="tx2">
                  <a:lumMod val="40000"/>
                  <a:lumOff val="60000"/>
                </a:schemeClr>
              </a:gs>
              <a:gs pos="35000">
                <a:schemeClr val="tx2">
                  <a:lumMod val="60000"/>
                  <a:lumOff val="40000"/>
                </a:schemeClr>
              </a:gs>
              <a:gs pos="100000">
                <a:schemeClr val="tx2"/>
              </a:gs>
            </a:gsLst>
            <a:path path="circle">
              <a:fillToRect l="50000" t="50000" r="50000" b="50000"/>
            </a:path>
            <a:tileRect/>
          </a:gradFill>
          <a:ln w="25400" cap="flat" cmpd="sng" algn="ctr">
            <a:noFill/>
            <a:prstDash val="solid"/>
          </a:ln>
          <a:effectLst>
            <a:outerShdw blurRad="317500" dir="7320000" sx="104000" sy="104000" algn="tl" rotWithShape="0">
              <a:prstClr val="black">
                <a:alpha val="18000"/>
              </a:prstClr>
            </a:outerShdw>
          </a:effectLst>
        </p:spPr>
        <p:txBody>
          <a:bodyPr rtlCol="0" anchor="ctr"/>
          <a:lstStyle/>
          <a:p>
            <a:pPr algn="ctr">
              <a:defRPr/>
            </a:pPr>
            <a:endParaRPr lang="en-US" sz="1350" kern="0">
              <a:solidFill>
                <a:sysClr val="window" lastClr="FFFFFF"/>
              </a:solidFill>
              <a:latin typeface="Palatino Linotype"/>
            </a:endParaRPr>
          </a:p>
        </p:txBody>
      </p:sp>
      <p:sp>
        <p:nvSpPr>
          <p:cNvPr id="26" name="Rectangle 25"/>
          <p:cNvSpPr/>
          <p:nvPr/>
        </p:nvSpPr>
        <p:spPr>
          <a:xfrm>
            <a:off x="0" y="2544318"/>
            <a:ext cx="6858000" cy="34290"/>
          </a:xfrm>
          <a:prstGeom prst="rect">
            <a:avLst/>
          </a:prstGeom>
          <a:gradFill flip="none" rotWithShape="1">
            <a:gsLst>
              <a:gs pos="0">
                <a:schemeClr val="accent2"/>
              </a:gs>
              <a:gs pos="35000">
                <a:schemeClr val="accent2"/>
              </a:gs>
              <a:gs pos="100000">
                <a:schemeClr val="accent2">
                  <a:lumMod val="75000"/>
                </a:schemeClr>
              </a:gs>
            </a:gsLst>
            <a:path path="circle">
              <a:fillToRect l="50000" t="50000" r="50000" b="50000"/>
            </a:path>
            <a:tileRect/>
          </a:gradFill>
          <a:ln w="25400" cap="flat" cmpd="sng" algn="ctr">
            <a:noFill/>
            <a:prstDash val="solid"/>
          </a:ln>
          <a:effectLst>
            <a:outerShdw blurRad="457200" dist="114300" dir="7320000" sx="104000" sy="104000" algn="tl" rotWithShape="0">
              <a:prstClr val="black">
                <a:alpha val="40000"/>
              </a:prstClr>
            </a:outerShdw>
          </a:effectLst>
        </p:spPr>
        <p:txBody>
          <a:bodyPr rtlCol="0" anchor="ctr"/>
          <a:lstStyle/>
          <a:p>
            <a:pPr algn="ctr">
              <a:defRPr/>
            </a:pPr>
            <a:endParaRPr lang="en-US" sz="1350" kern="0">
              <a:solidFill>
                <a:sysClr val="window" lastClr="FFFFFF"/>
              </a:solidFill>
              <a:latin typeface="Palatino Linotype"/>
            </a:endParaRPr>
          </a:p>
        </p:txBody>
      </p:sp>
      <p:sp>
        <p:nvSpPr>
          <p:cNvPr id="8" name="TextBox 7"/>
          <p:cNvSpPr txBox="1"/>
          <p:nvPr/>
        </p:nvSpPr>
        <p:spPr>
          <a:xfrm>
            <a:off x="3446986" y="1739707"/>
            <a:ext cx="3563413" cy="923330"/>
          </a:xfrm>
          <a:prstGeom prst="rect">
            <a:avLst/>
          </a:prstGeom>
          <a:noFill/>
        </p:spPr>
        <p:txBody>
          <a:bodyPr wrap="square" rtlCol="0">
            <a:spAutoFit/>
          </a:bodyPr>
          <a:lstStyle/>
          <a:p>
            <a:pPr algn="ctr"/>
            <a:r>
              <a:rPr lang="en-US" sz="5400" b="1" dirty="0" smtClean="0">
                <a:solidFill>
                  <a:srgbClr val="E72727"/>
                </a:solidFill>
                <a:effectLst>
                  <a:innerShdw blurRad="63500" dist="50800" dir="13500000">
                    <a:prstClr val="black">
                      <a:alpha val="50000"/>
                    </a:prstClr>
                  </a:innerShdw>
                </a:effectLst>
                <a:latin typeface="Century Gothic"/>
              </a:rPr>
              <a:t>Definition</a:t>
            </a:r>
            <a:endParaRPr lang="en-US" sz="5400" dirty="0">
              <a:solidFill>
                <a:srgbClr val="E72727"/>
              </a:solidFill>
              <a:effectLst>
                <a:innerShdw blurRad="63500" dist="50800" dir="13500000">
                  <a:prstClr val="black">
                    <a:alpha val="50000"/>
                  </a:prstClr>
                </a:innerShdw>
              </a:effectLst>
            </a:endParaRPr>
          </a:p>
        </p:txBody>
      </p:sp>
      <p:pic>
        <p:nvPicPr>
          <p:cNvPr id="11" name="figure2"/>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220960" y="312493"/>
            <a:ext cx="2884462" cy="5127932"/>
          </a:xfrm>
          <a:prstGeom prst="rect">
            <a:avLst/>
          </a:prstGeom>
        </p:spPr>
      </p:pic>
      <p:pic>
        <p:nvPicPr>
          <p:cNvPr id="12" name="figure" hidden="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219200" y="315949"/>
            <a:ext cx="2376721" cy="5125006"/>
          </a:xfrm>
          <a:prstGeom prst="rect">
            <a:avLst/>
          </a:prstGeom>
        </p:spPr>
      </p:pic>
      <p:sp>
        <p:nvSpPr>
          <p:cNvPr id="2" name="Oval Callout 1"/>
          <p:cNvSpPr/>
          <p:nvPr/>
        </p:nvSpPr>
        <p:spPr>
          <a:xfrm>
            <a:off x="-85577" y="376215"/>
            <a:ext cx="2066778" cy="1009335"/>
          </a:xfrm>
          <a:prstGeom prst="wedgeEllipseCallout">
            <a:avLst>
              <a:gd name="adj1" fmla="val 53884"/>
              <a:gd name="adj2" fmla="val 40912"/>
            </a:avLst>
          </a:prstGeom>
          <a:solidFill>
            <a:schemeClr val="accent2"/>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500" b="1" dirty="0" smtClean="0">
                <a:solidFill>
                  <a:prstClr val="black"/>
                </a:solidFill>
                <a:latin typeface="Century Gothic"/>
              </a:rPr>
              <a:t>Cardiogenic</a:t>
            </a:r>
            <a:endParaRPr lang="en-US" sz="1125" dirty="0">
              <a:solidFill>
                <a:prstClr val="white"/>
              </a:solidFill>
            </a:endParaRPr>
          </a:p>
        </p:txBody>
      </p:sp>
      <p:pic>
        <p:nvPicPr>
          <p:cNvPr id="3" name="Picture 2"/>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286000" y="538163"/>
            <a:ext cx="209550" cy="209550"/>
          </a:xfrm>
          <a:prstGeom prst="rect">
            <a:avLst/>
          </a:prstGeom>
        </p:spPr>
      </p:pic>
      <p:pic>
        <p:nvPicPr>
          <p:cNvPr id="14" name="Picture 13"/>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535373" y="1883992"/>
            <a:ext cx="209550" cy="209550"/>
          </a:xfrm>
          <a:prstGeom prst="rect">
            <a:avLst/>
          </a:prstGeom>
        </p:spPr>
      </p:pic>
      <p:sp>
        <p:nvSpPr>
          <p:cNvPr id="4" name="TextBox 3"/>
          <p:cNvSpPr txBox="1"/>
          <p:nvPr/>
        </p:nvSpPr>
        <p:spPr>
          <a:xfrm>
            <a:off x="3200400" y="2866990"/>
            <a:ext cx="3581400" cy="2031325"/>
          </a:xfrm>
          <a:prstGeom prst="rect">
            <a:avLst/>
          </a:prstGeom>
          <a:noFill/>
        </p:spPr>
        <p:txBody>
          <a:bodyPr wrap="square" rtlCol="0">
            <a:spAutoFit/>
          </a:bodyPr>
          <a:lstStyle/>
          <a:p>
            <a:r>
              <a:rPr lang="en-US" dirty="0" smtClean="0">
                <a:solidFill>
                  <a:prstClr val="black"/>
                </a:solidFill>
              </a:rPr>
              <a:t>Cardiogenic shock is a pump problem.  Damage to the heart muscle prevents proper and efficient pumping of the blood to the body.  Often times the reason for the damage to the heart muscle is a Myocardial Infarction.</a:t>
            </a:r>
            <a:endParaRPr lang="en-US" dirty="0">
              <a:solidFill>
                <a:prstClr val="black"/>
              </a:solidFill>
            </a:endParaRPr>
          </a:p>
        </p:txBody>
      </p:sp>
    </p:spTree>
    <p:extLst>
      <p:ext uri="{BB962C8B-B14F-4D97-AF65-F5344CB8AC3E}">
        <p14:creationId xmlns:p14="http://schemas.microsoft.com/office/powerpoint/2010/main" val="1387149057"/>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1" fill="hold" grpId="0" nodeType="withEffect">
                                  <p:stCondLst>
                                    <p:cond delay="800"/>
                                  </p:stCondLst>
                                  <p:childTnLst>
                                    <p:set>
                                      <p:cBhvr>
                                        <p:cTn id="6" dur="1" fill="hold">
                                          <p:stCondLst>
                                            <p:cond delay="0"/>
                                          </p:stCondLst>
                                        </p:cTn>
                                        <p:tgtEl>
                                          <p:spTgt spid="2"/>
                                        </p:tgtEl>
                                        <p:attrNameLst>
                                          <p:attrName>style.visibility</p:attrName>
                                        </p:attrNameLst>
                                      </p:cBhvr>
                                      <p:to>
                                        <p:strVal val="visible"/>
                                      </p:to>
                                    </p:set>
                                    <p:animEffect transition="in" filter="wipe(up)">
                                      <p:cBhvr>
                                        <p:cTn id="7" dur="500"/>
                                        <p:tgtEl>
                                          <p:spTgt spid="2"/>
                                        </p:tgtEl>
                                      </p:cBhvr>
                                    </p:animEffect>
                                  </p:childTnLst>
                                </p:cTn>
                              </p:par>
                              <p:par>
                                <p:cTn id="8" presetID="10" presetClass="exit" presetSubtype="0" fill="hold" nodeType="withEffect">
                                  <p:stCondLst>
                                    <p:cond delay="2000"/>
                                  </p:stCondLst>
                                  <p:childTnLst>
                                    <p:animEffect transition="out" filter="fade">
                                      <p:cBhvr>
                                        <p:cTn id="9" dur="1000"/>
                                        <p:tgtEl>
                                          <p:spTgt spid="12"/>
                                        </p:tgtEl>
                                      </p:cBhvr>
                                    </p:animEffect>
                                    <p:set>
                                      <p:cBhvr>
                                        <p:cTn id="10" dur="1" fill="hold">
                                          <p:stCondLst>
                                            <p:cond delay="999"/>
                                          </p:stCondLst>
                                        </p:cTn>
                                        <p:tgtEl>
                                          <p:spTgt spid="12"/>
                                        </p:tgtEl>
                                        <p:attrNameLst>
                                          <p:attrName>style.visibility</p:attrName>
                                        </p:attrNameLst>
                                      </p:cBhvr>
                                      <p:to>
                                        <p:strVal val="hidden"/>
                                      </p:to>
                                    </p:set>
                                  </p:childTnLst>
                                </p:cTn>
                              </p:par>
                              <p:par>
                                <p:cTn id="11" presetID="10" presetClass="entr" presetSubtype="0" fill="hold" nodeType="withEffect">
                                  <p:stCondLst>
                                    <p:cond delay="2000"/>
                                  </p:stCondLst>
                                  <p:childTnLst>
                                    <p:set>
                                      <p:cBhvr>
                                        <p:cTn id="12" dur="1" fill="hold">
                                          <p:stCondLst>
                                            <p:cond delay="0"/>
                                          </p:stCondLst>
                                        </p:cTn>
                                        <p:tgtEl>
                                          <p:spTgt spid="11"/>
                                        </p:tgtEl>
                                        <p:attrNameLst>
                                          <p:attrName>style.visibility</p:attrName>
                                        </p:attrNameLst>
                                      </p:cBhvr>
                                      <p:to>
                                        <p:strVal val="visible"/>
                                      </p:to>
                                    </p:set>
                                    <p:animEffect transition="in" filter="fade">
                                      <p:cBhvr>
                                        <p:cTn id="13" dur="1000"/>
                                        <p:tgtEl>
                                          <p:spTgt spid="11"/>
                                        </p:tgtEl>
                                      </p:cBhvr>
                                    </p:animEffect>
                                  </p:childTnLst>
                                </p:cTn>
                              </p:par>
                              <p:par>
                                <p:cTn id="14" presetID="15" presetClass="entr" presetSubtype="0" fill="hold" grpId="0" nodeType="withEffect">
                                  <p:stCondLst>
                                    <p:cond delay="2700"/>
                                  </p:stCondLst>
                                  <p:childTnLst>
                                    <p:set>
                                      <p:cBhvr>
                                        <p:cTn id="15" dur="1" fill="hold">
                                          <p:stCondLst>
                                            <p:cond delay="0"/>
                                          </p:stCondLst>
                                        </p:cTn>
                                        <p:tgtEl>
                                          <p:spTgt spid="8"/>
                                        </p:tgtEl>
                                        <p:attrNameLst>
                                          <p:attrName>style.visibility</p:attrName>
                                        </p:attrNameLst>
                                      </p:cBhvr>
                                      <p:to>
                                        <p:strVal val="visible"/>
                                      </p:to>
                                    </p:set>
                                    <p:anim calcmode="lin" valueType="num">
                                      <p:cBhvr>
                                        <p:cTn id="16" dur="700" fill="hold"/>
                                        <p:tgtEl>
                                          <p:spTgt spid="8"/>
                                        </p:tgtEl>
                                        <p:attrNameLst>
                                          <p:attrName>ppt_w</p:attrName>
                                        </p:attrNameLst>
                                      </p:cBhvr>
                                      <p:tavLst>
                                        <p:tav tm="0">
                                          <p:val>
                                            <p:fltVal val="0"/>
                                          </p:val>
                                        </p:tav>
                                        <p:tav tm="100000">
                                          <p:val>
                                            <p:strVal val="#ppt_w"/>
                                          </p:val>
                                        </p:tav>
                                      </p:tavLst>
                                    </p:anim>
                                    <p:anim calcmode="lin" valueType="num">
                                      <p:cBhvr>
                                        <p:cTn id="17" dur="700" fill="hold"/>
                                        <p:tgtEl>
                                          <p:spTgt spid="8"/>
                                        </p:tgtEl>
                                        <p:attrNameLst>
                                          <p:attrName>ppt_h</p:attrName>
                                        </p:attrNameLst>
                                      </p:cBhvr>
                                      <p:tavLst>
                                        <p:tav tm="0">
                                          <p:val>
                                            <p:fltVal val="0"/>
                                          </p:val>
                                        </p:tav>
                                        <p:tav tm="100000">
                                          <p:val>
                                            <p:strVal val="#ppt_h"/>
                                          </p:val>
                                        </p:tav>
                                      </p:tavLst>
                                    </p:anim>
                                    <p:anim calcmode="lin" valueType="num">
                                      <p:cBhvr>
                                        <p:cTn id="18" dur="700" fill="hold"/>
                                        <p:tgtEl>
                                          <p:spTgt spid="8"/>
                                        </p:tgtEl>
                                        <p:attrNameLst>
                                          <p:attrName>ppt_x</p:attrName>
                                        </p:attrNameLst>
                                      </p:cBhvr>
                                      <p:tavLst>
                                        <p:tav tm="0" fmla="#ppt_x+(cos(-2*pi*(1-$))*-#ppt_x-sin(-2*pi*(1-$))*(1-#ppt_y))*(1-$)">
                                          <p:val>
                                            <p:fltVal val="0"/>
                                          </p:val>
                                        </p:tav>
                                        <p:tav tm="100000">
                                          <p:val>
                                            <p:fltVal val="1"/>
                                          </p:val>
                                        </p:tav>
                                      </p:tavLst>
                                    </p:anim>
                                    <p:anim calcmode="lin" valueType="num">
                                      <p:cBhvr>
                                        <p:cTn id="19" dur="700" fill="hold"/>
                                        <p:tgtEl>
                                          <p:spTgt spid="8"/>
                                        </p:tgtEl>
                                        <p:attrNameLst>
                                          <p:attrName>ppt_y</p:attrName>
                                        </p:attrNameLst>
                                      </p:cBhvr>
                                      <p:tavLst>
                                        <p:tav tm="0" fmla="#ppt_y+(sin(-2*pi*(1-$))*-#ppt_x+cos(-2*pi*(1-$))*(1-#ppt_y))*(1-$)">
                                          <p:val>
                                            <p:fltVal val="0"/>
                                          </p:val>
                                        </p:tav>
                                        <p:tav tm="100000">
                                          <p:val>
                                            <p:fltVal val="1"/>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2"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Rectangle 11"/>
          <p:cNvSpPr/>
          <p:nvPr/>
        </p:nvSpPr>
        <p:spPr>
          <a:xfrm>
            <a:off x="0" y="0"/>
            <a:ext cx="6858000" cy="5143500"/>
          </a:xfrm>
          <a:prstGeom prst="rect">
            <a:avLst/>
          </a:prstGeom>
          <a:solidFill>
            <a:schemeClr val="tx2"/>
          </a:solidFill>
          <a:ln w="25400" cap="flat" cmpd="sng" algn="ctr">
            <a:noFill/>
            <a:prstDash val="solid"/>
          </a:ln>
          <a:effectLst/>
        </p:spPr>
        <p:txBody>
          <a:bodyPr rtlCol="0" anchor="ctr"/>
          <a:lstStyle/>
          <a:p>
            <a:pPr algn="ctr">
              <a:defRPr/>
            </a:pPr>
            <a:endParaRPr lang="en-US" sz="1350" kern="0">
              <a:solidFill>
                <a:sysClr val="window" lastClr="FFFFFF"/>
              </a:solidFill>
              <a:latin typeface="Palatino Linotype"/>
            </a:endParaRPr>
          </a:p>
        </p:txBody>
      </p:sp>
      <p:sp>
        <p:nvSpPr>
          <p:cNvPr id="6" name="Rectangle 5"/>
          <p:cNvSpPr/>
          <p:nvPr/>
        </p:nvSpPr>
        <p:spPr>
          <a:xfrm>
            <a:off x="0" y="0"/>
            <a:ext cx="3257550" cy="5143500"/>
          </a:xfrm>
          <a:prstGeom prst="rect">
            <a:avLst/>
          </a:prstGeom>
          <a:gradFill flip="none" rotWithShape="1">
            <a:gsLst>
              <a:gs pos="0">
                <a:schemeClr val="accent2"/>
              </a:gs>
              <a:gs pos="98000">
                <a:schemeClr val="accent2">
                  <a:lumMod val="75000"/>
                </a:schemeClr>
              </a:gs>
            </a:gsLst>
            <a:lin ang="5400000" scaled="1"/>
            <a:tileRect/>
          </a:gradFill>
          <a:ln w="25400" cap="flat" cmpd="sng" algn="ctr">
            <a:noFill/>
            <a:prstDash val="solid"/>
          </a:ln>
          <a:effectLst>
            <a:outerShdw blurRad="457200" dist="114300" dir="7320000" sx="104000" sy="104000" algn="tl" rotWithShape="0">
              <a:prstClr val="black">
                <a:alpha val="40000"/>
              </a:prstClr>
            </a:outerShdw>
          </a:effectLst>
        </p:spPr>
        <p:txBody>
          <a:bodyPr rtlCol="0" anchor="ctr"/>
          <a:lstStyle/>
          <a:p>
            <a:pPr algn="ctr">
              <a:defRPr/>
            </a:pPr>
            <a:endParaRPr lang="en-US" sz="1350" kern="0">
              <a:solidFill>
                <a:sysClr val="window" lastClr="FFFFFF"/>
              </a:solidFill>
              <a:latin typeface="Palatino Linotype"/>
            </a:endParaRPr>
          </a:p>
        </p:txBody>
      </p:sp>
      <p:sp>
        <p:nvSpPr>
          <p:cNvPr id="5" name="TextBox 4"/>
          <p:cNvSpPr txBox="1"/>
          <p:nvPr/>
        </p:nvSpPr>
        <p:spPr>
          <a:xfrm>
            <a:off x="57150" y="1771650"/>
            <a:ext cx="3086100" cy="1754326"/>
          </a:xfrm>
          <a:prstGeom prst="rect">
            <a:avLst/>
          </a:prstGeom>
          <a:noFill/>
        </p:spPr>
        <p:txBody>
          <a:bodyPr wrap="square" rtlCol="0">
            <a:spAutoFit/>
          </a:bodyPr>
          <a:lstStyle/>
          <a:p>
            <a:pPr lvl="0" algn="ctr"/>
            <a:r>
              <a:rPr lang="en-US" b="1" dirty="0" smtClean="0">
                <a:solidFill>
                  <a:schemeClr val="tx2">
                    <a:lumMod val="20000"/>
                    <a:lumOff val="80000"/>
                  </a:schemeClr>
                </a:solidFill>
                <a:latin typeface="Century Gothic"/>
              </a:rPr>
              <a:t>Can we fix Shock at the BLS level?</a:t>
            </a:r>
          </a:p>
          <a:p>
            <a:pPr lvl="0" algn="ctr"/>
            <a:endParaRPr lang="en-US" b="1" dirty="0" smtClean="0">
              <a:solidFill>
                <a:schemeClr val="tx2">
                  <a:lumMod val="20000"/>
                  <a:lumOff val="80000"/>
                </a:schemeClr>
              </a:solidFill>
              <a:latin typeface="Century Gothic"/>
            </a:endParaRPr>
          </a:p>
          <a:p>
            <a:pPr lvl="0" algn="ctr"/>
            <a:r>
              <a:rPr lang="en-US" b="1" dirty="0" smtClean="0">
                <a:solidFill>
                  <a:schemeClr val="tx2">
                    <a:lumMod val="20000"/>
                    <a:lumOff val="80000"/>
                  </a:schemeClr>
                </a:solidFill>
                <a:latin typeface="Century Gothic"/>
              </a:rPr>
              <a:t>What can we do?</a:t>
            </a:r>
          </a:p>
          <a:p>
            <a:pPr lvl="0" algn="ctr"/>
            <a:endParaRPr lang="en-US" b="1" dirty="0">
              <a:solidFill>
                <a:schemeClr val="tx2">
                  <a:lumMod val="20000"/>
                  <a:lumOff val="80000"/>
                </a:schemeClr>
              </a:solidFill>
              <a:effectLst>
                <a:outerShdw blurRad="38100" dist="38100" dir="2700000" algn="tl" rotWithShape="0">
                  <a:prstClr val="black">
                    <a:alpha val="93000"/>
                  </a:prstClr>
                </a:outerShdw>
              </a:effectLst>
              <a:latin typeface="Century Gothic"/>
            </a:endParaRPr>
          </a:p>
          <a:p>
            <a:endParaRPr lang="en-US" dirty="0"/>
          </a:p>
        </p:txBody>
      </p:sp>
      <p:sp>
        <p:nvSpPr>
          <p:cNvPr id="7" name="Rectangle 6"/>
          <p:cNvSpPr/>
          <p:nvPr/>
        </p:nvSpPr>
        <p:spPr>
          <a:xfrm>
            <a:off x="0" y="819150"/>
            <a:ext cx="3257550" cy="335756"/>
          </a:xfrm>
          <a:prstGeom prst="rect">
            <a:avLst/>
          </a:prstGeom>
          <a:gradFill flip="none" rotWithShape="1">
            <a:gsLst>
              <a:gs pos="0">
                <a:schemeClr val="tx2">
                  <a:lumMod val="40000"/>
                  <a:lumOff val="60000"/>
                </a:schemeClr>
              </a:gs>
              <a:gs pos="100000">
                <a:schemeClr val="tx2"/>
              </a:gs>
            </a:gsLst>
            <a:path path="circle">
              <a:fillToRect l="50000" t="-80000" r="50000" b="180000"/>
            </a:path>
            <a:tileRect/>
          </a:gradFill>
          <a:ln w="25400" cap="flat" cmpd="sng" algn="ctr">
            <a:noFill/>
            <a:prstDash val="solid"/>
          </a:ln>
          <a:effectLst>
            <a:outerShdw blurRad="152400" dist="38100" dir="5400000" algn="tl" rotWithShape="0">
              <a:prstClr val="black">
                <a:alpha val="40000"/>
              </a:prstClr>
            </a:outerShdw>
          </a:effectLst>
        </p:spPr>
        <p:txBody>
          <a:bodyPr rtlCol="0" anchor="ctr"/>
          <a:lstStyle/>
          <a:p>
            <a:pPr algn="ctr">
              <a:defRPr/>
            </a:pPr>
            <a:endParaRPr lang="en-US" sz="1350" kern="0">
              <a:solidFill>
                <a:sysClr val="window" lastClr="FFFFFF"/>
              </a:solidFill>
              <a:latin typeface="Palatino Linotype"/>
            </a:endParaRPr>
          </a:p>
        </p:txBody>
      </p:sp>
      <p:sp>
        <p:nvSpPr>
          <p:cNvPr id="8" name="Rectangle 7"/>
          <p:cNvSpPr/>
          <p:nvPr/>
        </p:nvSpPr>
        <p:spPr>
          <a:xfrm>
            <a:off x="0" y="3836194"/>
            <a:ext cx="3257550" cy="335756"/>
          </a:xfrm>
          <a:prstGeom prst="rect">
            <a:avLst/>
          </a:prstGeom>
          <a:gradFill flip="none" rotWithShape="1">
            <a:gsLst>
              <a:gs pos="0">
                <a:schemeClr val="tx2">
                  <a:lumMod val="40000"/>
                  <a:lumOff val="60000"/>
                </a:schemeClr>
              </a:gs>
              <a:gs pos="100000">
                <a:schemeClr val="tx2"/>
              </a:gs>
            </a:gsLst>
            <a:path path="circle">
              <a:fillToRect l="50000" t="-80000" r="50000" b="180000"/>
            </a:path>
            <a:tileRect/>
          </a:gradFill>
          <a:ln w="25400" cap="flat" cmpd="sng" algn="ctr">
            <a:noFill/>
            <a:prstDash val="solid"/>
          </a:ln>
          <a:effectLst>
            <a:outerShdw blurRad="152400" dist="38100" dir="5400000" algn="tl" rotWithShape="0">
              <a:prstClr val="black">
                <a:alpha val="40000"/>
              </a:prstClr>
            </a:outerShdw>
          </a:effectLst>
        </p:spPr>
        <p:txBody>
          <a:bodyPr rtlCol="0" anchor="ctr"/>
          <a:lstStyle/>
          <a:p>
            <a:pPr algn="ctr">
              <a:defRPr/>
            </a:pPr>
            <a:endParaRPr lang="en-US" sz="1350" kern="0">
              <a:solidFill>
                <a:sysClr val="window" lastClr="FFFFFF"/>
              </a:solidFill>
              <a:latin typeface="Palatino Linotype"/>
            </a:endParaRPr>
          </a:p>
        </p:txBody>
      </p:sp>
      <p:pic>
        <p:nvPicPr>
          <p:cNvPr id="3" name="figure_hammer_down"/>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228975" y="802357"/>
            <a:ext cx="3571875" cy="3393281"/>
          </a:xfrm>
          <a:prstGeom prst="rect">
            <a:avLst/>
          </a:prstGeom>
        </p:spPr>
      </p:pic>
      <p:pic>
        <p:nvPicPr>
          <p:cNvPr id="4" name="figure_hammer_up"/>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228975" y="800102"/>
            <a:ext cx="3571875" cy="3393281"/>
          </a:xfrm>
          <a:prstGeom prst="rect">
            <a:avLst/>
          </a:prstGeom>
        </p:spPr>
      </p:pic>
    </p:spTree>
    <p:extLst>
      <p:ext uri="{BB962C8B-B14F-4D97-AF65-F5344CB8AC3E}">
        <p14:creationId xmlns:p14="http://schemas.microsoft.com/office/powerpoint/2010/main" val="1293425599"/>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xit" presetSubtype="0" fill="hold" nodeType="withEffect">
                                  <p:stCondLst>
                                    <p:cond delay="1200"/>
                                  </p:stCondLst>
                                  <p:childTnLst>
                                    <p:animEffect transition="out" filter="fade">
                                      <p:cBhvr>
                                        <p:cTn id="6" dur="800"/>
                                        <p:tgtEl>
                                          <p:spTgt spid="4"/>
                                        </p:tgtEl>
                                      </p:cBhvr>
                                    </p:animEffect>
                                    <p:set>
                                      <p:cBhvr>
                                        <p:cTn id="7" dur="1" fill="hold">
                                          <p:stCondLst>
                                            <p:cond delay="799"/>
                                          </p:stCondLst>
                                        </p:cTn>
                                        <p:tgtEl>
                                          <p:spTgt spid="4"/>
                                        </p:tgtEl>
                                        <p:attrNameLst>
                                          <p:attrName>style.visibility</p:attrName>
                                        </p:attrNameLst>
                                      </p:cBhvr>
                                      <p:to>
                                        <p:strVal val="hidden"/>
                                      </p:to>
                                    </p:set>
                                  </p:childTnLst>
                                </p:cTn>
                              </p:par>
                              <p:par>
                                <p:cTn id="8" presetID="10" presetClass="entr" presetSubtype="0" fill="hold" nodeType="withEffect">
                                  <p:stCondLst>
                                    <p:cond delay="1200"/>
                                  </p:stCondLst>
                                  <p:childTnLst>
                                    <p:set>
                                      <p:cBhvr>
                                        <p:cTn id="9" dur="1" fill="hold">
                                          <p:stCondLst>
                                            <p:cond delay="0"/>
                                          </p:stCondLst>
                                        </p:cTn>
                                        <p:tgtEl>
                                          <p:spTgt spid="3"/>
                                        </p:tgtEl>
                                        <p:attrNameLst>
                                          <p:attrName>style.visibility</p:attrName>
                                        </p:attrNameLst>
                                      </p:cBhvr>
                                      <p:to>
                                        <p:strVal val="visible"/>
                                      </p:to>
                                    </p:set>
                                    <p:animEffect transition="in" filter="fade">
                                      <p:cBhvr>
                                        <p:cTn id="10" dur="800"/>
                                        <p:tgtEl>
                                          <p:spTgt spid="3"/>
                                        </p:tgtEl>
                                      </p:cBhvr>
                                    </p:animEffect>
                                  </p:childTnLst>
                                </p:cTn>
                              </p:par>
                              <p:par>
                                <p:cTn id="11" presetID="10" presetClass="entr" presetSubtype="0" fill="hold" nodeType="withEffect">
                                  <p:stCondLst>
                                    <p:cond delay="2500"/>
                                  </p:stCondLst>
                                  <p:childTnLst>
                                    <p:set>
                                      <p:cBhvr>
                                        <p:cTn id="12" dur="1" fill="hold">
                                          <p:stCondLst>
                                            <p:cond delay="0"/>
                                          </p:stCondLst>
                                        </p:cTn>
                                        <p:tgtEl>
                                          <p:spTgt spid="4"/>
                                        </p:tgtEl>
                                        <p:attrNameLst>
                                          <p:attrName>style.visibility</p:attrName>
                                        </p:attrNameLst>
                                      </p:cBhvr>
                                      <p:to>
                                        <p:strVal val="visible"/>
                                      </p:to>
                                    </p:set>
                                    <p:animEffect transition="in" filter="fade">
                                      <p:cBhvr>
                                        <p:cTn id="13" dur="800"/>
                                        <p:tgtEl>
                                          <p:spTgt spid="4"/>
                                        </p:tgtEl>
                                      </p:cBhvr>
                                    </p:animEffect>
                                  </p:childTnLst>
                                </p:cTn>
                              </p:par>
                              <p:par>
                                <p:cTn id="14" presetID="10" presetClass="exit" presetSubtype="0" fill="hold" nodeType="withEffect">
                                  <p:stCondLst>
                                    <p:cond delay="2500"/>
                                  </p:stCondLst>
                                  <p:childTnLst>
                                    <p:animEffect transition="out" filter="fade">
                                      <p:cBhvr>
                                        <p:cTn id="15" dur="800"/>
                                        <p:tgtEl>
                                          <p:spTgt spid="3"/>
                                        </p:tgtEl>
                                      </p:cBhvr>
                                    </p:animEffect>
                                    <p:set>
                                      <p:cBhvr>
                                        <p:cTn id="16" dur="1" fill="hold">
                                          <p:stCondLst>
                                            <p:cond delay="799"/>
                                          </p:stCondLst>
                                        </p:cTn>
                                        <p:tgtEl>
                                          <p:spTgt spid="3"/>
                                        </p:tgtEl>
                                        <p:attrNameLst>
                                          <p:attrName>style.visibility</p:attrName>
                                        </p:attrNameLst>
                                      </p:cBhvr>
                                      <p:to>
                                        <p:strVal val="hidden"/>
                                      </p:to>
                                    </p:set>
                                  </p:childTnLst>
                                </p:cTn>
                              </p:par>
                              <p:par>
                                <p:cTn id="17" presetID="10" presetClass="exit" presetSubtype="0" fill="hold" nodeType="withEffect">
                                  <p:stCondLst>
                                    <p:cond delay="3800"/>
                                  </p:stCondLst>
                                  <p:childTnLst>
                                    <p:animEffect transition="out" filter="fade">
                                      <p:cBhvr>
                                        <p:cTn id="18" dur="800"/>
                                        <p:tgtEl>
                                          <p:spTgt spid="4"/>
                                        </p:tgtEl>
                                      </p:cBhvr>
                                    </p:animEffect>
                                    <p:set>
                                      <p:cBhvr>
                                        <p:cTn id="19" dur="1" fill="hold">
                                          <p:stCondLst>
                                            <p:cond delay="799"/>
                                          </p:stCondLst>
                                        </p:cTn>
                                        <p:tgtEl>
                                          <p:spTgt spid="4"/>
                                        </p:tgtEl>
                                        <p:attrNameLst>
                                          <p:attrName>style.visibility</p:attrName>
                                        </p:attrNameLst>
                                      </p:cBhvr>
                                      <p:to>
                                        <p:strVal val="hidden"/>
                                      </p:to>
                                    </p:set>
                                  </p:childTnLst>
                                </p:cTn>
                              </p:par>
                              <p:par>
                                <p:cTn id="20" presetID="10" presetClass="entr" presetSubtype="0" fill="hold" nodeType="withEffect">
                                  <p:stCondLst>
                                    <p:cond delay="3800"/>
                                  </p:stCondLst>
                                  <p:childTnLst>
                                    <p:set>
                                      <p:cBhvr>
                                        <p:cTn id="21" dur="1" fill="hold">
                                          <p:stCondLst>
                                            <p:cond delay="0"/>
                                          </p:stCondLst>
                                        </p:cTn>
                                        <p:tgtEl>
                                          <p:spTgt spid="3"/>
                                        </p:tgtEl>
                                        <p:attrNameLst>
                                          <p:attrName>style.visibility</p:attrName>
                                        </p:attrNameLst>
                                      </p:cBhvr>
                                      <p:to>
                                        <p:strVal val="visible"/>
                                      </p:to>
                                    </p:set>
                                    <p:animEffect transition="in" filter="fade">
                                      <p:cBhvr>
                                        <p:cTn id="22" dur="800"/>
                                        <p:tgtEl>
                                          <p:spTgt spid="3"/>
                                        </p:tgtEl>
                                      </p:cBhvr>
                                    </p:animEffect>
                                  </p:childTnLst>
                                </p:cTn>
                              </p:par>
                              <p:par>
                                <p:cTn id="23" presetID="10" presetClass="entr" presetSubtype="0" fill="hold" grpId="0" nodeType="withEffect">
                                  <p:stCondLst>
                                    <p:cond delay="4300"/>
                                  </p:stCondLst>
                                  <p:childTnLst>
                                    <p:set>
                                      <p:cBhvr>
                                        <p:cTn id="24" dur="1" fill="hold">
                                          <p:stCondLst>
                                            <p:cond delay="0"/>
                                          </p:stCondLst>
                                        </p:cTn>
                                        <p:tgtEl>
                                          <p:spTgt spid="5"/>
                                        </p:tgtEl>
                                        <p:attrNameLst>
                                          <p:attrName>style.visibility</p:attrName>
                                        </p:attrNameLst>
                                      </p:cBhvr>
                                      <p:to>
                                        <p:strVal val="visible"/>
                                      </p:to>
                                    </p:set>
                                    <p:animEffect transition="in" filter="fade">
                                      <p:cBhvr>
                                        <p:cTn id="25" dur="8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p:cNvSpPr/>
          <p:nvPr/>
        </p:nvSpPr>
        <p:spPr>
          <a:xfrm>
            <a:off x="0" y="0"/>
            <a:ext cx="6858000" cy="5143500"/>
          </a:xfrm>
          <a:prstGeom prst="rect">
            <a:avLst/>
          </a:prstGeom>
          <a:gradFill flip="none" rotWithShape="1">
            <a:gsLst>
              <a:gs pos="0">
                <a:schemeClr val="accent1">
                  <a:lumMod val="75000"/>
                </a:schemeClr>
              </a:gs>
              <a:gs pos="59000">
                <a:schemeClr val="accent1"/>
              </a:gs>
            </a:gsLst>
            <a:lin ang="5400000" scaled="0"/>
            <a:tileRect/>
          </a:gradFill>
          <a:ln w="25400" cap="flat" cmpd="sng" algn="ctr">
            <a:noFill/>
            <a:prstDash val="solid"/>
          </a:ln>
          <a:effectLst/>
        </p:spPr>
        <p:txBody>
          <a:bodyPr rtlCol="0" anchor="ctr"/>
          <a:lstStyle/>
          <a:p>
            <a:pPr algn="ctr">
              <a:defRPr/>
            </a:pPr>
            <a:endParaRPr lang="en-US" sz="1350" kern="0">
              <a:solidFill>
                <a:sysClr val="window" lastClr="FFFFFF"/>
              </a:solidFill>
              <a:latin typeface="Palatino Linotype"/>
            </a:endParaRPr>
          </a:p>
        </p:txBody>
      </p:sp>
      <p:sp>
        <p:nvSpPr>
          <p:cNvPr id="5" name="TextBox 4"/>
          <p:cNvSpPr txBox="1"/>
          <p:nvPr/>
        </p:nvSpPr>
        <p:spPr>
          <a:xfrm>
            <a:off x="1390579" y="285750"/>
            <a:ext cx="5467421" cy="584775"/>
          </a:xfrm>
          <a:prstGeom prst="rect">
            <a:avLst/>
          </a:prstGeom>
          <a:noFill/>
        </p:spPr>
        <p:txBody>
          <a:bodyPr wrap="square" rtlCol="0">
            <a:spAutoFit/>
          </a:bodyPr>
          <a:lstStyle/>
          <a:p>
            <a:pPr algn="ctr"/>
            <a:r>
              <a:rPr lang="en-US" sz="3200" b="1" dirty="0" smtClean="0">
                <a:solidFill>
                  <a:prstClr val="white"/>
                </a:solidFill>
                <a:effectLst>
                  <a:innerShdw blurRad="63500" dist="50800" dir="13500000">
                    <a:prstClr val="black">
                      <a:alpha val="50000"/>
                    </a:prstClr>
                  </a:innerShdw>
                </a:effectLst>
                <a:latin typeface="Century Gothic"/>
              </a:rPr>
              <a:t>What can we do?</a:t>
            </a:r>
            <a:endParaRPr lang="en-US" sz="3200" b="1" dirty="0">
              <a:solidFill>
                <a:prstClr val="white"/>
              </a:solidFill>
              <a:effectLst>
                <a:innerShdw blurRad="63500" dist="50800" dir="13500000">
                  <a:prstClr val="black">
                    <a:alpha val="50000"/>
                  </a:prstClr>
                </a:innerShdw>
              </a:effectLst>
              <a:latin typeface="Century Gothic"/>
            </a:endParaRPr>
          </a:p>
        </p:txBody>
      </p:sp>
      <p:pic>
        <p:nvPicPr>
          <p:cNvPr id="3" name="question"/>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665889" y="1581150"/>
            <a:ext cx="1610711" cy="1831742"/>
          </a:xfrm>
          <a:prstGeom prst="rect">
            <a:avLst/>
          </a:prstGeom>
        </p:spPr>
      </p:pic>
      <p:pic>
        <p:nvPicPr>
          <p:cNvPr id="11" name="question"/>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828800" y="3486150"/>
            <a:ext cx="1072521" cy="1219700"/>
          </a:xfrm>
          <a:prstGeom prst="rect">
            <a:avLst/>
          </a:prstGeom>
        </p:spPr>
      </p:pic>
      <p:pic>
        <p:nvPicPr>
          <p:cNvPr id="12" name="question"/>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14300" y="3076575"/>
            <a:ext cx="1097209" cy="1247775"/>
          </a:xfrm>
          <a:prstGeom prst="rect">
            <a:avLst/>
          </a:prstGeom>
        </p:spPr>
      </p:pic>
      <p:pic>
        <p:nvPicPr>
          <p:cNvPr id="2" name="figure"/>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76200" y="361951"/>
            <a:ext cx="2743200" cy="4876799"/>
          </a:xfrm>
          <a:prstGeom prst="rect">
            <a:avLst/>
          </a:prstGeom>
        </p:spPr>
      </p:pic>
      <p:sp>
        <p:nvSpPr>
          <p:cNvPr id="4" name="TextBox 3"/>
          <p:cNvSpPr txBox="1"/>
          <p:nvPr/>
        </p:nvSpPr>
        <p:spPr>
          <a:xfrm>
            <a:off x="3454736" y="1200150"/>
            <a:ext cx="3250864" cy="3416320"/>
          </a:xfrm>
          <a:prstGeom prst="rect">
            <a:avLst/>
          </a:prstGeom>
          <a:noFill/>
        </p:spPr>
        <p:txBody>
          <a:bodyPr wrap="square" rtlCol="0">
            <a:spAutoFit/>
          </a:bodyPr>
          <a:lstStyle/>
          <a:p>
            <a:r>
              <a:rPr lang="en-US" sz="2400" dirty="0" smtClean="0">
                <a:solidFill>
                  <a:prstClr val="black"/>
                </a:solidFill>
                <a:latin typeface="Berlin Sans FB Demi" panose="020E0802020502020306" pitchFamily="34" charset="0"/>
              </a:rPr>
              <a:t>Keep the patient warm!  It takes a lot of energy to maintain body temperature.  If the body expels large amounts of energy to stay warm it loses energy to breathe and to compensate!!!</a:t>
            </a:r>
            <a:endParaRPr lang="en-US" sz="2400" dirty="0">
              <a:solidFill>
                <a:prstClr val="black"/>
              </a:solidFill>
              <a:latin typeface="Berlin Sans FB Demi" panose="020E0802020502020306" pitchFamily="34" charset="0"/>
            </a:endParaRPr>
          </a:p>
        </p:txBody>
      </p:sp>
      <p:pic>
        <p:nvPicPr>
          <p:cNvPr id="6" name="Picture 5"/>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1234424" y="1809750"/>
            <a:ext cx="253329" cy="253329"/>
          </a:xfrm>
          <a:prstGeom prst="rect">
            <a:avLst/>
          </a:prstGeom>
        </p:spPr>
      </p:pic>
      <p:pic>
        <p:nvPicPr>
          <p:cNvPr id="13" name="Picture 12"/>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972486" y="514350"/>
            <a:ext cx="190451" cy="190451"/>
          </a:xfrm>
          <a:prstGeom prst="rect">
            <a:avLst/>
          </a:prstGeom>
        </p:spPr>
      </p:pic>
    </p:spTree>
    <p:extLst>
      <p:ext uri="{BB962C8B-B14F-4D97-AF65-F5344CB8AC3E}">
        <p14:creationId xmlns:p14="http://schemas.microsoft.com/office/powerpoint/2010/main" val="680228673"/>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50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par>
                                <p:cTn id="8" presetID="22" presetClass="entr" presetSubtype="8" fill="hold" grpId="0" nodeType="withEffect">
                                  <p:stCondLst>
                                    <p:cond delay="1300"/>
                                  </p:stCondLst>
                                  <p:childTnLst>
                                    <p:set>
                                      <p:cBhvr>
                                        <p:cTn id="9" dur="1" fill="hold">
                                          <p:stCondLst>
                                            <p:cond delay="0"/>
                                          </p:stCondLst>
                                        </p:cTn>
                                        <p:tgtEl>
                                          <p:spTgt spid="5"/>
                                        </p:tgtEl>
                                        <p:attrNameLst>
                                          <p:attrName>style.visibility</p:attrName>
                                        </p:attrNameLst>
                                      </p:cBhvr>
                                      <p:to>
                                        <p:strVal val="visible"/>
                                      </p:to>
                                    </p:set>
                                    <p:animEffect transition="in" filter="wipe(left)">
                                      <p:cBhvr>
                                        <p:cTn id="10" dur="700"/>
                                        <p:tgtEl>
                                          <p:spTgt spid="5"/>
                                        </p:tgtEl>
                                      </p:cBhvr>
                                    </p:animEffect>
                                  </p:childTnLst>
                                </p:cTn>
                              </p:par>
                              <p:par>
                                <p:cTn id="11" presetID="23" presetClass="entr" presetSubtype="16" fill="hold" nodeType="withEffect">
                                  <p:stCondLst>
                                    <p:cond delay="2000"/>
                                  </p:stCondLst>
                                  <p:childTnLst>
                                    <p:set>
                                      <p:cBhvr>
                                        <p:cTn id="12" dur="1" fill="hold">
                                          <p:stCondLst>
                                            <p:cond delay="0"/>
                                          </p:stCondLst>
                                        </p:cTn>
                                        <p:tgtEl>
                                          <p:spTgt spid="3"/>
                                        </p:tgtEl>
                                        <p:attrNameLst>
                                          <p:attrName>style.visibility</p:attrName>
                                        </p:attrNameLst>
                                      </p:cBhvr>
                                      <p:to>
                                        <p:strVal val="visible"/>
                                      </p:to>
                                    </p:set>
                                    <p:anim calcmode="lin" valueType="num">
                                      <p:cBhvr>
                                        <p:cTn id="13" dur="500" fill="hold"/>
                                        <p:tgtEl>
                                          <p:spTgt spid="3"/>
                                        </p:tgtEl>
                                        <p:attrNameLst>
                                          <p:attrName>ppt_w</p:attrName>
                                        </p:attrNameLst>
                                      </p:cBhvr>
                                      <p:tavLst>
                                        <p:tav tm="0">
                                          <p:val>
                                            <p:fltVal val="0"/>
                                          </p:val>
                                        </p:tav>
                                        <p:tav tm="100000">
                                          <p:val>
                                            <p:strVal val="#ppt_w"/>
                                          </p:val>
                                        </p:tav>
                                      </p:tavLst>
                                    </p:anim>
                                    <p:anim calcmode="lin" valueType="num">
                                      <p:cBhvr>
                                        <p:cTn id="14" dur="500" fill="hold"/>
                                        <p:tgtEl>
                                          <p:spTgt spid="3"/>
                                        </p:tgtEl>
                                        <p:attrNameLst>
                                          <p:attrName>ppt_h</p:attrName>
                                        </p:attrNameLst>
                                      </p:cBhvr>
                                      <p:tavLst>
                                        <p:tav tm="0">
                                          <p:val>
                                            <p:fltVal val="0"/>
                                          </p:val>
                                        </p:tav>
                                        <p:tav tm="100000">
                                          <p:val>
                                            <p:strVal val="#ppt_h"/>
                                          </p:val>
                                        </p:tav>
                                      </p:tavLst>
                                    </p:anim>
                                  </p:childTnLst>
                                </p:cTn>
                              </p:par>
                              <p:par>
                                <p:cTn id="15" presetID="23" presetClass="entr" presetSubtype="16" fill="hold" nodeType="withEffect">
                                  <p:stCondLst>
                                    <p:cond delay="2400"/>
                                  </p:stCondLst>
                                  <p:childTnLst>
                                    <p:set>
                                      <p:cBhvr>
                                        <p:cTn id="16" dur="1" fill="hold">
                                          <p:stCondLst>
                                            <p:cond delay="0"/>
                                          </p:stCondLst>
                                        </p:cTn>
                                        <p:tgtEl>
                                          <p:spTgt spid="11"/>
                                        </p:tgtEl>
                                        <p:attrNameLst>
                                          <p:attrName>style.visibility</p:attrName>
                                        </p:attrNameLst>
                                      </p:cBhvr>
                                      <p:to>
                                        <p:strVal val="visible"/>
                                      </p:to>
                                    </p:set>
                                    <p:anim calcmode="lin" valueType="num">
                                      <p:cBhvr>
                                        <p:cTn id="17" dur="500" fill="hold"/>
                                        <p:tgtEl>
                                          <p:spTgt spid="11"/>
                                        </p:tgtEl>
                                        <p:attrNameLst>
                                          <p:attrName>ppt_w</p:attrName>
                                        </p:attrNameLst>
                                      </p:cBhvr>
                                      <p:tavLst>
                                        <p:tav tm="0">
                                          <p:val>
                                            <p:fltVal val="0"/>
                                          </p:val>
                                        </p:tav>
                                        <p:tav tm="100000">
                                          <p:val>
                                            <p:strVal val="#ppt_w"/>
                                          </p:val>
                                        </p:tav>
                                      </p:tavLst>
                                    </p:anim>
                                    <p:anim calcmode="lin" valueType="num">
                                      <p:cBhvr>
                                        <p:cTn id="18" dur="500" fill="hold"/>
                                        <p:tgtEl>
                                          <p:spTgt spid="11"/>
                                        </p:tgtEl>
                                        <p:attrNameLst>
                                          <p:attrName>ppt_h</p:attrName>
                                        </p:attrNameLst>
                                      </p:cBhvr>
                                      <p:tavLst>
                                        <p:tav tm="0">
                                          <p:val>
                                            <p:fltVal val="0"/>
                                          </p:val>
                                        </p:tav>
                                        <p:tav tm="100000">
                                          <p:val>
                                            <p:strVal val="#ppt_h"/>
                                          </p:val>
                                        </p:tav>
                                      </p:tavLst>
                                    </p:anim>
                                  </p:childTnLst>
                                </p:cTn>
                              </p:par>
                              <p:par>
                                <p:cTn id="19" presetID="23" presetClass="entr" presetSubtype="16" fill="hold" nodeType="withEffect">
                                  <p:stCondLst>
                                    <p:cond delay="2600"/>
                                  </p:stCondLst>
                                  <p:childTnLst>
                                    <p:set>
                                      <p:cBhvr>
                                        <p:cTn id="20" dur="1" fill="hold">
                                          <p:stCondLst>
                                            <p:cond delay="0"/>
                                          </p:stCondLst>
                                        </p:cTn>
                                        <p:tgtEl>
                                          <p:spTgt spid="12"/>
                                        </p:tgtEl>
                                        <p:attrNameLst>
                                          <p:attrName>style.visibility</p:attrName>
                                        </p:attrNameLst>
                                      </p:cBhvr>
                                      <p:to>
                                        <p:strVal val="visible"/>
                                      </p:to>
                                    </p:set>
                                    <p:anim calcmode="lin" valueType="num">
                                      <p:cBhvr>
                                        <p:cTn id="21" dur="400" fill="hold"/>
                                        <p:tgtEl>
                                          <p:spTgt spid="12"/>
                                        </p:tgtEl>
                                        <p:attrNameLst>
                                          <p:attrName>ppt_w</p:attrName>
                                        </p:attrNameLst>
                                      </p:cBhvr>
                                      <p:tavLst>
                                        <p:tav tm="0">
                                          <p:val>
                                            <p:fltVal val="0"/>
                                          </p:val>
                                        </p:tav>
                                        <p:tav tm="100000">
                                          <p:val>
                                            <p:strVal val="#ppt_w"/>
                                          </p:val>
                                        </p:tav>
                                      </p:tavLst>
                                    </p:anim>
                                    <p:anim calcmode="lin" valueType="num">
                                      <p:cBhvr>
                                        <p:cTn id="22" dur="400" fill="hold"/>
                                        <p:tgtEl>
                                          <p:spTgt spid="12"/>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p:cNvSpPr/>
          <p:nvPr/>
        </p:nvSpPr>
        <p:spPr>
          <a:xfrm>
            <a:off x="0" y="0"/>
            <a:ext cx="6858000" cy="5143500"/>
          </a:xfrm>
          <a:prstGeom prst="rect">
            <a:avLst/>
          </a:prstGeom>
          <a:gradFill flip="none" rotWithShape="1">
            <a:gsLst>
              <a:gs pos="0">
                <a:schemeClr val="accent1">
                  <a:lumMod val="75000"/>
                </a:schemeClr>
              </a:gs>
              <a:gs pos="59000">
                <a:schemeClr val="accent1"/>
              </a:gs>
            </a:gsLst>
            <a:lin ang="5400000" scaled="0"/>
            <a:tileRect/>
          </a:gradFill>
          <a:ln w="25400" cap="flat" cmpd="sng" algn="ctr">
            <a:noFill/>
            <a:prstDash val="solid"/>
          </a:ln>
          <a:effectLst/>
        </p:spPr>
        <p:txBody>
          <a:bodyPr rtlCol="0" anchor="ctr"/>
          <a:lstStyle/>
          <a:p>
            <a:pPr algn="ctr">
              <a:defRPr/>
            </a:pPr>
            <a:endParaRPr lang="en-US" sz="1350" kern="0">
              <a:solidFill>
                <a:sysClr val="window" lastClr="FFFFFF"/>
              </a:solidFill>
              <a:latin typeface="Palatino Linotype"/>
            </a:endParaRPr>
          </a:p>
        </p:txBody>
      </p:sp>
      <p:sp>
        <p:nvSpPr>
          <p:cNvPr id="5" name="TextBox 4"/>
          <p:cNvSpPr txBox="1"/>
          <p:nvPr/>
        </p:nvSpPr>
        <p:spPr>
          <a:xfrm>
            <a:off x="1390579" y="285750"/>
            <a:ext cx="5467421" cy="584775"/>
          </a:xfrm>
          <a:prstGeom prst="rect">
            <a:avLst/>
          </a:prstGeom>
          <a:noFill/>
        </p:spPr>
        <p:txBody>
          <a:bodyPr wrap="square" rtlCol="0">
            <a:spAutoFit/>
          </a:bodyPr>
          <a:lstStyle/>
          <a:p>
            <a:pPr algn="ctr"/>
            <a:r>
              <a:rPr lang="en-US" sz="3200" b="1" dirty="0" smtClean="0">
                <a:solidFill>
                  <a:prstClr val="white"/>
                </a:solidFill>
                <a:effectLst>
                  <a:innerShdw blurRad="63500" dist="50800" dir="13500000">
                    <a:prstClr val="black">
                      <a:alpha val="50000"/>
                    </a:prstClr>
                  </a:innerShdw>
                </a:effectLst>
                <a:latin typeface="Century Gothic"/>
              </a:rPr>
              <a:t>What can we do?</a:t>
            </a:r>
            <a:endParaRPr lang="en-US" sz="3200" b="1" dirty="0">
              <a:solidFill>
                <a:prstClr val="white"/>
              </a:solidFill>
              <a:effectLst>
                <a:innerShdw blurRad="63500" dist="50800" dir="13500000">
                  <a:prstClr val="black">
                    <a:alpha val="50000"/>
                  </a:prstClr>
                </a:innerShdw>
              </a:effectLst>
              <a:latin typeface="Century Gothic"/>
            </a:endParaRPr>
          </a:p>
        </p:txBody>
      </p:sp>
      <p:pic>
        <p:nvPicPr>
          <p:cNvPr id="3" name="question"/>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665889" y="1581150"/>
            <a:ext cx="1610711" cy="1831742"/>
          </a:xfrm>
          <a:prstGeom prst="rect">
            <a:avLst/>
          </a:prstGeom>
        </p:spPr>
      </p:pic>
      <p:pic>
        <p:nvPicPr>
          <p:cNvPr id="10" name="question"/>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551585" y="2800350"/>
            <a:ext cx="1334615" cy="1517760"/>
          </a:xfrm>
          <a:prstGeom prst="rect">
            <a:avLst/>
          </a:prstGeom>
        </p:spPr>
      </p:pic>
      <p:pic>
        <p:nvPicPr>
          <p:cNvPr id="11" name="question"/>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828800" y="3486150"/>
            <a:ext cx="1072521" cy="1219700"/>
          </a:xfrm>
          <a:prstGeom prst="rect">
            <a:avLst/>
          </a:prstGeom>
        </p:spPr>
      </p:pic>
      <p:pic>
        <p:nvPicPr>
          <p:cNvPr id="12" name="question"/>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14300" y="3076575"/>
            <a:ext cx="1097209" cy="1247775"/>
          </a:xfrm>
          <a:prstGeom prst="rect">
            <a:avLst/>
          </a:prstGeom>
        </p:spPr>
      </p:pic>
      <p:pic>
        <p:nvPicPr>
          <p:cNvPr id="2" name="figure"/>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76200" y="361951"/>
            <a:ext cx="2743200" cy="4876799"/>
          </a:xfrm>
          <a:prstGeom prst="rect">
            <a:avLst/>
          </a:prstGeom>
        </p:spPr>
      </p:pic>
      <p:sp>
        <p:nvSpPr>
          <p:cNvPr id="4" name="TextBox 3"/>
          <p:cNvSpPr txBox="1"/>
          <p:nvPr/>
        </p:nvSpPr>
        <p:spPr>
          <a:xfrm>
            <a:off x="3454736" y="1200150"/>
            <a:ext cx="3250864" cy="1938992"/>
          </a:xfrm>
          <a:prstGeom prst="rect">
            <a:avLst/>
          </a:prstGeom>
          <a:noFill/>
        </p:spPr>
        <p:txBody>
          <a:bodyPr wrap="square" rtlCol="0">
            <a:spAutoFit/>
          </a:bodyPr>
          <a:lstStyle/>
          <a:p>
            <a:r>
              <a:rPr lang="en-US" sz="2400" dirty="0" smtClean="0">
                <a:solidFill>
                  <a:prstClr val="black"/>
                </a:solidFill>
                <a:latin typeface="Berlin Sans FB Demi" panose="020E0802020502020306" pitchFamily="34" charset="0"/>
              </a:rPr>
              <a:t>High flow Oxygen!!!</a:t>
            </a:r>
          </a:p>
          <a:p>
            <a:r>
              <a:rPr lang="en-US" sz="2400" dirty="0" smtClean="0">
                <a:solidFill>
                  <a:prstClr val="black"/>
                </a:solidFill>
                <a:latin typeface="Berlin Sans FB Demi" panose="020E0802020502020306" pitchFamily="34" charset="0"/>
              </a:rPr>
              <a:t>The body is getting hypoxic and needs oxygen at the cellular level.  </a:t>
            </a:r>
            <a:endParaRPr lang="en-US" sz="2400" dirty="0">
              <a:solidFill>
                <a:prstClr val="black"/>
              </a:solidFill>
              <a:latin typeface="Berlin Sans FB Demi" panose="020E0802020502020306" pitchFamily="34" charset="0"/>
            </a:endParaRPr>
          </a:p>
        </p:txBody>
      </p:sp>
      <p:pic>
        <p:nvPicPr>
          <p:cNvPr id="6" name="Picture 5"/>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1234424" y="1809750"/>
            <a:ext cx="253329" cy="253329"/>
          </a:xfrm>
          <a:prstGeom prst="rect">
            <a:avLst/>
          </a:prstGeom>
        </p:spPr>
      </p:pic>
      <p:pic>
        <p:nvPicPr>
          <p:cNvPr id="13" name="Picture 12"/>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972486" y="514350"/>
            <a:ext cx="190451" cy="190451"/>
          </a:xfrm>
          <a:prstGeom prst="rect">
            <a:avLst/>
          </a:prstGeom>
        </p:spPr>
      </p:pic>
    </p:spTree>
    <p:extLst>
      <p:ext uri="{BB962C8B-B14F-4D97-AF65-F5344CB8AC3E}">
        <p14:creationId xmlns:p14="http://schemas.microsoft.com/office/powerpoint/2010/main" val="3250244759"/>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50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par>
                                <p:cTn id="8" presetID="22" presetClass="entr" presetSubtype="8" fill="hold" grpId="0" nodeType="withEffect">
                                  <p:stCondLst>
                                    <p:cond delay="1300"/>
                                  </p:stCondLst>
                                  <p:childTnLst>
                                    <p:set>
                                      <p:cBhvr>
                                        <p:cTn id="9" dur="1" fill="hold">
                                          <p:stCondLst>
                                            <p:cond delay="0"/>
                                          </p:stCondLst>
                                        </p:cTn>
                                        <p:tgtEl>
                                          <p:spTgt spid="5"/>
                                        </p:tgtEl>
                                        <p:attrNameLst>
                                          <p:attrName>style.visibility</p:attrName>
                                        </p:attrNameLst>
                                      </p:cBhvr>
                                      <p:to>
                                        <p:strVal val="visible"/>
                                      </p:to>
                                    </p:set>
                                    <p:animEffect transition="in" filter="wipe(left)">
                                      <p:cBhvr>
                                        <p:cTn id="10" dur="700"/>
                                        <p:tgtEl>
                                          <p:spTgt spid="5"/>
                                        </p:tgtEl>
                                      </p:cBhvr>
                                    </p:animEffect>
                                  </p:childTnLst>
                                </p:cTn>
                              </p:par>
                              <p:par>
                                <p:cTn id="11" presetID="23" presetClass="entr" presetSubtype="16" fill="hold" nodeType="withEffect">
                                  <p:stCondLst>
                                    <p:cond delay="2000"/>
                                  </p:stCondLst>
                                  <p:childTnLst>
                                    <p:set>
                                      <p:cBhvr>
                                        <p:cTn id="12" dur="1" fill="hold">
                                          <p:stCondLst>
                                            <p:cond delay="0"/>
                                          </p:stCondLst>
                                        </p:cTn>
                                        <p:tgtEl>
                                          <p:spTgt spid="3"/>
                                        </p:tgtEl>
                                        <p:attrNameLst>
                                          <p:attrName>style.visibility</p:attrName>
                                        </p:attrNameLst>
                                      </p:cBhvr>
                                      <p:to>
                                        <p:strVal val="visible"/>
                                      </p:to>
                                    </p:set>
                                    <p:anim calcmode="lin" valueType="num">
                                      <p:cBhvr>
                                        <p:cTn id="13" dur="500" fill="hold"/>
                                        <p:tgtEl>
                                          <p:spTgt spid="3"/>
                                        </p:tgtEl>
                                        <p:attrNameLst>
                                          <p:attrName>ppt_w</p:attrName>
                                        </p:attrNameLst>
                                      </p:cBhvr>
                                      <p:tavLst>
                                        <p:tav tm="0">
                                          <p:val>
                                            <p:fltVal val="0"/>
                                          </p:val>
                                        </p:tav>
                                        <p:tav tm="100000">
                                          <p:val>
                                            <p:strVal val="#ppt_w"/>
                                          </p:val>
                                        </p:tav>
                                      </p:tavLst>
                                    </p:anim>
                                    <p:anim calcmode="lin" valueType="num">
                                      <p:cBhvr>
                                        <p:cTn id="14" dur="500" fill="hold"/>
                                        <p:tgtEl>
                                          <p:spTgt spid="3"/>
                                        </p:tgtEl>
                                        <p:attrNameLst>
                                          <p:attrName>ppt_h</p:attrName>
                                        </p:attrNameLst>
                                      </p:cBhvr>
                                      <p:tavLst>
                                        <p:tav tm="0">
                                          <p:val>
                                            <p:fltVal val="0"/>
                                          </p:val>
                                        </p:tav>
                                        <p:tav tm="100000">
                                          <p:val>
                                            <p:strVal val="#ppt_h"/>
                                          </p:val>
                                        </p:tav>
                                      </p:tavLst>
                                    </p:anim>
                                  </p:childTnLst>
                                </p:cTn>
                              </p:par>
                              <p:par>
                                <p:cTn id="15" presetID="23" presetClass="entr" presetSubtype="16" fill="hold" nodeType="withEffect">
                                  <p:stCondLst>
                                    <p:cond delay="2200"/>
                                  </p:stCondLst>
                                  <p:childTnLst>
                                    <p:set>
                                      <p:cBhvr>
                                        <p:cTn id="16" dur="1" fill="hold">
                                          <p:stCondLst>
                                            <p:cond delay="0"/>
                                          </p:stCondLst>
                                        </p:cTn>
                                        <p:tgtEl>
                                          <p:spTgt spid="10"/>
                                        </p:tgtEl>
                                        <p:attrNameLst>
                                          <p:attrName>style.visibility</p:attrName>
                                        </p:attrNameLst>
                                      </p:cBhvr>
                                      <p:to>
                                        <p:strVal val="visible"/>
                                      </p:to>
                                    </p:set>
                                    <p:anim calcmode="lin" valueType="num">
                                      <p:cBhvr>
                                        <p:cTn id="17" dur="500" fill="hold"/>
                                        <p:tgtEl>
                                          <p:spTgt spid="10"/>
                                        </p:tgtEl>
                                        <p:attrNameLst>
                                          <p:attrName>ppt_w</p:attrName>
                                        </p:attrNameLst>
                                      </p:cBhvr>
                                      <p:tavLst>
                                        <p:tav tm="0">
                                          <p:val>
                                            <p:fltVal val="0"/>
                                          </p:val>
                                        </p:tav>
                                        <p:tav tm="100000">
                                          <p:val>
                                            <p:strVal val="#ppt_w"/>
                                          </p:val>
                                        </p:tav>
                                      </p:tavLst>
                                    </p:anim>
                                    <p:anim calcmode="lin" valueType="num">
                                      <p:cBhvr>
                                        <p:cTn id="18" dur="500" fill="hold"/>
                                        <p:tgtEl>
                                          <p:spTgt spid="10"/>
                                        </p:tgtEl>
                                        <p:attrNameLst>
                                          <p:attrName>ppt_h</p:attrName>
                                        </p:attrNameLst>
                                      </p:cBhvr>
                                      <p:tavLst>
                                        <p:tav tm="0">
                                          <p:val>
                                            <p:fltVal val="0"/>
                                          </p:val>
                                        </p:tav>
                                        <p:tav tm="100000">
                                          <p:val>
                                            <p:strVal val="#ppt_h"/>
                                          </p:val>
                                        </p:tav>
                                      </p:tavLst>
                                    </p:anim>
                                  </p:childTnLst>
                                </p:cTn>
                              </p:par>
                              <p:par>
                                <p:cTn id="19" presetID="23" presetClass="entr" presetSubtype="16" fill="hold" nodeType="withEffect">
                                  <p:stCondLst>
                                    <p:cond delay="2400"/>
                                  </p:stCondLst>
                                  <p:childTnLst>
                                    <p:set>
                                      <p:cBhvr>
                                        <p:cTn id="20" dur="1" fill="hold">
                                          <p:stCondLst>
                                            <p:cond delay="0"/>
                                          </p:stCondLst>
                                        </p:cTn>
                                        <p:tgtEl>
                                          <p:spTgt spid="11"/>
                                        </p:tgtEl>
                                        <p:attrNameLst>
                                          <p:attrName>style.visibility</p:attrName>
                                        </p:attrNameLst>
                                      </p:cBhvr>
                                      <p:to>
                                        <p:strVal val="visible"/>
                                      </p:to>
                                    </p:set>
                                    <p:anim calcmode="lin" valueType="num">
                                      <p:cBhvr>
                                        <p:cTn id="21" dur="500" fill="hold"/>
                                        <p:tgtEl>
                                          <p:spTgt spid="11"/>
                                        </p:tgtEl>
                                        <p:attrNameLst>
                                          <p:attrName>ppt_w</p:attrName>
                                        </p:attrNameLst>
                                      </p:cBhvr>
                                      <p:tavLst>
                                        <p:tav tm="0">
                                          <p:val>
                                            <p:fltVal val="0"/>
                                          </p:val>
                                        </p:tav>
                                        <p:tav tm="100000">
                                          <p:val>
                                            <p:strVal val="#ppt_w"/>
                                          </p:val>
                                        </p:tav>
                                      </p:tavLst>
                                    </p:anim>
                                    <p:anim calcmode="lin" valueType="num">
                                      <p:cBhvr>
                                        <p:cTn id="22" dur="500" fill="hold"/>
                                        <p:tgtEl>
                                          <p:spTgt spid="11"/>
                                        </p:tgtEl>
                                        <p:attrNameLst>
                                          <p:attrName>ppt_h</p:attrName>
                                        </p:attrNameLst>
                                      </p:cBhvr>
                                      <p:tavLst>
                                        <p:tav tm="0">
                                          <p:val>
                                            <p:fltVal val="0"/>
                                          </p:val>
                                        </p:tav>
                                        <p:tav tm="100000">
                                          <p:val>
                                            <p:strVal val="#ppt_h"/>
                                          </p:val>
                                        </p:tav>
                                      </p:tavLst>
                                    </p:anim>
                                  </p:childTnLst>
                                </p:cTn>
                              </p:par>
                              <p:par>
                                <p:cTn id="23" presetID="23" presetClass="entr" presetSubtype="16" fill="hold" nodeType="withEffect">
                                  <p:stCondLst>
                                    <p:cond delay="2600"/>
                                  </p:stCondLst>
                                  <p:childTnLst>
                                    <p:set>
                                      <p:cBhvr>
                                        <p:cTn id="24" dur="1" fill="hold">
                                          <p:stCondLst>
                                            <p:cond delay="0"/>
                                          </p:stCondLst>
                                        </p:cTn>
                                        <p:tgtEl>
                                          <p:spTgt spid="12"/>
                                        </p:tgtEl>
                                        <p:attrNameLst>
                                          <p:attrName>style.visibility</p:attrName>
                                        </p:attrNameLst>
                                      </p:cBhvr>
                                      <p:to>
                                        <p:strVal val="visible"/>
                                      </p:to>
                                    </p:set>
                                    <p:anim calcmode="lin" valueType="num">
                                      <p:cBhvr>
                                        <p:cTn id="25" dur="400" fill="hold"/>
                                        <p:tgtEl>
                                          <p:spTgt spid="12"/>
                                        </p:tgtEl>
                                        <p:attrNameLst>
                                          <p:attrName>ppt_w</p:attrName>
                                        </p:attrNameLst>
                                      </p:cBhvr>
                                      <p:tavLst>
                                        <p:tav tm="0">
                                          <p:val>
                                            <p:fltVal val="0"/>
                                          </p:val>
                                        </p:tav>
                                        <p:tav tm="100000">
                                          <p:val>
                                            <p:strVal val="#ppt_w"/>
                                          </p:val>
                                        </p:tav>
                                      </p:tavLst>
                                    </p:anim>
                                    <p:anim calcmode="lin" valueType="num">
                                      <p:cBhvr>
                                        <p:cTn id="26" dur="400" fill="hold"/>
                                        <p:tgtEl>
                                          <p:spTgt spid="12"/>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p:cNvSpPr/>
          <p:nvPr/>
        </p:nvSpPr>
        <p:spPr>
          <a:xfrm>
            <a:off x="0" y="0"/>
            <a:ext cx="6858000" cy="5143500"/>
          </a:xfrm>
          <a:prstGeom prst="rect">
            <a:avLst/>
          </a:prstGeom>
          <a:gradFill flip="none" rotWithShape="1">
            <a:gsLst>
              <a:gs pos="0">
                <a:schemeClr val="accent1">
                  <a:lumMod val="75000"/>
                </a:schemeClr>
              </a:gs>
              <a:gs pos="59000">
                <a:schemeClr val="accent1"/>
              </a:gs>
            </a:gsLst>
            <a:lin ang="5400000" scaled="0"/>
            <a:tileRect/>
          </a:gradFill>
          <a:ln w="25400" cap="flat" cmpd="sng" algn="ctr">
            <a:noFill/>
            <a:prstDash val="solid"/>
          </a:ln>
          <a:effectLst/>
        </p:spPr>
        <p:txBody>
          <a:bodyPr rtlCol="0" anchor="ctr"/>
          <a:lstStyle/>
          <a:p>
            <a:pPr algn="ctr">
              <a:defRPr/>
            </a:pPr>
            <a:endParaRPr lang="en-US" sz="1350" kern="0">
              <a:solidFill>
                <a:sysClr val="window" lastClr="FFFFFF"/>
              </a:solidFill>
              <a:latin typeface="Palatino Linotype"/>
            </a:endParaRPr>
          </a:p>
        </p:txBody>
      </p:sp>
      <p:sp>
        <p:nvSpPr>
          <p:cNvPr id="5" name="TextBox 4"/>
          <p:cNvSpPr txBox="1"/>
          <p:nvPr/>
        </p:nvSpPr>
        <p:spPr>
          <a:xfrm>
            <a:off x="1390579" y="285750"/>
            <a:ext cx="5467421" cy="584775"/>
          </a:xfrm>
          <a:prstGeom prst="rect">
            <a:avLst/>
          </a:prstGeom>
          <a:noFill/>
        </p:spPr>
        <p:txBody>
          <a:bodyPr wrap="square" rtlCol="0">
            <a:spAutoFit/>
          </a:bodyPr>
          <a:lstStyle/>
          <a:p>
            <a:pPr algn="ctr"/>
            <a:r>
              <a:rPr lang="en-US" sz="3200" b="1" dirty="0" smtClean="0">
                <a:solidFill>
                  <a:prstClr val="white"/>
                </a:solidFill>
                <a:effectLst>
                  <a:innerShdw blurRad="63500" dist="50800" dir="13500000">
                    <a:prstClr val="black">
                      <a:alpha val="50000"/>
                    </a:prstClr>
                  </a:innerShdw>
                </a:effectLst>
                <a:latin typeface="Century Gothic"/>
              </a:rPr>
              <a:t>What can we do?</a:t>
            </a:r>
            <a:endParaRPr lang="en-US" sz="3200" b="1" dirty="0">
              <a:solidFill>
                <a:prstClr val="white"/>
              </a:solidFill>
              <a:effectLst>
                <a:innerShdw blurRad="63500" dist="50800" dir="13500000">
                  <a:prstClr val="black">
                    <a:alpha val="50000"/>
                  </a:prstClr>
                </a:innerShdw>
              </a:effectLst>
              <a:latin typeface="Century Gothic"/>
            </a:endParaRPr>
          </a:p>
        </p:txBody>
      </p:sp>
      <p:pic>
        <p:nvPicPr>
          <p:cNvPr id="10" name="question"/>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551585" y="2800350"/>
            <a:ext cx="1334615" cy="1517760"/>
          </a:xfrm>
          <a:prstGeom prst="rect">
            <a:avLst/>
          </a:prstGeom>
        </p:spPr>
      </p:pic>
      <p:pic>
        <p:nvPicPr>
          <p:cNvPr id="12" name="question"/>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14300" y="3076575"/>
            <a:ext cx="1097209" cy="1247775"/>
          </a:xfrm>
          <a:prstGeom prst="rect">
            <a:avLst/>
          </a:prstGeom>
        </p:spPr>
      </p:pic>
      <p:pic>
        <p:nvPicPr>
          <p:cNvPr id="2" name="figure"/>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6200" y="361951"/>
            <a:ext cx="2743200" cy="4876799"/>
          </a:xfrm>
          <a:prstGeom prst="rect">
            <a:avLst/>
          </a:prstGeom>
        </p:spPr>
      </p:pic>
      <p:sp>
        <p:nvSpPr>
          <p:cNvPr id="4" name="TextBox 3"/>
          <p:cNvSpPr txBox="1"/>
          <p:nvPr/>
        </p:nvSpPr>
        <p:spPr>
          <a:xfrm>
            <a:off x="3495772" y="804297"/>
            <a:ext cx="3250864" cy="2677656"/>
          </a:xfrm>
          <a:prstGeom prst="rect">
            <a:avLst/>
          </a:prstGeom>
          <a:noFill/>
        </p:spPr>
        <p:txBody>
          <a:bodyPr wrap="square" rtlCol="0">
            <a:spAutoFit/>
          </a:bodyPr>
          <a:lstStyle/>
          <a:p>
            <a:r>
              <a:rPr lang="en-US" sz="2400" dirty="0" smtClean="0">
                <a:solidFill>
                  <a:prstClr val="black"/>
                </a:solidFill>
                <a:latin typeface="Berlin Sans FB Demi" panose="020E0802020502020306" pitchFamily="34" charset="0"/>
              </a:rPr>
              <a:t>Place the patient supine if they can tolerate it.  This helps with perfusion as the heart is at the same level as the entire body.</a:t>
            </a:r>
            <a:endParaRPr lang="en-US" sz="2400" dirty="0">
              <a:solidFill>
                <a:prstClr val="black"/>
              </a:solidFill>
              <a:latin typeface="Berlin Sans FB Demi" panose="020E0802020502020306" pitchFamily="34" charset="0"/>
            </a:endParaRPr>
          </a:p>
        </p:txBody>
      </p:sp>
      <p:pic>
        <p:nvPicPr>
          <p:cNvPr id="6" name="Picture 5"/>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234424" y="1809750"/>
            <a:ext cx="253329" cy="253329"/>
          </a:xfrm>
          <a:prstGeom prst="rect">
            <a:avLst/>
          </a:prstGeom>
        </p:spPr>
      </p:pic>
      <p:pic>
        <p:nvPicPr>
          <p:cNvPr id="13" name="Picture 12"/>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72486" y="514350"/>
            <a:ext cx="190451" cy="190451"/>
          </a:xfrm>
          <a:prstGeom prst="rect">
            <a:avLst/>
          </a:prstGeom>
        </p:spPr>
      </p:pic>
      <p:pic>
        <p:nvPicPr>
          <p:cNvPr id="1026" name="Picture 2" descr="Image result for lay down gif"/>
          <p:cNvPicPr>
            <a:picLocks noChangeAspect="1" noChangeArrowheads="1" noCrop="1"/>
          </p:cNvPicPr>
          <p:nvPr/>
        </p:nvPicPr>
        <p:blipFill>
          <a:blip r:embed="rId7">
            <a:extLst>
              <a:ext uri="{28A0092B-C50C-407E-A947-70E740481C1C}">
                <a14:useLocalDpi xmlns:a14="http://schemas.microsoft.com/office/drawing/2010/main" val="0"/>
              </a:ext>
            </a:extLst>
          </a:blip>
          <a:srcRect/>
          <a:stretch>
            <a:fillRect/>
          </a:stretch>
        </p:blipFill>
        <p:spPr bwMode="auto">
          <a:xfrm>
            <a:off x="4536836" y="3060814"/>
            <a:ext cx="2286000" cy="2286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79502986"/>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50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par>
                                <p:cTn id="8" presetID="22" presetClass="entr" presetSubtype="8" fill="hold" grpId="0" nodeType="withEffect">
                                  <p:stCondLst>
                                    <p:cond delay="1300"/>
                                  </p:stCondLst>
                                  <p:childTnLst>
                                    <p:set>
                                      <p:cBhvr>
                                        <p:cTn id="9" dur="1" fill="hold">
                                          <p:stCondLst>
                                            <p:cond delay="0"/>
                                          </p:stCondLst>
                                        </p:cTn>
                                        <p:tgtEl>
                                          <p:spTgt spid="5"/>
                                        </p:tgtEl>
                                        <p:attrNameLst>
                                          <p:attrName>style.visibility</p:attrName>
                                        </p:attrNameLst>
                                      </p:cBhvr>
                                      <p:to>
                                        <p:strVal val="visible"/>
                                      </p:to>
                                    </p:set>
                                    <p:animEffect transition="in" filter="wipe(left)">
                                      <p:cBhvr>
                                        <p:cTn id="10" dur="700"/>
                                        <p:tgtEl>
                                          <p:spTgt spid="5"/>
                                        </p:tgtEl>
                                      </p:cBhvr>
                                    </p:animEffect>
                                  </p:childTnLst>
                                </p:cTn>
                              </p:par>
                              <p:par>
                                <p:cTn id="11" presetID="23" presetClass="entr" presetSubtype="16" fill="hold" nodeType="withEffect">
                                  <p:stCondLst>
                                    <p:cond delay="2200"/>
                                  </p:stCondLst>
                                  <p:childTnLst>
                                    <p:set>
                                      <p:cBhvr>
                                        <p:cTn id="12" dur="1" fill="hold">
                                          <p:stCondLst>
                                            <p:cond delay="0"/>
                                          </p:stCondLst>
                                        </p:cTn>
                                        <p:tgtEl>
                                          <p:spTgt spid="10"/>
                                        </p:tgtEl>
                                        <p:attrNameLst>
                                          <p:attrName>style.visibility</p:attrName>
                                        </p:attrNameLst>
                                      </p:cBhvr>
                                      <p:to>
                                        <p:strVal val="visible"/>
                                      </p:to>
                                    </p:set>
                                    <p:anim calcmode="lin" valueType="num">
                                      <p:cBhvr>
                                        <p:cTn id="13" dur="500" fill="hold"/>
                                        <p:tgtEl>
                                          <p:spTgt spid="10"/>
                                        </p:tgtEl>
                                        <p:attrNameLst>
                                          <p:attrName>ppt_w</p:attrName>
                                        </p:attrNameLst>
                                      </p:cBhvr>
                                      <p:tavLst>
                                        <p:tav tm="0">
                                          <p:val>
                                            <p:fltVal val="0"/>
                                          </p:val>
                                        </p:tav>
                                        <p:tav tm="100000">
                                          <p:val>
                                            <p:strVal val="#ppt_w"/>
                                          </p:val>
                                        </p:tav>
                                      </p:tavLst>
                                    </p:anim>
                                    <p:anim calcmode="lin" valueType="num">
                                      <p:cBhvr>
                                        <p:cTn id="14" dur="500" fill="hold"/>
                                        <p:tgtEl>
                                          <p:spTgt spid="10"/>
                                        </p:tgtEl>
                                        <p:attrNameLst>
                                          <p:attrName>ppt_h</p:attrName>
                                        </p:attrNameLst>
                                      </p:cBhvr>
                                      <p:tavLst>
                                        <p:tav tm="0">
                                          <p:val>
                                            <p:fltVal val="0"/>
                                          </p:val>
                                        </p:tav>
                                        <p:tav tm="100000">
                                          <p:val>
                                            <p:strVal val="#ppt_h"/>
                                          </p:val>
                                        </p:tav>
                                      </p:tavLst>
                                    </p:anim>
                                  </p:childTnLst>
                                </p:cTn>
                              </p:par>
                              <p:par>
                                <p:cTn id="15" presetID="23" presetClass="entr" presetSubtype="16" fill="hold" nodeType="withEffect">
                                  <p:stCondLst>
                                    <p:cond delay="2600"/>
                                  </p:stCondLst>
                                  <p:childTnLst>
                                    <p:set>
                                      <p:cBhvr>
                                        <p:cTn id="16" dur="1" fill="hold">
                                          <p:stCondLst>
                                            <p:cond delay="0"/>
                                          </p:stCondLst>
                                        </p:cTn>
                                        <p:tgtEl>
                                          <p:spTgt spid="12"/>
                                        </p:tgtEl>
                                        <p:attrNameLst>
                                          <p:attrName>style.visibility</p:attrName>
                                        </p:attrNameLst>
                                      </p:cBhvr>
                                      <p:to>
                                        <p:strVal val="visible"/>
                                      </p:to>
                                    </p:set>
                                    <p:anim calcmode="lin" valueType="num">
                                      <p:cBhvr>
                                        <p:cTn id="17" dur="400" fill="hold"/>
                                        <p:tgtEl>
                                          <p:spTgt spid="12"/>
                                        </p:tgtEl>
                                        <p:attrNameLst>
                                          <p:attrName>ppt_w</p:attrName>
                                        </p:attrNameLst>
                                      </p:cBhvr>
                                      <p:tavLst>
                                        <p:tav tm="0">
                                          <p:val>
                                            <p:fltVal val="0"/>
                                          </p:val>
                                        </p:tav>
                                        <p:tav tm="100000">
                                          <p:val>
                                            <p:strVal val="#ppt_w"/>
                                          </p:val>
                                        </p:tav>
                                      </p:tavLst>
                                    </p:anim>
                                    <p:anim calcmode="lin" valueType="num">
                                      <p:cBhvr>
                                        <p:cTn id="18" dur="400" fill="hold"/>
                                        <p:tgtEl>
                                          <p:spTgt spid="12"/>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p:cNvSpPr/>
          <p:nvPr/>
        </p:nvSpPr>
        <p:spPr>
          <a:xfrm>
            <a:off x="0" y="0"/>
            <a:ext cx="6858000" cy="5143500"/>
          </a:xfrm>
          <a:prstGeom prst="rect">
            <a:avLst/>
          </a:prstGeom>
          <a:gradFill flip="none" rotWithShape="1">
            <a:gsLst>
              <a:gs pos="0">
                <a:schemeClr val="accent1">
                  <a:lumMod val="75000"/>
                </a:schemeClr>
              </a:gs>
              <a:gs pos="59000">
                <a:schemeClr val="accent1"/>
              </a:gs>
            </a:gsLst>
            <a:lin ang="5400000" scaled="0"/>
            <a:tileRect/>
          </a:gradFill>
          <a:ln w="25400" cap="flat" cmpd="sng" algn="ctr">
            <a:noFill/>
            <a:prstDash val="solid"/>
          </a:ln>
          <a:effectLst/>
        </p:spPr>
        <p:txBody>
          <a:bodyPr rtlCol="0" anchor="ctr"/>
          <a:lstStyle/>
          <a:p>
            <a:pPr algn="ctr">
              <a:defRPr/>
            </a:pPr>
            <a:endParaRPr lang="en-US" sz="1350" kern="0">
              <a:solidFill>
                <a:sysClr val="window" lastClr="FFFFFF"/>
              </a:solidFill>
              <a:latin typeface="Palatino Linotype"/>
            </a:endParaRPr>
          </a:p>
        </p:txBody>
      </p:sp>
      <p:sp>
        <p:nvSpPr>
          <p:cNvPr id="5" name="TextBox 4"/>
          <p:cNvSpPr txBox="1"/>
          <p:nvPr/>
        </p:nvSpPr>
        <p:spPr>
          <a:xfrm>
            <a:off x="1390579" y="285750"/>
            <a:ext cx="5467421" cy="584775"/>
          </a:xfrm>
          <a:prstGeom prst="rect">
            <a:avLst/>
          </a:prstGeom>
          <a:noFill/>
        </p:spPr>
        <p:txBody>
          <a:bodyPr wrap="square" rtlCol="0">
            <a:spAutoFit/>
          </a:bodyPr>
          <a:lstStyle/>
          <a:p>
            <a:pPr lvl="0" algn="ctr"/>
            <a:r>
              <a:rPr lang="en-US" sz="3200" b="1" dirty="0">
                <a:solidFill>
                  <a:schemeClr val="bg1"/>
                </a:solidFill>
                <a:effectLst>
                  <a:innerShdw blurRad="63500" dist="50800" dir="13500000">
                    <a:prstClr val="black">
                      <a:alpha val="50000"/>
                    </a:prstClr>
                  </a:innerShdw>
                </a:effectLst>
                <a:latin typeface="Century Gothic"/>
              </a:rPr>
              <a:t>Need Some Assistance?</a:t>
            </a:r>
          </a:p>
        </p:txBody>
      </p:sp>
      <p:pic>
        <p:nvPicPr>
          <p:cNvPr id="3" name="question"/>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665889" y="1581150"/>
            <a:ext cx="1610711" cy="1831742"/>
          </a:xfrm>
          <a:prstGeom prst="rect">
            <a:avLst/>
          </a:prstGeom>
        </p:spPr>
      </p:pic>
      <p:pic>
        <p:nvPicPr>
          <p:cNvPr id="10" name="question"/>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551585" y="2800350"/>
            <a:ext cx="1334615" cy="1517760"/>
          </a:xfrm>
          <a:prstGeom prst="rect">
            <a:avLst/>
          </a:prstGeom>
        </p:spPr>
      </p:pic>
      <p:pic>
        <p:nvPicPr>
          <p:cNvPr id="12" name="question"/>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14300" y="3076575"/>
            <a:ext cx="1097209" cy="1247775"/>
          </a:xfrm>
          <a:prstGeom prst="rect">
            <a:avLst/>
          </a:prstGeom>
        </p:spPr>
      </p:pic>
      <p:pic>
        <p:nvPicPr>
          <p:cNvPr id="2" name="figure"/>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76200" y="361951"/>
            <a:ext cx="2743200" cy="4876799"/>
          </a:xfrm>
          <a:prstGeom prst="rect">
            <a:avLst/>
          </a:prstGeom>
        </p:spPr>
      </p:pic>
      <p:sp>
        <p:nvSpPr>
          <p:cNvPr id="4" name="TextBox 3"/>
          <p:cNvSpPr txBox="1"/>
          <p:nvPr/>
        </p:nvSpPr>
        <p:spPr>
          <a:xfrm>
            <a:off x="3657600" y="1200150"/>
            <a:ext cx="2971800" cy="3170099"/>
          </a:xfrm>
          <a:prstGeom prst="rect">
            <a:avLst/>
          </a:prstGeom>
          <a:noFill/>
        </p:spPr>
        <p:txBody>
          <a:bodyPr wrap="square" rtlCol="0">
            <a:spAutoFit/>
          </a:bodyPr>
          <a:lstStyle/>
          <a:p>
            <a:r>
              <a:rPr lang="en-US" sz="4000" dirty="0" smtClean="0">
                <a:latin typeface="Berlin Sans FB Demi" panose="020E0802020502020306" pitchFamily="34" charset="0"/>
              </a:rPr>
              <a:t>Get ALS </a:t>
            </a:r>
            <a:r>
              <a:rPr lang="en-US" sz="4000" dirty="0" err="1" smtClean="0">
                <a:latin typeface="Berlin Sans FB Demi" panose="020E0802020502020306" pitchFamily="34" charset="0"/>
              </a:rPr>
              <a:t>en</a:t>
            </a:r>
            <a:r>
              <a:rPr lang="en-US" sz="4000" dirty="0" smtClean="0">
                <a:latin typeface="Berlin Sans FB Demi" panose="020E0802020502020306" pitchFamily="34" charset="0"/>
              </a:rPr>
              <a:t> route if S/S of shock are suspected or recognized.</a:t>
            </a:r>
            <a:endParaRPr lang="en-US" sz="4000" dirty="0">
              <a:latin typeface="Berlin Sans FB Demi" panose="020E0802020502020306" pitchFamily="34" charset="0"/>
            </a:endParaRPr>
          </a:p>
        </p:txBody>
      </p:sp>
      <p:pic>
        <p:nvPicPr>
          <p:cNvPr id="6" name="Picture 5"/>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1234424" y="1809750"/>
            <a:ext cx="253329" cy="253329"/>
          </a:xfrm>
          <a:prstGeom prst="rect">
            <a:avLst/>
          </a:prstGeom>
        </p:spPr>
      </p:pic>
      <p:pic>
        <p:nvPicPr>
          <p:cNvPr id="13" name="Picture 12"/>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972486" y="514350"/>
            <a:ext cx="190451" cy="190451"/>
          </a:xfrm>
          <a:prstGeom prst="rect">
            <a:avLst/>
          </a:prstGeom>
        </p:spPr>
      </p:pic>
    </p:spTree>
    <p:extLst>
      <p:ext uri="{BB962C8B-B14F-4D97-AF65-F5344CB8AC3E}">
        <p14:creationId xmlns:p14="http://schemas.microsoft.com/office/powerpoint/2010/main" val="3445418820"/>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50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par>
                                <p:cTn id="8" presetID="22" presetClass="entr" presetSubtype="8" fill="hold" grpId="0" nodeType="withEffect">
                                  <p:stCondLst>
                                    <p:cond delay="1300"/>
                                  </p:stCondLst>
                                  <p:childTnLst>
                                    <p:set>
                                      <p:cBhvr>
                                        <p:cTn id="9" dur="1" fill="hold">
                                          <p:stCondLst>
                                            <p:cond delay="0"/>
                                          </p:stCondLst>
                                        </p:cTn>
                                        <p:tgtEl>
                                          <p:spTgt spid="5"/>
                                        </p:tgtEl>
                                        <p:attrNameLst>
                                          <p:attrName>style.visibility</p:attrName>
                                        </p:attrNameLst>
                                      </p:cBhvr>
                                      <p:to>
                                        <p:strVal val="visible"/>
                                      </p:to>
                                    </p:set>
                                    <p:animEffect transition="in" filter="wipe(left)">
                                      <p:cBhvr>
                                        <p:cTn id="10" dur="700"/>
                                        <p:tgtEl>
                                          <p:spTgt spid="5"/>
                                        </p:tgtEl>
                                      </p:cBhvr>
                                    </p:animEffect>
                                  </p:childTnLst>
                                </p:cTn>
                              </p:par>
                              <p:par>
                                <p:cTn id="11" presetID="23" presetClass="entr" presetSubtype="16" fill="hold" nodeType="withEffect">
                                  <p:stCondLst>
                                    <p:cond delay="2000"/>
                                  </p:stCondLst>
                                  <p:childTnLst>
                                    <p:set>
                                      <p:cBhvr>
                                        <p:cTn id="12" dur="1" fill="hold">
                                          <p:stCondLst>
                                            <p:cond delay="0"/>
                                          </p:stCondLst>
                                        </p:cTn>
                                        <p:tgtEl>
                                          <p:spTgt spid="3"/>
                                        </p:tgtEl>
                                        <p:attrNameLst>
                                          <p:attrName>style.visibility</p:attrName>
                                        </p:attrNameLst>
                                      </p:cBhvr>
                                      <p:to>
                                        <p:strVal val="visible"/>
                                      </p:to>
                                    </p:set>
                                    <p:anim calcmode="lin" valueType="num">
                                      <p:cBhvr>
                                        <p:cTn id="13" dur="500" fill="hold"/>
                                        <p:tgtEl>
                                          <p:spTgt spid="3"/>
                                        </p:tgtEl>
                                        <p:attrNameLst>
                                          <p:attrName>ppt_w</p:attrName>
                                        </p:attrNameLst>
                                      </p:cBhvr>
                                      <p:tavLst>
                                        <p:tav tm="0">
                                          <p:val>
                                            <p:fltVal val="0"/>
                                          </p:val>
                                        </p:tav>
                                        <p:tav tm="100000">
                                          <p:val>
                                            <p:strVal val="#ppt_w"/>
                                          </p:val>
                                        </p:tav>
                                      </p:tavLst>
                                    </p:anim>
                                    <p:anim calcmode="lin" valueType="num">
                                      <p:cBhvr>
                                        <p:cTn id="14" dur="500" fill="hold"/>
                                        <p:tgtEl>
                                          <p:spTgt spid="3"/>
                                        </p:tgtEl>
                                        <p:attrNameLst>
                                          <p:attrName>ppt_h</p:attrName>
                                        </p:attrNameLst>
                                      </p:cBhvr>
                                      <p:tavLst>
                                        <p:tav tm="0">
                                          <p:val>
                                            <p:fltVal val="0"/>
                                          </p:val>
                                        </p:tav>
                                        <p:tav tm="100000">
                                          <p:val>
                                            <p:strVal val="#ppt_h"/>
                                          </p:val>
                                        </p:tav>
                                      </p:tavLst>
                                    </p:anim>
                                  </p:childTnLst>
                                </p:cTn>
                              </p:par>
                              <p:par>
                                <p:cTn id="15" presetID="23" presetClass="entr" presetSubtype="16" fill="hold" nodeType="withEffect">
                                  <p:stCondLst>
                                    <p:cond delay="2200"/>
                                  </p:stCondLst>
                                  <p:childTnLst>
                                    <p:set>
                                      <p:cBhvr>
                                        <p:cTn id="16" dur="1" fill="hold">
                                          <p:stCondLst>
                                            <p:cond delay="0"/>
                                          </p:stCondLst>
                                        </p:cTn>
                                        <p:tgtEl>
                                          <p:spTgt spid="10"/>
                                        </p:tgtEl>
                                        <p:attrNameLst>
                                          <p:attrName>style.visibility</p:attrName>
                                        </p:attrNameLst>
                                      </p:cBhvr>
                                      <p:to>
                                        <p:strVal val="visible"/>
                                      </p:to>
                                    </p:set>
                                    <p:anim calcmode="lin" valueType="num">
                                      <p:cBhvr>
                                        <p:cTn id="17" dur="500" fill="hold"/>
                                        <p:tgtEl>
                                          <p:spTgt spid="10"/>
                                        </p:tgtEl>
                                        <p:attrNameLst>
                                          <p:attrName>ppt_w</p:attrName>
                                        </p:attrNameLst>
                                      </p:cBhvr>
                                      <p:tavLst>
                                        <p:tav tm="0">
                                          <p:val>
                                            <p:fltVal val="0"/>
                                          </p:val>
                                        </p:tav>
                                        <p:tav tm="100000">
                                          <p:val>
                                            <p:strVal val="#ppt_w"/>
                                          </p:val>
                                        </p:tav>
                                      </p:tavLst>
                                    </p:anim>
                                    <p:anim calcmode="lin" valueType="num">
                                      <p:cBhvr>
                                        <p:cTn id="18" dur="500" fill="hold"/>
                                        <p:tgtEl>
                                          <p:spTgt spid="10"/>
                                        </p:tgtEl>
                                        <p:attrNameLst>
                                          <p:attrName>ppt_h</p:attrName>
                                        </p:attrNameLst>
                                      </p:cBhvr>
                                      <p:tavLst>
                                        <p:tav tm="0">
                                          <p:val>
                                            <p:fltVal val="0"/>
                                          </p:val>
                                        </p:tav>
                                        <p:tav tm="100000">
                                          <p:val>
                                            <p:strVal val="#ppt_h"/>
                                          </p:val>
                                        </p:tav>
                                      </p:tavLst>
                                    </p:anim>
                                  </p:childTnLst>
                                </p:cTn>
                              </p:par>
                              <p:par>
                                <p:cTn id="19" presetID="23" presetClass="entr" presetSubtype="16" fill="hold" nodeType="withEffect">
                                  <p:stCondLst>
                                    <p:cond delay="2600"/>
                                  </p:stCondLst>
                                  <p:childTnLst>
                                    <p:set>
                                      <p:cBhvr>
                                        <p:cTn id="20" dur="1" fill="hold">
                                          <p:stCondLst>
                                            <p:cond delay="0"/>
                                          </p:stCondLst>
                                        </p:cTn>
                                        <p:tgtEl>
                                          <p:spTgt spid="12"/>
                                        </p:tgtEl>
                                        <p:attrNameLst>
                                          <p:attrName>style.visibility</p:attrName>
                                        </p:attrNameLst>
                                      </p:cBhvr>
                                      <p:to>
                                        <p:strVal val="visible"/>
                                      </p:to>
                                    </p:set>
                                    <p:anim calcmode="lin" valueType="num">
                                      <p:cBhvr>
                                        <p:cTn id="21" dur="400" fill="hold"/>
                                        <p:tgtEl>
                                          <p:spTgt spid="12"/>
                                        </p:tgtEl>
                                        <p:attrNameLst>
                                          <p:attrName>ppt_w</p:attrName>
                                        </p:attrNameLst>
                                      </p:cBhvr>
                                      <p:tavLst>
                                        <p:tav tm="0">
                                          <p:val>
                                            <p:fltVal val="0"/>
                                          </p:val>
                                        </p:tav>
                                        <p:tav tm="100000">
                                          <p:val>
                                            <p:strVal val="#ppt_w"/>
                                          </p:val>
                                        </p:tav>
                                      </p:tavLst>
                                    </p:anim>
                                    <p:anim calcmode="lin" valueType="num">
                                      <p:cBhvr>
                                        <p:cTn id="22" dur="400" fill="hold"/>
                                        <p:tgtEl>
                                          <p:spTgt spid="12"/>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1067711" y="129482"/>
            <a:ext cx="5467421" cy="584775"/>
          </a:xfrm>
          <a:prstGeom prst="rect">
            <a:avLst/>
          </a:prstGeom>
          <a:noFill/>
        </p:spPr>
        <p:txBody>
          <a:bodyPr wrap="square" rtlCol="0">
            <a:spAutoFit/>
          </a:bodyPr>
          <a:lstStyle/>
          <a:p>
            <a:pPr algn="ctr"/>
            <a:r>
              <a:rPr lang="en-US" sz="3200" b="1" dirty="0" smtClean="0">
                <a:solidFill>
                  <a:srgbClr val="FF0000"/>
                </a:solidFill>
                <a:effectLst>
                  <a:innerShdw blurRad="63500" dist="50800" dir="13500000">
                    <a:prstClr val="black">
                      <a:alpha val="50000"/>
                    </a:prstClr>
                  </a:innerShdw>
                </a:effectLst>
                <a:latin typeface="Century Gothic"/>
              </a:rPr>
              <a:t>Things to Consider?</a:t>
            </a:r>
            <a:endParaRPr lang="en-US" sz="3200" b="1" dirty="0">
              <a:solidFill>
                <a:srgbClr val="FF0000"/>
              </a:solidFill>
              <a:effectLst>
                <a:innerShdw blurRad="63500" dist="50800" dir="13500000">
                  <a:prstClr val="black">
                    <a:alpha val="50000"/>
                  </a:prstClr>
                </a:innerShdw>
              </a:effectLst>
              <a:latin typeface="Century Gothic"/>
            </a:endParaRPr>
          </a:p>
        </p:txBody>
      </p:sp>
      <p:pic>
        <p:nvPicPr>
          <p:cNvPr id="3" name="question"/>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665889" y="1581150"/>
            <a:ext cx="1610711" cy="1831742"/>
          </a:xfrm>
          <a:prstGeom prst="rect">
            <a:avLst/>
          </a:prstGeom>
        </p:spPr>
      </p:pic>
      <p:pic>
        <p:nvPicPr>
          <p:cNvPr id="10" name="question"/>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551585" y="2800350"/>
            <a:ext cx="1334615" cy="1517760"/>
          </a:xfrm>
          <a:prstGeom prst="rect">
            <a:avLst/>
          </a:prstGeom>
        </p:spPr>
      </p:pic>
      <p:pic>
        <p:nvPicPr>
          <p:cNvPr id="11" name="question"/>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828800" y="3486150"/>
            <a:ext cx="1072521" cy="1219700"/>
          </a:xfrm>
          <a:prstGeom prst="rect">
            <a:avLst/>
          </a:prstGeom>
        </p:spPr>
      </p:pic>
      <p:pic>
        <p:nvPicPr>
          <p:cNvPr id="2" name="figure"/>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0" y="361951"/>
            <a:ext cx="2667000" cy="4876799"/>
          </a:xfrm>
          <a:prstGeom prst="rect">
            <a:avLst/>
          </a:prstGeom>
        </p:spPr>
      </p:pic>
      <p:sp>
        <p:nvSpPr>
          <p:cNvPr id="4" name="TextBox 3"/>
          <p:cNvSpPr txBox="1"/>
          <p:nvPr/>
        </p:nvSpPr>
        <p:spPr>
          <a:xfrm>
            <a:off x="3886200" y="714257"/>
            <a:ext cx="2895600" cy="3046988"/>
          </a:xfrm>
          <a:prstGeom prst="rect">
            <a:avLst/>
          </a:prstGeom>
          <a:noFill/>
        </p:spPr>
        <p:txBody>
          <a:bodyPr wrap="square" rtlCol="0">
            <a:spAutoFit/>
          </a:bodyPr>
          <a:lstStyle/>
          <a:p>
            <a:r>
              <a:rPr lang="en-US" sz="3200" dirty="0" smtClean="0">
                <a:solidFill>
                  <a:prstClr val="black"/>
                </a:solidFill>
                <a:latin typeface="Berlin Sans FB Demi" panose="020E0802020502020306" pitchFamily="34" charset="0"/>
              </a:rPr>
              <a:t>Read and recognize the early signs of shock so that it can be treated ASAP.</a:t>
            </a:r>
            <a:endParaRPr lang="en-US" sz="3200" dirty="0">
              <a:solidFill>
                <a:prstClr val="black"/>
              </a:solidFill>
              <a:latin typeface="Berlin Sans FB Demi" panose="020E0802020502020306" pitchFamily="34" charset="0"/>
            </a:endParaRPr>
          </a:p>
        </p:txBody>
      </p:sp>
      <p:pic>
        <p:nvPicPr>
          <p:cNvPr id="6" name="Picture 5"/>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1234424" y="1809750"/>
            <a:ext cx="253329" cy="253329"/>
          </a:xfrm>
          <a:prstGeom prst="rect">
            <a:avLst/>
          </a:prstGeom>
        </p:spPr>
      </p:pic>
      <p:pic>
        <p:nvPicPr>
          <p:cNvPr id="13" name="Picture 12"/>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972486" y="514350"/>
            <a:ext cx="190451" cy="190451"/>
          </a:xfrm>
          <a:prstGeom prst="rect">
            <a:avLst/>
          </a:prstGeom>
        </p:spPr>
      </p:pic>
      <p:pic>
        <p:nvPicPr>
          <p:cNvPr id="2052" name="Picture 4" descr="Image result for confused gif"/>
          <p:cNvPicPr>
            <a:picLocks noChangeAspect="1" noChangeArrowheads="1" noCrop="1"/>
          </p:cNvPicPr>
          <p:nvPr/>
        </p:nvPicPr>
        <p:blipFill>
          <a:blip r:embed="rId8">
            <a:extLst>
              <a:ext uri="{28A0092B-C50C-407E-A947-70E740481C1C}">
                <a14:useLocalDpi xmlns:a14="http://schemas.microsoft.com/office/drawing/2010/main" val="0"/>
              </a:ext>
            </a:extLst>
          </a:blip>
          <a:srcRect/>
          <a:stretch>
            <a:fillRect/>
          </a:stretch>
        </p:blipFill>
        <p:spPr bwMode="auto">
          <a:xfrm>
            <a:off x="3624106" y="3612156"/>
            <a:ext cx="3358210" cy="15313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12447269"/>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50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par>
                                <p:cTn id="8" presetID="22" presetClass="entr" presetSubtype="8" fill="hold" grpId="0" nodeType="withEffect">
                                  <p:stCondLst>
                                    <p:cond delay="1300"/>
                                  </p:stCondLst>
                                  <p:childTnLst>
                                    <p:set>
                                      <p:cBhvr>
                                        <p:cTn id="9" dur="1" fill="hold">
                                          <p:stCondLst>
                                            <p:cond delay="0"/>
                                          </p:stCondLst>
                                        </p:cTn>
                                        <p:tgtEl>
                                          <p:spTgt spid="5"/>
                                        </p:tgtEl>
                                        <p:attrNameLst>
                                          <p:attrName>style.visibility</p:attrName>
                                        </p:attrNameLst>
                                      </p:cBhvr>
                                      <p:to>
                                        <p:strVal val="visible"/>
                                      </p:to>
                                    </p:set>
                                    <p:animEffect transition="in" filter="wipe(left)">
                                      <p:cBhvr>
                                        <p:cTn id="10" dur="700"/>
                                        <p:tgtEl>
                                          <p:spTgt spid="5"/>
                                        </p:tgtEl>
                                      </p:cBhvr>
                                    </p:animEffect>
                                  </p:childTnLst>
                                </p:cTn>
                              </p:par>
                              <p:par>
                                <p:cTn id="11" presetID="23" presetClass="entr" presetSubtype="16" fill="hold" nodeType="withEffect">
                                  <p:stCondLst>
                                    <p:cond delay="2000"/>
                                  </p:stCondLst>
                                  <p:childTnLst>
                                    <p:set>
                                      <p:cBhvr>
                                        <p:cTn id="12" dur="1" fill="hold">
                                          <p:stCondLst>
                                            <p:cond delay="0"/>
                                          </p:stCondLst>
                                        </p:cTn>
                                        <p:tgtEl>
                                          <p:spTgt spid="3"/>
                                        </p:tgtEl>
                                        <p:attrNameLst>
                                          <p:attrName>style.visibility</p:attrName>
                                        </p:attrNameLst>
                                      </p:cBhvr>
                                      <p:to>
                                        <p:strVal val="visible"/>
                                      </p:to>
                                    </p:set>
                                    <p:anim calcmode="lin" valueType="num">
                                      <p:cBhvr>
                                        <p:cTn id="13" dur="500" fill="hold"/>
                                        <p:tgtEl>
                                          <p:spTgt spid="3"/>
                                        </p:tgtEl>
                                        <p:attrNameLst>
                                          <p:attrName>ppt_w</p:attrName>
                                        </p:attrNameLst>
                                      </p:cBhvr>
                                      <p:tavLst>
                                        <p:tav tm="0">
                                          <p:val>
                                            <p:fltVal val="0"/>
                                          </p:val>
                                        </p:tav>
                                        <p:tav tm="100000">
                                          <p:val>
                                            <p:strVal val="#ppt_w"/>
                                          </p:val>
                                        </p:tav>
                                      </p:tavLst>
                                    </p:anim>
                                    <p:anim calcmode="lin" valueType="num">
                                      <p:cBhvr>
                                        <p:cTn id="14" dur="500" fill="hold"/>
                                        <p:tgtEl>
                                          <p:spTgt spid="3"/>
                                        </p:tgtEl>
                                        <p:attrNameLst>
                                          <p:attrName>ppt_h</p:attrName>
                                        </p:attrNameLst>
                                      </p:cBhvr>
                                      <p:tavLst>
                                        <p:tav tm="0">
                                          <p:val>
                                            <p:fltVal val="0"/>
                                          </p:val>
                                        </p:tav>
                                        <p:tav tm="100000">
                                          <p:val>
                                            <p:strVal val="#ppt_h"/>
                                          </p:val>
                                        </p:tav>
                                      </p:tavLst>
                                    </p:anim>
                                  </p:childTnLst>
                                </p:cTn>
                              </p:par>
                              <p:par>
                                <p:cTn id="15" presetID="23" presetClass="entr" presetSubtype="16" fill="hold" nodeType="withEffect">
                                  <p:stCondLst>
                                    <p:cond delay="2200"/>
                                  </p:stCondLst>
                                  <p:childTnLst>
                                    <p:set>
                                      <p:cBhvr>
                                        <p:cTn id="16" dur="1" fill="hold">
                                          <p:stCondLst>
                                            <p:cond delay="0"/>
                                          </p:stCondLst>
                                        </p:cTn>
                                        <p:tgtEl>
                                          <p:spTgt spid="10"/>
                                        </p:tgtEl>
                                        <p:attrNameLst>
                                          <p:attrName>style.visibility</p:attrName>
                                        </p:attrNameLst>
                                      </p:cBhvr>
                                      <p:to>
                                        <p:strVal val="visible"/>
                                      </p:to>
                                    </p:set>
                                    <p:anim calcmode="lin" valueType="num">
                                      <p:cBhvr>
                                        <p:cTn id="17" dur="500" fill="hold"/>
                                        <p:tgtEl>
                                          <p:spTgt spid="10"/>
                                        </p:tgtEl>
                                        <p:attrNameLst>
                                          <p:attrName>ppt_w</p:attrName>
                                        </p:attrNameLst>
                                      </p:cBhvr>
                                      <p:tavLst>
                                        <p:tav tm="0">
                                          <p:val>
                                            <p:fltVal val="0"/>
                                          </p:val>
                                        </p:tav>
                                        <p:tav tm="100000">
                                          <p:val>
                                            <p:strVal val="#ppt_w"/>
                                          </p:val>
                                        </p:tav>
                                      </p:tavLst>
                                    </p:anim>
                                    <p:anim calcmode="lin" valueType="num">
                                      <p:cBhvr>
                                        <p:cTn id="18" dur="500" fill="hold"/>
                                        <p:tgtEl>
                                          <p:spTgt spid="10"/>
                                        </p:tgtEl>
                                        <p:attrNameLst>
                                          <p:attrName>ppt_h</p:attrName>
                                        </p:attrNameLst>
                                      </p:cBhvr>
                                      <p:tavLst>
                                        <p:tav tm="0">
                                          <p:val>
                                            <p:fltVal val="0"/>
                                          </p:val>
                                        </p:tav>
                                        <p:tav tm="100000">
                                          <p:val>
                                            <p:strVal val="#ppt_h"/>
                                          </p:val>
                                        </p:tav>
                                      </p:tavLst>
                                    </p:anim>
                                  </p:childTnLst>
                                </p:cTn>
                              </p:par>
                              <p:par>
                                <p:cTn id="19" presetID="23" presetClass="entr" presetSubtype="16" fill="hold" nodeType="withEffect">
                                  <p:stCondLst>
                                    <p:cond delay="2400"/>
                                  </p:stCondLst>
                                  <p:childTnLst>
                                    <p:set>
                                      <p:cBhvr>
                                        <p:cTn id="20" dur="1" fill="hold">
                                          <p:stCondLst>
                                            <p:cond delay="0"/>
                                          </p:stCondLst>
                                        </p:cTn>
                                        <p:tgtEl>
                                          <p:spTgt spid="11"/>
                                        </p:tgtEl>
                                        <p:attrNameLst>
                                          <p:attrName>style.visibility</p:attrName>
                                        </p:attrNameLst>
                                      </p:cBhvr>
                                      <p:to>
                                        <p:strVal val="visible"/>
                                      </p:to>
                                    </p:set>
                                    <p:anim calcmode="lin" valueType="num">
                                      <p:cBhvr>
                                        <p:cTn id="21" dur="500" fill="hold"/>
                                        <p:tgtEl>
                                          <p:spTgt spid="11"/>
                                        </p:tgtEl>
                                        <p:attrNameLst>
                                          <p:attrName>ppt_w</p:attrName>
                                        </p:attrNameLst>
                                      </p:cBhvr>
                                      <p:tavLst>
                                        <p:tav tm="0">
                                          <p:val>
                                            <p:fltVal val="0"/>
                                          </p:val>
                                        </p:tav>
                                        <p:tav tm="100000">
                                          <p:val>
                                            <p:strVal val="#ppt_w"/>
                                          </p:val>
                                        </p:tav>
                                      </p:tavLst>
                                    </p:anim>
                                    <p:anim calcmode="lin" valueType="num">
                                      <p:cBhvr>
                                        <p:cTn id="22" dur="500" fill="hold"/>
                                        <p:tgtEl>
                                          <p:spTgt spid="11"/>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1390579" y="285750"/>
            <a:ext cx="5467421" cy="584775"/>
          </a:xfrm>
          <a:prstGeom prst="rect">
            <a:avLst/>
          </a:prstGeom>
          <a:noFill/>
        </p:spPr>
        <p:txBody>
          <a:bodyPr wrap="square" rtlCol="0">
            <a:spAutoFit/>
          </a:bodyPr>
          <a:lstStyle/>
          <a:p>
            <a:pPr algn="ctr"/>
            <a:r>
              <a:rPr lang="en-US" sz="3200" b="1" dirty="0" smtClean="0">
                <a:solidFill>
                  <a:srgbClr val="FF0000"/>
                </a:solidFill>
                <a:effectLst>
                  <a:innerShdw blurRad="63500" dist="50800" dir="13500000">
                    <a:prstClr val="black">
                      <a:alpha val="50000"/>
                    </a:prstClr>
                  </a:innerShdw>
                </a:effectLst>
                <a:latin typeface="Century Gothic"/>
              </a:rPr>
              <a:t>Things to Consider?</a:t>
            </a:r>
            <a:endParaRPr lang="en-US" sz="3200" b="1" dirty="0">
              <a:solidFill>
                <a:srgbClr val="FF0000"/>
              </a:solidFill>
              <a:effectLst>
                <a:innerShdw blurRad="63500" dist="50800" dir="13500000">
                  <a:prstClr val="black">
                    <a:alpha val="50000"/>
                  </a:prstClr>
                </a:innerShdw>
              </a:effectLst>
              <a:latin typeface="Century Gothic"/>
            </a:endParaRPr>
          </a:p>
        </p:txBody>
      </p:sp>
      <p:pic>
        <p:nvPicPr>
          <p:cNvPr id="2" name="figure"/>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6199" y="361950"/>
            <a:ext cx="2667001" cy="4876799"/>
          </a:xfrm>
          <a:prstGeom prst="rect">
            <a:avLst/>
          </a:prstGeom>
        </p:spPr>
      </p:pic>
      <p:sp>
        <p:nvSpPr>
          <p:cNvPr id="4" name="TextBox 3"/>
          <p:cNvSpPr txBox="1"/>
          <p:nvPr/>
        </p:nvSpPr>
        <p:spPr>
          <a:xfrm>
            <a:off x="2971800" y="1148011"/>
            <a:ext cx="3886200" cy="2677656"/>
          </a:xfrm>
          <a:prstGeom prst="rect">
            <a:avLst/>
          </a:prstGeom>
          <a:noFill/>
        </p:spPr>
        <p:txBody>
          <a:bodyPr wrap="square" rtlCol="0">
            <a:spAutoFit/>
          </a:bodyPr>
          <a:lstStyle/>
          <a:p>
            <a:r>
              <a:rPr lang="en-US" sz="2400" dirty="0" smtClean="0">
                <a:solidFill>
                  <a:prstClr val="black"/>
                </a:solidFill>
                <a:latin typeface="Berlin Sans FB Demi" panose="020E0802020502020306" pitchFamily="34" charset="0"/>
              </a:rPr>
              <a:t>Blood loss is not always recognizable as the body can accommodate large amounts of free blood in the abdominal and pelvic cavities without showing obvious outward signs.</a:t>
            </a:r>
            <a:endParaRPr lang="en-US" sz="2400" dirty="0">
              <a:solidFill>
                <a:prstClr val="black"/>
              </a:solidFill>
              <a:latin typeface="Berlin Sans FB Demi" panose="020E0802020502020306" pitchFamily="34" charset="0"/>
            </a:endParaRPr>
          </a:p>
        </p:txBody>
      </p:sp>
      <p:pic>
        <p:nvPicPr>
          <p:cNvPr id="6" name="Picture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234424" y="1809750"/>
            <a:ext cx="253329" cy="253329"/>
          </a:xfrm>
          <a:prstGeom prst="rect">
            <a:avLst/>
          </a:prstGeom>
        </p:spPr>
      </p:pic>
      <p:pic>
        <p:nvPicPr>
          <p:cNvPr id="13" name="Picture 12"/>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972486" y="514350"/>
            <a:ext cx="190451" cy="190451"/>
          </a:xfrm>
          <a:prstGeom prst="rect">
            <a:avLst/>
          </a:prstGeom>
        </p:spPr>
      </p:pic>
    </p:spTree>
    <p:extLst>
      <p:ext uri="{BB962C8B-B14F-4D97-AF65-F5344CB8AC3E}">
        <p14:creationId xmlns:p14="http://schemas.microsoft.com/office/powerpoint/2010/main" val="132943314"/>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50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par>
                                <p:cTn id="8" presetID="22" presetClass="entr" presetSubtype="8" fill="hold" grpId="0" nodeType="withEffect">
                                  <p:stCondLst>
                                    <p:cond delay="1300"/>
                                  </p:stCondLst>
                                  <p:childTnLst>
                                    <p:set>
                                      <p:cBhvr>
                                        <p:cTn id="9" dur="1" fill="hold">
                                          <p:stCondLst>
                                            <p:cond delay="0"/>
                                          </p:stCondLst>
                                        </p:cTn>
                                        <p:tgtEl>
                                          <p:spTgt spid="5"/>
                                        </p:tgtEl>
                                        <p:attrNameLst>
                                          <p:attrName>style.visibility</p:attrName>
                                        </p:attrNameLst>
                                      </p:cBhvr>
                                      <p:to>
                                        <p:strVal val="visible"/>
                                      </p:to>
                                    </p:set>
                                    <p:animEffect transition="in" filter="wipe(left)">
                                      <p:cBhvr>
                                        <p:cTn id="10" dur="7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lumMod val="7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u="sng" dirty="0" smtClean="0">
                <a:solidFill>
                  <a:srgbClr val="FF0000"/>
                </a:solidFill>
              </a:rPr>
              <a:t>Dangerous Blood </a:t>
            </a:r>
            <a:r>
              <a:rPr lang="en-US" b="1" u="sng" dirty="0" smtClean="0">
                <a:solidFill>
                  <a:srgbClr val="FF0000"/>
                </a:solidFill>
              </a:rPr>
              <a:t>Loss</a:t>
            </a:r>
            <a:endParaRPr lang="en-US" b="1" u="sng" dirty="0">
              <a:solidFill>
                <a:srgbClr val="FF0000"/>
              </a:solidFill>
            </a:endParaRPr>
          </a:p>
        </p:txBody>
      </p:sp>
      <p:sp>
        <p:nvSpPr>
          <p:cNvPr id="3" name="Content Placeholder 2"/>
          <p:cNvSpPr>
            <a:spLocks noGrp="1"/>
          </p:cNvSpPr>
          <p:nvPr>
            <p:ph idx="1"/>
          </p:nvPr>
        </p:nvSpPr>
        <p:spPr/>
        <p:txBody>
          <a:bodyPr/>
          <a:lstStyle/>
          <a:p>
            <a:pPr marL="0" indent="0" algn="ctr">
              <a:buNone/>
            </a:pPr>
            <a:r>
              <a:rPr lang="en-US" dirty="0" smtClean="0">
                <a:solidFill>
                  <a:srgbClr val="FF0000"/>
                </a:solidFill>
                <a:latin typeface="Berlin Sans FB" panose="020E0602020502020306" pitchFamily="34" charset="0"/>
              </a:rPr>
              <a:t>Dangerous level of blood loss could result in shock</a:t>
            </a:r>
          </a:p>
          <a:p>
            <a:r>
              <a:rPr lang="en-US" dirty="0" smtClean="0">
                <a:latin typeface="Berlin Sans FB Demi" panose="020E0802020502020306" pitchFamily="34" charset="0"/>
              </a:rPr>
              <a:t>1 L acute loss in an adult</a:t>
            </a:r>
          </a:p>
          <a:p>
            <a:r>
              <a:rPr lang="en-US" dirty="0" smtClean="0">
                <a:latin typeface="Berlin Sans FB Demi" panose="020E0802020502020306" pitchFamily="34" charset="0"/>
              </a:rPr>
              <a:t>500ml acute loss in a child</a:t>
            </a:r>
          </a:p>
          <a:p>
            <a:r>
              <a:rPr lang="en-US" dirty="0" smtClean="0">
                <a:latin typeface="Berlin Sans FB Demi" panose="020E0802020502020306" pitchFamily="34" charset="0"/>
              </a:rPr>
              <a:t>100ml-200ml acute loss in an infant</a:t>
            </a:r>
            <a:endParaRPr lang="en-US" dirty="0">
              <a:latin typeface="Berlin Sans FB Demi" panose="020E0802020502020306" pitchFamily="34" charset="0"/>
            </a:endParaRPr>
          </a:p>
        </p:txBody>
      </p:sp>
    </p:spTree>
    <p:extLst>
      <p:ext uri="{BB962C8B-B14F-4D97-AF65-F5344CB8AC3E}">
        <p14:creationId xmlns:p14="http://schemas.microsoft.com/office/powerpoint/2010/main" val="364755467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p:cNvSpPr/>
          <p:nvPr/>
        </p:nvSpPr>
        <p:spPr>
          <a:xfrm>
            <a:off x="0" y="0"/>
            <a:ext cx="6858000" cy="5143500"/>
          </a:xfrm>
          <a:prstGeom prst="rect">
            <a:avLst/>
          </a:prstGeom>
          <a:gradFill flip="none" rotWithShape="1">
            <a:gsLst>
              <a:gs pos="0">
                <a:schemeClr val="accent1">
                  <a:lumMod val="75000"/>
                </a:schemeClr>
              </a:gs>
              <a:gs pos="59000">
                <a:schemeClr val="accent1"/>
              </a:gs>
            </a:gsLst>
            <a:lin ang="5400000" scaled="0"/>
            <a:tileRect/>
          </a:gradFill>
          <a:ln w="25400" cap="flat" cmpd="sng" algn="ctr">
            <a:noFill/>
            <a:prstDash val="solid"/>
          </a:ln>
          <a:effectLst/>
        </p:spPr>
        <p:txBody>
          <a:bodyPr rtlCol="0" anchor="ctr"/>
          <a:lstStyle/>
          <a:p>
            <a:pPr algn="ctr">
              <a:defRPr/>
            </a:pPr>
            <a:endParaRPr lang="en-US" sz="1350" kern="0">
              <a:solidFill>
                <a:sysClr val="window" lastClr="FFFFFF"/>
              </a:solidFill>
              <a:latin typeface="Palatino Linotype"/>
            </a:endParaRPr>
          </a:p>
        </p:txBody>
      </p:sp>
      <p:sp>
        <p:nvSpPr>
          <p:cNvPr id="5" name="TextBox 4"/>
          <p:cNvSpPr txBox="1"/>
          <p:nvPr/>
        </p:nvSpPr>
        <p:spPr>
          <a:xfrm>
            <a:off x="1390579" y="285750"/>
            <a:ext cx="5467421" cy="523220"/>
          </a:xfrm>
          <a:prstGeom prst="rect">
            <a:avLst/>
          </a:prstGeom>
          <a:noFill/>
        </p:spPr>
        <p:txBody>
          <a:bodyPr wrap="square" rtlCol="0">
            <a:spAutoFit/>
          </a:bodyPr>
          <a:lstStyle/>
          <a:p>
            <a:pPr algn="ctr"/>
            <a:r>
              <a:rPr lang="en-US" sz="2800" b="1" dirty="0" smtClean="0">
                <a:solidFill>
                  <a:prstClr val="white"/>
                </a:solidFill>
                <a:effectLst>
                  <a:innerShdw blurRad="63500" dist="50800" dir="13500000">
                    <a:prstClr val="black">
                      <a:alpha val="50000"/>
                    </a:prstClr>
                  </a:innerShdw>
                </a:effectLst>
                <a:latin typeface="Century Gothic"/>
              </a:rPr>
              <a:t>Signs and Symptoms of Shock</a:t>
            </a:r>
            <a:endParaRPr lang="en-US" sz="2800" b="1" dirty="0">
              <a:solidFill>
                <a:prstClr val="white"/>
              </a:solidFill>
              <a:effectLst>
                <a:innerShdw blurRad="63500" dist="50800" dir="13500000">
                  <a:prstClr val="black">
                    <a:alpha val="50000"/>
                  </a:prstClr>
                </a:innerShdw>
              </a:effectLst>
              <a:latin typeface="Century Gothic"/>
            </a:endParaRPr>
          </a:p>
        </p:txBody>
      </p:sp>
      <p:pic>
        <p:nvPicPr>
          <p:cNvPr id="2" name="figure"/>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6200" y="361951"/>
            <a:ext cx="2743199" cy="4876799"/>
          </a:xfrm>
          <a:prstGeom prst="rect">
            <a:avLst/>
          </a:prstGeom>
        </p:spPr>
      </p:pic>
      <p:sp>
        <p:nvSpPr>
          <p:cNvPr id="4" name="TextBox 3"/>
          <p:cNvSpPr txBox="1"/>
          <p:nvPr/>
        </p:nvSpPr>
        <p:spPr>
          <a:xfrm>
            <a:off x="2743199" y="808970"/>
            <a:ext cx="4122476" cy="4154984"/>
          </a:xfrm>
          <a:prstGeom prst="rect">
            <a:avLst/>
          </a:prstGeom>
          <a:noFill/>
        </p:spPr>
        <p:txBody>
          <a:bodyPr wrap="square" rtlCol="0">
            <a:spAutoFit/>
          </a:bodyPr>
          <a:lstStyle/>
          <a:p>
            <a:r>
              <a:rPr lang="en-US" sz="2400" dirty="0" smtClean="0">
                <a:solidFill>
                  <a:prstClr val="black"/>
                </a:solidFill>
                <a:latin typeface="Berlin Sans FB Demi" panose="020E0802020502020306" pitchFamily="34" charset="0"/>
              </a:rPr>
              <a:t>Confusion, </a:t>
            </a:r>
          </a:p>
          <a:p>
            <a:r>
              <a:rPr lang="en-US" sz="2400" dirty="0" smtClean="0">
                <a:solidFill>
                  <a:prstClr val="black"/>
                </a:solidFill>
                <a:latin typeface="Berlin Sans FB Demi" panose="020E0802020502020306" pitchFamily="34" charset="0"/>
              </a:rPr>
              <a:t>Restlessness, </a:t>
            </a:r>
          </a:p>
          <a:p>
            <a:r>
              <a:rPr lang="en-US" sz="2400" dirty="0" smtClean="0">
                <a:solidFill>
                  <a:prstClr val="black"/>
                </a:solidFill>
                <a:latin typeface="Berlin Sans FB Demi" panose="020E0802020502020306" pitchFamily="34" charset="0"/>
              </a:rPr>
              <a:t>Combativeness, </a:t>
            </a:r>
          </a:p>
          <a:p>
            <a:r>
              <a:rPr lang="en-US" sz="2400" dirty="0" smtClean="0">
                <a:solidFill>
                  <a:prstClr val="black"/>
                </a:solidFill>
                <a:latin typeface="Berlin Sans FB Demi" panose="020E0802020502020306" pitchFamily="34" charset="0"/>
              </a:rPr>
              <a:t>ALOC, </a:t>
            </a:r>
          </a:p>
          <a:p>
            <a:r>
              <a:rPr lang="en-US" sz="2400" dirty="0" smtClean="0">
                <a:solidFill>
                  <a:prstClr val="black"/>
                </a:solidFill>
                <a:latin typeface="Berlin Sans FB Demi" panose="020E0802020502020306" pitchFamily="34" charset="0"/>
              </a:rPr>
              <a:t>Pallor, </a:t>
            </a:r>
          </a:p>
          <a:p>
            <a:r>
              <a:rPr lang="en-US" sz="2400" dirty="0" smtClean="0">
                <a:solidFill>
                  <a:prstClr val="black"/>
                </a:solidFill>
                <a:latin typeface="Berlin Sans FB Demi" panose="020E0802020502020306" pitchFamily="34" charset="0"/>
              </a:rPr>
              <a:t>Diaphoresis, </a:t>
            </a:r>
          </a:p>
          <a:p>
            <a:r>
              <a:rPr lang="en-US" sz="2400" dirty="0" smtClean="0">
                <a:solidFill>
                  <a:prstClr val="black"/>
                </a:solidFill>
                <a:latin typeface="Berlin Sans FB Demi" panose="020E0802020502020306" pitchFamily="34" charset="0"/>
              </a:rPr>
              <a:t>Tachycardia, </a:t>
            </a:r>
          </a:p>
          <a:p>
            <a:r>
              <a:rPr lang="en-US" sz="2400" dirty="0" smtClean="0">
                <a:solidFill>
                  <a:prstClr val="black"/>
                </a:solidFill>
                <a:latin typeface="Berlin Sans FB Demi" panose="020E0802020502020306" pitchFamily="34" charset="0"/>
              </a:rPr>
              <a:t>Tachypnea, </a:t>
            </a:r>
          </a:p>
          <a:p>
            <a:r>
              <a:rPr lang="en-US" sz="2400" dirty="0" smtClean="0">
                <a:solidFill>
                  <a:prstClr val="black"/>
                </a:solidFill>
                <a:latin typeface="Berlin Sans FB Demi" panose="020E0802020502020306" pitchFamily="34" charset="0"/>
              </a:rPr>
              <a:t>feeling of impending doom, &amp;  </a:t>
            </a:r>
          </a:p>
          <a:p>
            <a:r>
              <a:rPr lang="en-US" sz="2400" dirty="0" smtClean="0">
                <a:solidFill>
                  <a:prstClr val="black"/>
                </a:solidFill>
                <a:latin typeface="Berlin Sans FB Demi" panose="020E0802020502020306" pitchFamily="34" charset="0"/>
              </a:rPr>
              <a:t>Hypotension.</a:t>
            </a:r>
            <a:endParaRPr lang="en-US" sz="2400" dirty="0">
              <a:solidFill>
                <a:prstClr val="black"/>
              </a:solidFill>
              <a:latin typeface="Berlin Sans FB Demi" panose="020E0802020502020306" pitchFamily="34" charset="0"/>
            </a:endParaRPr>
          </a:p>
        </p:txBody>
      </p:sp>
      <p:pic>
        <p:nvPicPr>
          <p:cNvPr id="6" name="Picture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234424" y="1809750"/>
            <a:ext cx="253329" cy="253329"/>
          </a:xfrm>
          <a:prstGeom prst="rect">
            <a:avLst/>
          </a:prstGeom>
        </p:spPr>
      </p:pic>
      <p:pic>
        <p:nvPicPr>
          <p:cNvPr id="13" name="Picture 12"/>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972486" y="514350"/>
            <a:ext cx="190451" cy="190451"/>
          </a:xfrm>
          <a:prstGeom prst="rect">
            <a:avLst/>
          </a:prstGeom>
        </p:spPr>
      </p:pic>
    </p:spTree>
    <p:extLst>
      <p:ext uri="{BB962C8B-B14F-4D97-AF65-F5344CB8AC3E}">
        <p14:creationId xmlns:p14="http://schemas.microsoft.com/office/powerpoint/2010/main" val="2273883703"/>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50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par>
                                <p:cTn id="8" presetID="22" presetClass="entr" presetSubtype="8" fill="hold" grpId="0" nodeType="withEffect">
                                  <p:stCondLst>
                                    <p:cond delay="1300"/>
                                  </p:stCondLst>
                                  <p:childTnLst>
                                    <p:set>
                                      <p:cBhvr>
                                        <p:cTn id="9" dur="1" fill="hold">
                                          <p:stCondLst>
                                            <p:cond delay="0"/>
                                          </p:stCondLst>
                                        </p:cTn>
                                        <p:tgtEl>
                                          <p:spTgt spid="5"/>
                                        </p:tgtEl>
                                        <p:attrNameLst>
                                          <p:attrName>style.visibility</p:attrName>
                                        </p:attrNameLst>
                                      </p:cBhvr>
                                      <p:to>
                                        <p:strVal val="visible"/>
                                      </p:to>
                                    </p:set>
                                    <p:animEffect transition="in" filter="wipe(left)">
                                      <p:cBhvr>
                                        <p:cTn id="10" dur="7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p:cNvSpPr/>
          <p:nvPr/>
        </p:nvSpPr>
        <p:spPr>
          <a:xfrm>
            <a:off x="0" y="0"/>
            <a:ext cx="6858000" cy="5143500"/>
          </a:xfrm>
          <a:prstGeom prst="rect">
            <a:avLst/>
          </a:prstGeom>
          <a:gradFill flip="none" rotWithShape="1">
            <a:gsLst>
              <a:gs pos="0">
                <a:schemeClr val="accent1">
                  <a:lumMod val="75000"/>
                </a:schemeClr>
              </a:gs>
              <a:gs pos="59000">
                <a:schemeClr val="accent1"/>
              </a:gs>
            </a:gsLst>
            <a:lin ang="5400000" scaled="0"/>
            <a:tileRect/>
          </a:gradFill>
          <a:ln w="25400" cap="flat" cmpd="sng" algn="ctr">
            <a:noFill/>
            <a:prstDash val="solid"/>
          </a:ln>
          <a:effectLst/>
        </p:spPr>
        <p:txBody>
          <a:bodyPr rtlCol="0" anchor="ctr"/>
          <a:lstStyle/>
          <a:p>
            <a:pPr algn="ctr">
              <a:defRPr/>
            </a:pPr>
            <a:endParaRPr lang="en-US" sz="1350" kern="0">
              <a:solidFill>
                <a:sysClr val="window" lastClr="FFFFFF"/>
              </a:solidFill>
              <a:latin typeface="Palatino Linotype"/>
            </a:endParaRPr>
          </a:p>
        </p:txBody>
      </p:sp>
      <p:sp>
        <p:nvSpPr>
          <p:cNvPr id="5" name="TextBox 4"/>
          <p:cNvSpPr txBox="1"/>
          <p:nvPr/>
        </p:nvSpPr>
        <p:spPr>
          <a:xfrm>
            <a:off x="1390579" y="285750"/>
            <a:ext cx="5467421" cy="584775"/>
          </a:xfrm>
          <a:prstGeom prst="rect">
            <a:avLst/>
          </a:prstGeom>
          <a:noFill/>
        </p:spPr>
        <p:txBody>
          <a:bodyPr wrap="square" rtlCol="0">
            <a:spAutoFit/>
          </a:bodyPr>
          <a:lstStyle/>
          <a:p>
            <a:pPr algn="ctr"/>
            <a:r>
              <a:rPr lang="en-US" sz="3200" b="1" dirty="0" smtClean="0">
                <a:solidFill>
                  <a:prstClr val="white"/>
                </a:solidFill>
                <a:effectLst>
                  <a:innerShdw blurRad="63500" dist="50800" dir="13500000">
                    <a:prstClr val="black">
                      <a:alpha val="50000"/>
                    </a:prstClr>
                  </a:innerShdw>
                </a:effectLst>
                <a:latin typeface="Century Gothic"/>
              </a:rPr>
              <a:t>Things to Consider?</a:t>
            </a:r>
            <a:endParaRPr lang="en-US" sz="3200" b="1" dirty="0">
              <a:solidFill>
                <a:prstClr val="white"/>
              </a:solidFill>
              <a:effectLst>
                <a:innerShdw blurRad="63500" dist="50800" dir="13500000">
                  <a:prstClr val="black">
                    <a:alpha val="50000"/>
                  </a:prstClr>
                </a:innerShdw>
              </a:effectLst>
              <a:latin typeface="Century Gothic"/>
            </a:endParaRPr>
          </a:p>
        </p:txBody>
      </p:sp>
      <p:pic>
        <p:nvPicPr>
          <p:cNvPr id="3" name="question"/>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665889" y="1581150"/>
            <a:ext cx="1610711" cy="1831742"/>
          </a:xfrm>
          <a:prstGeom prst="rect">
            <a:avLst/>
          </a:prstGeom>
        </p:spPr>
      </p:pic>
      <p:pic>
        <p:nvPicPr>
          <p:cNvPr id="10" name="question"/>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551585" y="2800350"/>
            <a:ext cx="1334615" cy="1517760"/>
          </a:xfrm>
          <a:prstGeom prst="rect">
            <a:avLst/>
          </a:prstGeom>
        </p:spPr>
      </p:pic>
      <p:pic>
        <p:nvPicPr>
          <p:cNvPr id="11" name="question"/>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828800" y="3486150"/>
            <a:ext cx="1072521" cy="1219700"/>
          </a:xfrm>
          <a:prstGeom prst="rect">
            <a:avLst/>
          </a:prstGeom>
        </p:spPr>
      </p:pic>
      <p:pic>
        <p:nvPicPr>
          <p:cNvPr id="12" name="question"/>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14300" y="3076575"/>
            <a:ext cx="1097209" cy="1247775"/>
          </a:xfrm>
          <a:prstGeom prst="rect">
            <a:avLst/>
          </a:prstGeom>
        </p:spPr>
      </p:pic>
      <p:pic>
        <p:nvPicPr>
          <p:cNvPr id="2" name="figure"/>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76200" y="361951"/>
            <a:ext cx="2743200" cy="4876799"/>
          </a:xfrm>
          <a:prstGeom prst="rect">
            <a:avLst/>
          </a:prstGeom>
        </p:spPr>
      </p:pic>
      <p:sp>
        <p:nvSpPr>
          <p:cNvPr id="4" name="TextBox 3"/>
          <p:cNvSpPr txBox="1"/>
          <p:nvPr/>
        </p:nvSpPr>
        <p:spPr>
          <a:xfrm>
            <a:off x="3962400" y="1148011"/>
            <a:ext cx="2895600" cy="3539430"/>
          </a:xfrm>
          <a:prstGeom prst="rect">
            <a:avLst/>
          </a:prstGeom>
          <a:noFill/>
        </p:spPr>
        <p:txBody>
          <a:bodyPr wrap="square" rtlCol="0">
            <a:spAutoFit/>
          </a:bodyPr>
          <a:lstStyle/>
          <a:p>
            <a:r>
              <a:rPr lang="en-US" sz="3200" dirty="0" smtClean="0">
                <a:solidFill>
                  <a:prstClr val="black"/>
                </a:solidFill>
                <a:latin typeface="Berlin Sans FB Demi" panose="020E0802020502020306" pitchFamily="34" charset="0"/>
              </a:rPr>
              <a:t>Consider the mechanism of injury or the nature of illness when determining Shock</a:t>
            </a:r>
            <a:endParaRPr lang="en-US" sz="3200" dirty="0">
              <a:solidFill>
                <a:prstClr val="black"/>
              </a:solidFill>
              <a:latin typeface="Berlin Sans FB Demi" panose="020E0802020502020306" pitchFamily="34" charset="0"/>
            </a:endParaRPr>
          </a:p>
        </p:txBody>
      </p:sp>
      <p:pic>
        <p:nvPicPr>
          <p:cNvPr id="6" name="Picture 5"/>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1234424" y="1809750"/>
            <a:ext cx="253329" cy="253329"/>
          </a:xfrm>
          <a:prstGeom prst="rect">
            <a:avLst/>
          </a:prstGeom>
        </p:spPr>
      </p:pic>
      <p:pic>
        <p:nvPicPr>
          <p:cNvPr id="13" name="Picture 12"/>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972486" y="514350"/>
            <a:ext cx="190451" cy="190451"/>
          </a:xfrm>
          <a:prstGeom prst="rect">
            <a:avLst/>
          </a:prstGeom>
        </p:spPr>
      </p:pic>
    </p:spTree>
    <p:extLst>
      <p:ext uri="{BB962C8B-B14F-4D97-AF65-F5344CB8AC3E}">
        <p14:creationId xmlns:p14="http://schemas.microsoft.com/office/powerpoint/2010/main" val="4163181519"/>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50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par>
                                <p:cTn id="8" presetID="22" presetClass="entr" presetSubtype="8" fill="hold" grpId="0" nodeType="withEffect">
                                  <p:stCondLst>
                                    <p:cond delay="1300"/>
                                  </p:stCondLst>
                                  <p:childTnLst>
                                    <p:set>
                                      <p:cBhvr>
                                        <p:cTn id="9" dur="1" fill="hold">
                                          <p:stCondLst>
                                            <p:cond delay="0"/>
                                          </p:stCondLst>
                                        </p:cTn>
                                        <p:tgtEl>
                                          <p:spTgt spid="5"/>
                                        </p:tgtEl>
                                        <p:attrNameLst>
                                          <p:attrName>style.visibility</p:attrName>
                                        </p:attrNameLst>
                                      </p:cBhvr>
                                      <p:to>
                                        <p:strVal val="visible"/>
                                      </p:to>
                                    </p:set>
                                    <p:animEffect transition="in" filter="wipe(left)">
                                      <p:cBhvr>
                                        <p:cTn id="10" dur="700"/>
                                        <p:tgtEl>
                                          <p:spTgt spid="5"/>
                                        </p:tgtEl>
                                      </p:cBhvr>
                                    </p:animEffect>
                                  </p:childTnLst>
                                </p:cTn>
                              </p:par>
                              <p:par>
                                <p:cTn id="11" presetID="23" presetClass="entr" presetSubtype="16" fill="hold" nodeType="withEffect">
                                  <p:stCondLst>
                                    <p:cond delay="2000"/>
                                  </p:stCondLst>
                                  <p:childTnLst>
                                    <p:set>
                                      <p:cBhvr>
                                        <p:cTn id="12" dur="1" fill="hold">
                                          <p:stCondLst>
                                            <p:cond delay="0"/>
                                          </p:stCondLst>
                                        </p:cTn>
                                        <p:tgtEl>
                                          <p:spTgt spid="3"/>
                                        </p:tgtEl>
                                        <p:attrNameLst>
                                          <p:attrName>style.visibility</p:attrName>
                                        </p:attrNameLst>
                                      </p:cBhvr>
                                      <p:to>
                                        <p:strVal val="visible"/>
                                      </p:to>
                                    </p:set>
                                    <p:anim calcmode="lin" valueType="num">
                                      <p:cBhvr>
                                        <p:cTn id="13" dur="500" fill="hold"/>
                                        <p:tgtEl>
                                          <p:spTgt spid="3"/>
                                        </p:tgtEl>
                                        <p:attrNameLst>
                                          <p:attrName>ppt_w</p:attrName>
                                        </p:attrNameLst>
                                      </p:cBhvr>
                                      <p:tavLst>
                                        <p:tav tm="0">
                                          <p:val>
                                            <p:fltVal val="0"/>
                                          </p:val>
                                        </p:tav>
                                        <p:tav tm="100000">
                                          <p:val>
                                            <p:strVal val="#ppt_w"/>
                                          </p:val>
                                        </p:tav>
                                      </p:tavLst>
                                    </p:anim>
                                    <p:anim calcmode="lin" valueType="num">
                                      <p:cBhvr>
                                        <p:cTn id="14" dur="500" fill="hold"/>
                                        <p:tgtEl>
                                          <p:spTgt spid="3"/>
                                        </p:tgtEl>
                                        <p:attrNameLst>
                                          <p:attrName>ppt_h</p:attrName>
                                        </p:attrNameLst>
                                      </p:cBhvr>
                                      <p:tavLst>
                                        <p:tav tm="0">
                                          <p:val>
                                            <p:fltVal val="0"/>
                                          </p:val>
                                        </p:tav>
                                        <p:tav tm="100000">
                                          <p:val>
                                            <p:strVal val="#ppt_h"/>
                                          </p:val>
                                        </p:tav>
                                      </p:tavLst>
                                    </p:anim>
                                  </p:childTnLst>
                                </p:cTn>
                              </p:par>
                              <p:par>
                                <p:cTn id="15" presetID="23" presetClass="entr" presetSubtype="16" fill="hold" nodeType="withEffect">
                                  <p:stCondLst>
                                    <p:cond delay="2200"/>
                                  </p:stCondLst>
                                  <p:childTnLst>
                                    <p:set>
                                      <p:cBhvr>
                                        <p:cTn id="16" dur="1" fill="hold">
                                          <p:stCondLst>
                                            <p:cond delay="0"/>
                                          </p:stCondLst>
                                        </p:cTn>
                                        <p:tgtEl>
                                          <p:spTgt spid="10"/>
                                        </p:tgtEl>
                                        <p:attrNameLst>
                                          <p:attrName>style.visibility</p:attrName>
                                        </p:attrNameLst>
                                      </p:cBhvr>
                                      <p:to>
                                        <p:strVal val="visible"/>
                                      </p:to>
                                    </p:set>
                                    <p:anim calcmode="lin" valueType="num">
                                      <p:cBhvr>
                                        <p:cTn id="17" dur="500" fill="hold"/>
                                        <p:tgtEl>
                                          <p:spTgt spid="10"/>
                                        </p:tgtEl>
                                        <p:attrNameLst>
                                          <p:attrName>ppt_w</p:attrName>
                                        </p:attrNameLst>
                                      </p:cBhvr>
                                      <p:tavLst>
                                        <p:tav tm="0">
                                          <p:val>
                                            <p:fltVal val="0"/>
                                          </p:val>
                                        </p:tav>
                                        <p:tav tm="100000">
                                          <p:val>
                                            <p:strVal val="#ppt_w"/>
                                          </p:val>
                                        </p:tav>
                                      </p:tavLst>
                                    </p:anim>
                                    <p:anim calcmode="lin" valueType="num">
                                      <p:cBhvr>
                                        <p:cTn id="18" dur="500" fill="hold"/>
                                        <p:tgtEl>
                                          <p:spTgt spid="10"/>
                                        </p:tgtEl>
                                        <p:attrNameLst>
                                          <p:attrName>ppt_h</p:attrName>
                                        </p:attrNameLst>
                                      </p:cBhvr>
                                      <p:tavLst>
                                        <p:tav tm="0">
                                          <p:val>
                                            <p:fltVal val="0"/>
                                          </p:val>
                                        </p:tav>
                                        <p:tav tm="100000">
                                          <p:val>
                                            <p:strVal val="#ppt_h"/>
                                          </p:val>
                                        </p:tav>
                                      </p:tavLst>
                                    </p:anim>
                                  </p:childTnLst>
                                </p:cTn>
                              </p:par>
                              <p:par>
                                <p:cTn id="19" presetID="23" presetClass="entr" presetSubtype="16" fill="hold" nodeType="withEffect">
                                  <p:stCondLst>
                                    <p:cond delay="2400"/>
                                  </p:stCondLst>
                                  <p:childTnLst>
                                    <p:set>
                                      <p:cBhvr>
                                        <p:cTn id="20" dur="1" fill="hold">
                                          <p:stCondLst>
                                            <p:cond delay="0"/>
                                          </p:stCondLst>
                                        </p:cTn>
                                        <p:tgtEl>
                                          <p:spTgt spid="11"/>
                                        </p:tgtEl>
                                        <p:attrNameLst>
                                          <p:attrName>style.visibility</p:attrName>
                                        </p:attrNameLst>
                                      </p:cBhvr>
                                      <p:to>
                                        <p:strVal val="visible"/>
                                      </p:to>
                                    </p:set>
                                    <p:anim calcmode="lin" valueType="num">
                                      <p:cBhvr>
                                        <p:cTn id="21" dur="500" fill="hold"/>
                                        <p:tgtEl>
                                          <p:spTgt spid="11"/>
                                        </p:tgtEl>
                                        <p:attrNameLst>
                                          <p:attrName>ppt_w</p:attrName>
                                        </p:attrNameLst>
                                      </p:cBhvr>
                                      <p:tavLst>
                                        <p:tav tm="0">
                                          <p:val>
                                            <p:fltVal val="0"/>
                                          </p:val>
                                        </p:tav>
                                        <p:tav tm="100000">
                                          <p:val>
                                            <p:strVal val="#ppt_w"/>
                                          </p:val>
                                        </p:tav>
                                      </p:tavLst>
                                    </p:anim>
                                    <p:anim calcmode="lin" valueType="num">
                                      <p:cBhvr>
                                        <p:cTn id="22" dur="500" fill="hold"/>
                                        <p:tgtEl>
                                          <p:spTgt spid="11"/>
                                        </p:tgtEl>
                                        <p:attrNameLst>
                                          <p:attrName>ppt_h</p:attrName>
                                        </p:attrNameLst>
                                      </p:cBhvr>
                                      <p:tavLst>
                                        <p:tav tm="0">
                                          <p:val>
                                            <p:fltVal val="0"/>
                                          </p:val>
                                        </p:tav>
                                        <p:tav tm="100000">
                                          <p:val>
                                            <p:strVal val="#ppt_h"/>
                                          </p:val>
                                        </p:tav>
                                      </p:tavLst>
                                    </p:anim>
                                  </p:childTnLst>
                                </p:cTn>
                              </p:par>
                              <p:par>
                                <p:cTn id="23" presetID="23" presetClass="entr" presetSubtype="16" fill="hold" nodeType="withEffect">
                                  <p:stCondLst>
                                    <p:cond delay="2600"/>
                                  </p:stCondLst>
                                  <p:childTnLst>
                                    <p:set>
                                      <p:cBhvr>
                                        <p:cTn id="24" dur="1" fill="hold">
                                          <p:stCondLst>
                                            <p:cond delay="0"/>
                                          </p:stCondLst>
                                        </p:cTn>
                                        <p:tgtEl>
                                          <p:spTgt spid="12"/>
                                        </p:tgtEl>
                                        <p:attrNameLst>
                                          <p:attrName>style.visibility</p:attrName>
                                        </p:attrNameLst>
                                      </p:cBhvr>
                                      <p:to>
                                        <p:strVal val="visible"/>
                                      </p:to>
                                    </p:set>
                                    <p:anim calcmode="lin" valueType="num">
                                      <p:cBhvr>
                                        <p:cTn id="25" dur="400" fill="hold"/>
                                        <p:tgtEl>
                                          <p:spTgt spid="12"/>
                                        </p:tgtEl>
                                        <p:attrNameLst>
                                          <p:attrName>ppt_w</p:attrName>
                                        </p:attrNameLst>
                                      </p:cBhvr>
                                      <p:tavLst>
                                        <p:tav tm="0">
                                          <p:val>
                                            <p:fltVal val="0"/>
                                          </p:val>
                                        </p:tav>
                                        <p:tav tm="100000">
                                          <p:val>
                                            <p:strVal val="#ppt_w"/>
                                          </p:val>
                                        </p:tav>
                                      </p:tavLst>
                                    </p:anim>
                                    <p:anim calcmode="lin" valueType="num">
                                      <p:cBhvr>
                                        <p:cTn id="26" dur="400" fill="hold"/>
                                        <p:tgtEl>
                                          <p:spTgt spid="12"/>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lumMod val="7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solidFill>
                  <a:srgbClr val="FF0000"/>
                </a:solidFill>
              </a:rPr>
              <a:t>Mechanism</a:t>
            </a:r>
            <a:endParaRPr lang="en-US" dirty="0">
              <a:solidFill>
                <a:srgbClr val="FF0000"/>
              </a:solidFill>
            </a:endParaRPr>
          </a:p>
        </p:txBody>
      </p:sp>
      <p:sp>
        <p:nvSpPr>
          <p:cNvPr id="3" name="Content Placeholder 2"/>
          <p:cNvSpPr>
            <a:spLocks noGrp="1"/>
          </p:cNvSpPr>
          <p:nvPr>
            <p:ph idx="1"/>
          </p:nvPr>
        </p:nvSpPr>
        <p:spPr/>
        <p:txBody>
          <a:bodyPr/>
          <a:lstStyle/>
          <a:p>
            <a:pPr lvl="0"/>
            <a:endParaRPr lang="en-US" dirty="0">
              <a:solidFill>
                <a:prstClr val="black"/>
              </a:solidFill>
            </a:endParaRPr>
          </a:p>
          <a:p>
            <a:endParaRPr lang="en-US" dirty="0"/>
          </a:p>
        </p:txBody>
      </p:sp>
      <p:pic>
        <p:nvPicPr>
          <p:cNvPr id="5" name="Picture 3"/>
          <p:cNvPicPr>
            <a:picLocks noChangeArrowheads="1"/>
          </p:cNvPicPr>
          <p:nvPr/>
        </p:nvPicPr>
        <p:blipFill>
          <a:blip r:embed="rId2" cstate="print">
            <a:extLst>
              <a:ext uri="{28A0092B-C50C-407E-A947-70E740481C1C}">
                <a14:useLocalDpi xmlns:a14="http://schemas.microsoft.com/office/drawing/2010/main" val="0"/>
              </a:ext>
            </a:extLst>
          </a:blip>
          <a:srcRect l="5614" t="4437" r="6860" b="5423"/>
          <a:stretch>
            <a:fillRect/>
          </a:stretch>
        </p:blipFill>
        <p:spPr bwMode="auto">
          <a:xfrm>
            <a:off x="4191000" y="952500"/>
            <a:ext cx="2628900" cy="4191000"/>
          </a:xfrm>
          <a:prstGeom prst="rect">
            <a:avLst/>
          </a:prstGeom>
          <a:noFill/>
          <a:ln w="38100">
            <a:solidFill>
              <a:srgbClr val="86D1EC"/>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 name="Picture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52400" y="1698905"/>
            <a:ext cx="3994940" cy="2396964"/>
          </a:xfrm>
          <a:prstGeom prst="rect">
            <a:avLst/>
          </a:prstGeom>
        </p:spPr>
      </p:pic>
    </p:spTree>
    <p:extLst>
      <p:ext uri="{BB962C8B-B14F-4D97-AF65-F5344CB8AC3E}">
        <p14:creationId xmlns:p14="http://schemas.microsoft.com/office/powerpoint/2010/main" val="372096287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solidFill>
                  <a:schemeClr val="accent2"/>
                </a:solidFill>
              </a:rPr>
              <a:t>Early Signs of Compensated Shock</a:t>
            </a:r>
            <a:endParaRPr lang="en-US" b="1" dirty="0">
              <a:solidFill>
                <a:schemeClr val="accent2"/>
              </a:solidFill>
            </a:endParaRPr>
          </a:p>
        </p:txBody>
      </p:sp>
      <p:sp>
        <p:nvSpPr>
          <p:cNvPr id="3" name="Content Placeholder 2"/>
          <p:cNvSpPr>
            <a:spLocks noGrp="1"/>
          </p:cNvSpPr>
          <p:nvPr>
            <p:ph idx="1"/>
          </p:nvPr>
        </p:nvSpPr>
        <p:spPr/>
        <p:txBody>
          <a:bodyPr/>
          <a:lstStyle/>
          <a:p>
            <a:r>
              <a:rPr lang="en-US" dirty="0" smtClean="0">
                <a:latin typeface="Berlin Sans FB Demi" panose="020E0802020502020306" pitchFamily="34" charset="0"/>
              </a:rPr>
              <a:t>Tachycardia</a:t>
            </a:r>
            <a:r>
              <a:rPr lang="en-US" dirty="0" smtClean="0">
                <a:latin typeface="Berlin Sans FB Demi" panose="020E0802020502020306" pitchFamily="34" charset="0"/>
              </a:rPr>
              <a:t>/ Tachypnea</a:t>
            </a:r>
          </a:p>
          <a:p>
            <a:r>
              <a:rPr lang="en-US" dirty="0" smtClean="0">
                <a:latin typeface="Berlin Sans FB Demi" panose="020E0802020502020306" pitchFamily="34" charset="0"/>
              </a:rPr>
              <a:t>The body begins shunting blood back to the core resulting in pale, cool, moist skin</a:t>
            </a:r>
          </a:p>
          <a:p>
            <a:r>
              <a:rPr lang="en-US" dirty="0" smtClean="0">
                <a:latin typeface="Berlin Sans FB Demi" panose="020E0802020502020306" pitchFamily="34" charset="0"/>
              </a:rPr>
              <a:t>Anxiety and restlessness</a:t>
            </a:r>
          </a:p>
          <a:p>
            <a:r>
              <a:rPr lang="en-US" dirty="0" smtClean="0">
                <a:latin typeface="Berlin Sans FB Demi" panose="020E0802020502020306" pitchFamily="34" charset="0"/>
              </a:rPr>
              <a:t>Feeling of impending </a:t>
            </a:r>
            <a:r>
              <a:rPr lang="en-US" dirty="0" smtClean="0">
                <a:latin typeface="Berlin Sans FB Demi" panose="020E0802020502020306" pitchFamily="34" charset="0"/>
              </a:rPr>
              <a:t>doom</a:t>
            </a:r>
          </a:p>
          <a:p>
            <a:r>
              <a:rPr lang="en-US" dirty="0" smtClean="0">
                <a:latin typeface="Berlin Sans FB Demi" panose="020E0802020502020306" pitchFamily="34" charset="0"/>
              </a:rPr>
              <a:t>Confusion-ALOC</a:t>
            </a:r>
          </a:p>
          <a:p>
            <a:endParaRPr lang="en-US" dirty="0">
              <a:latin typeface="Berlin Sans FB Demi" panose="020E0802020502020306" pitchFamily="34" charset="0"/>
            </a:endParaRPr>
          </a:p>
        </p:txBody>
      </p:sp>
    </p:spTree>
    <p:extLst>
      <p:ext uri="{BB962C8B-B14F-4D97-AF65-F5344CB8AC3E}">
        <p14:creationId xmlns:p14="http://schemas.microsoft.com/office/powerpoint/2010/main" val="2627576433"/>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lumMod val="7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solidFill>
                  <a:schemeClr val="accent2"/>
                </a:solidFill>
              </a:rPr>
              <a:t>Decompensated Shock</a:t>
            </a:r>
            <a:endParaRPr lang="en-US" b="1" dirty="0">
              <a:solidFill>
                <a:schemeClr val="accent2"/>
              </a:solidFill>
            </a:endParaRPr>
          </a:p>
        </p:txBody>
      </p:sp>
      <p:sp>
        <p:nvSpPr>
          <p:cNvPr id="3" name="Content Placeholder 2"/>
          <p:cNvSpPr>
            <a:spLocks noGrp="1"/>
          </p:cNvSpPr>
          <p:nvPr>
            <p:ph idx="1"/>
          </p:nvPr>
        </p:nvSpPr>
        <p:spPr>
          <a:solidFill>
            <a:schemeClr val="bg1">
              <a:lumMod val="75000"/>
            </a:schemeClr>
          </a:solidFill>
        </p:spPr>
        <p:txBody>
          <a:bodyPr/>
          <a:lstStyle/>
          <a:p>
            <a:r>
              <a:rPr lang="en-US" dirty="0" smtClean="0">
                <a:latin typeface="Berlin Sans FB Demi" panose="020E0802020502020306" pitchFamily="34" charset="0"/>
              </a:rPr>
              <a:t>Extreme Hypotension</a:t>
            </a:r>
          </a:p>
          <a:p>
            <a:r>
              <a:rPr lang="en-US" dirty="0" smtClean="0">
                <a:latin typeface="Berlin Sans FB Demi" panose="020E0802020502020306" pitchFamily="34" charset="0"/>
              </a:rPr>
              <a:t>Tachycardia</a:t>
            </a:r>
          </a:p>
          <a:p>
            <a:r>
              <a:rPr lang="en-US" dirty="0" smtClean="0">
                <a:latin typeface="Berlin Sans FB Demi" panose="020E0802020502020306" pitchFamily="34" charset="0"/>
              </a:rPr>
              <a:t>Tachypnea</a:t>
            </a:r>
          </a:p>
          <a:p>
            <a:r>
              <a:rPr lang="en-US" dirty="0" smtClean="0">
                <a:latin typeface="Berlin Sans FB Demi" panose="020E0802020502020306" pitchFamily="34" charset="0"/>
              </a:rPr>
              <a:t>Extreme Confusion </a:t>
            </a:r>
            <a:r>
              <a:rPr lang="en-US" dirty="0" smtClean="0">
                <a:latin typeface="Berlin Sans FB Demi" panose="020E0802020502020306" pitchFamily="34" charset="0"/>
              </a:rPr>
              <a:t>and Combativeness</a:t>
            </a:r>
          </a:p>
          <a:p>
            <a:r>
              <a:rPr lang="en-US" dirty="0" smtClean="0">
                <a:latin typeface="Berlin Sans FB Demi" panose="020E0802020502020306" pitchFamily="34" charset="0"/>
              </a:rPr>
              <a:t>Pronounced ALOC</a:t>
            </a:r>
            <a:endParaRPr lang="en-US" dirty="0" smtClean="0">
              <a:latin typeface="Berlin Sans FB Demi" panose="020E0802020502020306" pitchFamily="34" charset="0"/>
            </a:endParaRPr>
          </a:p>
          <a:p>
            <a:endParaRPr lang="en-US" dirty="0"/>
          </a:p>
        </p:txBody>
      </p:sp>
    </p:spTree>
    <p:extLst>
      <p:ext uri="{BB962C8B-B14F-4D97-AF65-F5344CB8AC3E}">
        <p14:creationId xmlns:p14="http://schemas.microsoft.com/office/powerpoint/2010/main" val="1320952403"/>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lumMod val="7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solidFill>
                  <a:srgbClr val="FF0000"/>
                </a:solidFill>
              </a:rPr>
              <a:t>Irreversible Shock</a:t>
            </a:r>
            <a:endParaRPr lang="en-US" b="1" dirty="0">
              <a:solidFill>
                <a:srgbClr val="FF0000"/>
              </a:solidFill>
            </a:endParaRPr>
          </a:p>
        </p:txBody>
      </p:sp>
      <p:sp>
        <p:nvSpPr>
          <p:cNvPr id="3" name="Content Placeholder 2"/>
          <p:cNvSpPr>
            <a:spLocks noGrp="1"/>
          </p:cNvSpPr>
          <p:nvPr>
            <p:ph idx="1"/>
          </p:nvPr>
        </p:nvSpPr>
        <p:spPr/>
        <p:txBody>
          <a:bodyPr/>
          <a:lstStyle/>
          <a:p>
            <a:r>
              <a:rPr lang="en-US" dirty="0" smtClean="0">
                <a:latin typeface="Berlin Sans FB Demi" panose="020E0802020502020306" pitchFamily="34" charset="0"/>
              </a:rPr>
              <a:t>Once the body begins to weaken the mechanisms in place to help compensate begins to fail and the patient falls into irreversible shock. </a:t>
            </a:r>
          </a:p>
          <a:p>
            <a:r>
              <a:rPr lang="en-US" dirty="0" smtClean="0">
                <a:latin typeface="Berlin Sans FB Demi" panose="020E0802020502020306" pitchFamily="34" charset="0"/>
              </a:rPr>
              <a:t>Micro clotting begins and thus progresses to end organ failure</a:t>
            </a:r>
          </a:p>
          <a:p>
            <a:r>
              <a:rPr lang="en-US" dirty="0" smtClean="0">
                <a:latin typeface="Berlin Sans FB Demi" panose="020E0802020502020306" pitchFamily="34" charset="0"/>
              </a:rPr>
              <a:t>Once organs begin to fail the patient outcome is often fatal</a:t>
            </a:r>
            <a:endParaRPr lang="en-US" dirty="0">
              <a:latin typeface="Berlin Sans FB Demi" panose="020E0802020502020306" pitchFamily="34" charset="0"/>
            </a:endParaRPr>
          </a:p>
        </p:txBody>
      </p:sp>
    </p:spTree>
    <p:extLst>
      <p:ext uri="{BB962C8B-B14F-4D97-AF65-F5344CB8AC3E}">
        <p14:creationId xmlns:p14="http://schemas.microsoft.com/office/powerpoint/2010/main" val="379794117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lumMod val="7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solidFill>
                  <a:schemeClr val="accent2"/>
                </a:solidFill>
              </a:rPr>
              <a:t>Proper Assessment</a:t>
            </a:r>
            <a:endParaRPr lang="en-US" b="1" dirty="0">
              <a:solidFill>
                <a:schemeClr val="accent2"/>
              </a:solidFill>
            </a:endParaRPr>
          </a:p>
        </p:txBody>
      </p:sp>
      <p:sp>
        <p:nvSpPr>
          <p:cNvPr id="4" name="Content Placeholder 3"/>
          <p:cNvSpPr>
            <a:spLocks noGrp="1"/>
          </p:cNvSpPr>
          <p:nvPr>
            <p:ph idx="1"/>
          </p:nvPr>
        </p:nvSpPr>
        <p:spPr/>
        <p:txBody>
          <a:bodyPr/>
          <a:lstStyle/>
          <a:p>
            <a:r>
              <a:rPr lang="en-US" dirty="0" smtClean="0">
                <a:latin typeface="Berlin Sans FB Demi" panose="020E0802020502020306" pitchFamily="34" charset="0"/>
              </a:rPr>
              <a:t>A proper, fast, and thorough assessment will often times fill in the blanks and provide crucial information regarding the MOI and necessary treatments </a:t>
            </a:r>
            <a:endParaRPr lang="en-US" dirty="0">
              <a:latin typeface="Berlin Sans FB Demi" panose="020E0802020502020306" pitchFamily="34" charset="0"/>
            </a:endParaRPr>
          </a:p>
        </p:txBody>
      </p:sp>
      <p:pic>
        <p:nvPicPr>
          <p:cNvPr id="3076" name="Picture 4" descr="Image result for satisfied gif"/>
          <p:cNvPicPr>
            <a:picLocks noChangeAspect="1" noChangeArrowheads="1" noCrop="1"/>
          </p:cNvPicPr>
          <p:nvPr/>
        </p:nvPicPr>
        <p:blipFill>
          <a:blip r:embed="rId2">
            <a:extLst>
              <a:ext uri="{28A0092B-C50C-407E-A947-70E740481C1C}">
                <a14:useLocalDpi xmlns:a14="http://schemas.microsoft.com/office/drawing/2010/main" val="0"/>
              </a:ext>
            </a:extLst>
          </a:blip>
          <a:srcRect/>
          <a:stretch>
            <a:fillRect/>
          </a:stretch>
        </p:blipFill>
        <p:spPr bwMode="auto">
          <a:xfrm>
            <a:off x="838200" y="2800350"/>
            <a:ext cx="5207000" cy="23431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70034646"/>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Rectangle 12"/>
          <p:cNvSpPr/>
          <p:nvPr/>
        </p:nvSpPr>
        <p:spPr>
          <a:xfrm>
            <a:off x="0" y="642938"/>
            <a:ext cx="6858000" cy="4500562"/>
          </a:xfrm>
          <a:prstGeom prst="rect">
            <a:avLst/>
          </a:prstGeom>
          <a:gradFill flip="none" rotWithShape="1">
            <a:gsLst>
              <a:gs pos="0">
                <a:schemeClr val="accent1">
                  <a:lumMod val="60000"/>
                  <a:lumOff val="40000"/>
                </a:schemeClr>
              </a:gs>
              <a:gs pos="100000">
                <a:schemeClr val="accent1">
                  <a:lumMod val="75000"/>
                </a:schemeClr>
              </a:gs>
            </a:gsLst>
            <a:path path="circle">
              <a:fillToRect l="50000" t="-80000" r="50000" b="180000"/>
            </a:path>
            <a:tileRect/>
          </a:gradFill>
          <a:ln w="25400" cap="flat" cmpd="sng" algn="ctr">
            <a:noFill/>
            <a:prstDash val="solid"/>
          </a:ln>
          <a:effectLst/>
        </p:spPr>
        <p:txBody>
          <a:bodyPr rtlCol="0" anchor="ctr"/>
          <a:lstStyle/>
          <a:p>
            <a:pPr algn="ctr">
              <a:defRPr/>
            </a:pPr>
            <a:endParaRPr lang="en-US" sz="1350" kern="0">
              <a:solidFill>
                <a:sysClr val="window" lastClr="FFFFFF"/>
              </a:solidFill>
              <a:latin typeface="Palatino Linotype"/>
            </a:endParaRPr>
          </a:p>
        </p:txBody>
      </p:sp>
      <p:sp>
        <p:nvSpPr>
          <p:cNvPr id="15" name="Rectangle 14"/>
          <p:cNvSpPr/>
          <p:nvPr/>
        </p:nvSpPr>
        <p:spPr>
          <a:xfrm>
            <a:off x="0" y="0"/>
            <a:ext cx="6858000" cy="2554497"/>
          </a:xfrm>
          <a:prstGeom prst="rect">
            <a:avLst/>
          </a:prstGeom>
          <a:gradFill flip="none" rotWithShape="1">
            <a:gsLst>
              <a:gs pos="0">
                <a:schemeClr val="tx2">
                  <a:lumMod val="40000"/>
                  <a:lumOff val="60000"/>
                </a:schemeClr>
              </a:gs>
              <a:gs pos="35000">
                <a:schemeClr val="tx2">
                  <a:lumMod val="60000"/>
                  <a:lumOff val="40000"/>
                </a:schemeClr>
              </a:gs>
              <a:gs pos="100000">
                <a:schemeClr val="tx2"/>
              </a:gs>
            </a:gsLst>
            <a:path path="circle">
              <a:fillToRect l="50000" t="50000" r="50000" b="50000"/>
            </a:path>
            <a:tileRect/>
          </a:gradFill>
          <a:ln w="25400" cap="flat" cmpd="sng" algn="ctr">
            <a:noFill/>
            <a:prstDash val="solid"/>
          </a:ln>
          <a:effectLst>
            <a:outerShdw blurRad="317500" dir="7320000" sx="104000" sy="104000" algn="tl" rotWithShape="0">
              <a:prstClr val="black">
                <a:alpha val="18000"/>
              </a:prstClr>
            </a:outerShdw>
          </a:effectLst>
        </p:spPr>
        <p:txBody>
          <a:bodyPr rtlCol="0" anchor="ctr"/>
          <a:lstStyle/>
          <a:p>
            <a:pPr algn="ctr">
              <a:defRPr/>
            </a:pPr>
            <a:endParaRPr lang="en-US" sz="1350" kern="0">
              <a:solidFill>
                <a:sysClr val="window" lastClr="FFFFFF"/>
              </a:solidFill>
              <a:latin typeface="Palatino Linotype"/>
            </a:endParaRPr>
          </a:p>
        </p:txBody>
      </p:sp>
      <p:sp>
        <p:nvSpPr>
          <p:cNvPr id="26" name="Rectangle 25"/>
          <p:cNvSpPr/>
          <p:nvPr/>
        </p:nvSpPr>
        <p:spPr>
          <a:xfrm>
            <a:off x="0" y="2544318"/>
            <a:ext cx="6858000" cy="34290"/>
          </a:xfrm>
          <a:prstGeom prst="rect">
            <a:avLst/>
          </a:prstGeom>
          <a:gradFill flip="none" rotWithShape="1">
            <a:gsLst>
              <a:gs pos="0">
                <a:schemeClr val="accent2"/>
              </a:gs>
              <a:gs pos="35000">
                <a:schemeClr val="accent2"/>
              </a:gs>
              <a:gs pos="100000">
                <a:schemeClr val="accent2">
                  <a:lumMod val="75000"/>
                </a:schemeClr>
              </a:gs>
            </a:gsLst>
            <a:path path="circle">
              <a:fillToRect l="50000" t="50000" r="50000" b="50000"/>
            </a:path>
            <a:tileRect/>
          </a:gradFill>
          <a:ln w="25400" cap="flat" cmpd="sng" algn="ctr">
            <a:noFill/>
            <a:prstDash val="solid"/>
          </a:ln>
          <a:effectLst>
            <a:outerShdw blurRad="457200" dist="114300" dir="7320000" sx="104000" sy="104000" algn="tl" rotWithShape="0">
              <a:prstClr val="black">
                <a:alpha val="40000"/>
              </a:prstClr>
            </a:outerShdw>
          </a:effectLst>
        </p:spPr>
        <p:txBody>
          <a:bodyPr rtlCol="0" anchor="ctr"/>
          <a:lstStyle/>
          <a:p>
            <a:pPr algn="ctr">
              <a:defRPr/>
            </a:pPr>
            <a:endParaRPr lang="en-US" sz="1350" kern="0">
              <a:solidFill>
                <a:sysClr val="window" lastClr="FFFFFF"/>
              </a:solidFill>
              <a:latin typeface="Palatino Linotype"/>
            </a:endParaRPr>
          </a:p>
        </p:txBody>
      </p:sp>
      <p:sp>
        <p:nvSpPr>
          <p:cNvPr id="8" name="TextBox 7"/>
          <p:cNvSpPr txBox="1"/>
          <p:nvPr/>
        </p:nvSpPr>
        <p:spPr>
          <a:xfrm>
            <a:off x="3471405" y="1666090"/>
            <a:ext cx="3563413" cy="1107996"/>
          </a:xfrm>
          <a:prstGeom prst="rect">
            <a:avLst/>
          </a:prstGeom>
          <a:noFill/>
        </p:spPr>
        <p:txBody>
          <a:bodyPr wrap="square" rtlCol="0">
            <a:spAutoFit/>
          </a:bodyPr>
          <a:lstStyle/>
          <a:p>
            <a:pPr algn="ctr"/>
            <a:r>
              <a:rPr lang="en-US" sz="6600" b="1" dirty="0" smtClean="0">
                <a:solidFill>
                  <a:srgbClr val="E72727"/>
                </a:solidFill>
                <a:effectLst>
                  <a:innerShdw blurRad="63500" dist="50800" dir="13500000">
                    <a:prstClr val="black">
                      <a:alpha val="50000"/>
                    </a:prstClr>
                  </a:innerShdw>
                </a:effectLst>
              </a:rPr>
              <a:t>Load</a:t>
            </a:r>
            <a:endParaRPr lang="en-US" sz="6600" b="1" dirty="0">
              <a:solidFill>
                <a:srgbClr val="E72727"/>
              </a:solidFill>
              <a:effectLst>
                <a:innerShdw blurRad="63500" dist="50800" dir="13500000">
                  <a:prstClr val="black">
                    <a:alpha val="50000"/>
                  </a:prstClr>
                </a:innerShdw>
              </a:effectLst>
            </a:endParaRPr>
          </a:p>
        </p:txBody>
      </p:sp>
      <p:sp>
        <p:nvSpPr>
          <p:cNvPr id="24" name="TextBox 23"/>
          <p:cNvSpPr txBox="1"/>
          <p:nvPr/>
        </p:nvSpPr>
        <p:spPr>
          <a:xfrm>
            <a:off x="3982234" y="2436423"/>
            <a:ext cx="2494766" cy="1015663"/>
          </a:xfrm>
          <a:prstGeom prst="rect">
            <a:avLst/>
          </a:prstGeom>
          <a:noFill/>
        </p:spPr>
        <p:txBody>
          <a:bodyPr wrap="square" rtlCol="0">
            <a:spAutoFit/>
          </a:bodyPr>
          <a:lstStyle/>
          <a:p>
            <a:pPr algn="ctr"/>
            <a:r>
              <a:rPr lang="en-US" sz="6000" b="1" dirty="0" smtClean="0">
                <a:solidFill>
                  <a:srgbClr val="B2B2B2">
                    <a:lumMod val="50000"/>
                  </a:srgbClr>
                </a:solidFill>
                <a:effectLst>
                  <a:innerShdw blurRad="63500" dist="50800" dir="13500000">
                    <a:prstClr val="black">
                      <a:alpha val="50000"/>
                    </a:prstClr>
                  </a:innerShdw>
                </a:effectLst>
                <a:latin typeface="Century Gothic"/>
              </a:rPr>
              <a:t>and</a:t>
            </a:r>
            <a:endParaRPr lang="en-US" sz="6000" dirty="0">
              <a:solidFill>
                <a:srgbClr val="B2B2B2">
                  <a:lumMod val="50000"/>
                </a:srgbClr>
              </a:solidFill>
              <a:effectLst>
                <a:innerShdw blurRad="63500" dist="50800" dir="13500000">
                  <a:prstClr val="black">
                    <a:alpha val="50000"/>
                  </a:prstClr>
                </a:innerShdw>
              </a:effectLst>
            </a:endParaRPr>
          </a:p>
        </p:txBody>
      </p:sp>
      <p:sp>
        <p:nvSpPr>
          <p:cNvPr id="25" name="TextBox 24"/>
          <p:cNvSpPr txBox="1"/>
          <p:nvPr/>
        </p:nvSpPr>
        <p:spPr>
          <a:xfrm>
            <a:off x="3648326" y="3133139"/>
            <a:ext cx="2752474" cy="1015663"/>
          </a:xfrm>
          <a:prstGeom prst="rect">
            <a:avLst/>
          </a:prstGeom>
          <a:noFill/>
        </p:spPr>
        <p:txBody>
          <a:bodyPr wrap="square" rtlCol="0">
            <a:spAutoFit/>
          </a:bodyPr>
          <a:lstStyle/>
          <a:p>
            <a:pPr algn="ctr"/>
            <a:r>
              <a:rPr lang="en-US" sz="6000" b="1" dirty="0" smtClean="0">
                <a:solidFill>
                  <a:srgbClr val="B2B2B2">
                    <a:lumMod val="50000"/>
                  </a:srgbClr>
                </a:solidFill>
                <a:effectLst>
                  <a:innerShdw blurRad="63500" dist="50800" dir="13500000">
                    <a:prstClr val="black">
                      <a:alpha val="50000"/>
                    </a:prstClr>
                  </a:innerShdw>
                </a:effectLst>
                <a:latin typeface="Century Gothic"/>
              </a:rPr>
              <a:t>Go!!!</a:t>
            </a:r>
            <a:endParaRPr lang="en-US" sz="6000" dirty="0">
              <a:solidFill>
                <a:srgbClr val="B2B2B2">
                  <a:lumMod val="50000"/>
                </a:srgbClr>
              </a:solidFill>
              <a:effectLst>
                <a:innerShdw blurRad="63500" dist="50800" dir="13500000">
                  <a:prstClr val="black">
                    <a:alpha val="50000"/>
                  </a:prstClr>
                </a:innerShdw>
              </a:effectLst>
            </a:endParaRPr>
          </a:p>
        </p:txBody>
      </p:sp>
      <p:pic>
        <p:nvPicPr>
          <p:cNvPr id="11" name="figure2"/>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220960" y="312493"/>
            <a:ext cx="2884462" cy="5127932"/>
          </a:xfrm>
          <a:prstGeom prst="rect">
            <a:avLst/>
          </a:prstGeom>
        </p:spPr>
      </p:pic>
      <p:pic>
        <p:nvPicPr>
          <p:cNvPr id="12" name="figure" hidden="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219200" y="315949"/>
            <a:ext cx="2376721" cy="5125006"/>
          </a:xfrm>
          <a:prstGeom prst="rect">
            <a:avLst/>
          </a:prstGeom>
        </p:spPr>
      </p:pic>
      <p:sp>
        <p:nvSpPr>
          <p:cNvPr id="2" name="Oval Callout 1"/>
          <p:cNvSpPr/>
          <p:nvPr/>
        </p:nvSpPr>
        <p:spPr>
          <a:xfrm>
            <a:off x="28575" y="376215"/>
            <a:ext cx="1876425" cy="1009335"/>
          </a:xfrm>
          <a:prstGeom prst="wedgeEllipseCallout">
            <a:avLst>
              <a:gd name="adj1" fmla="val 53884"/>
              <a:gd name="adj2" fmla="val 40912"/>
            </a:avLst>
          </a:prstGeom>
          <a:solidFill>
            <a:schemeClr val="accent2"/>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500" b="1" dirty="0" smtClean="0">
                <a:solidFill>
                  <a:prstClr val="black"/>
                </a:solidFill>
                <a:latin typeface="Century Gothic"/>
              </a:rPr>
              <a:t>Let’s Get Going!!!</a:t>
            </a:r>
            <a:endParaRPr lang="en-US" sz="1125" dirty="0">
              <a:solidFill>
                <a:prstClr val="white"/>
              </a:solidFill>
            </a:endParaRPr>
          </a:p>
        </p:txBody>
      </p:sp>
      <p:pic>
        <p:nvPicPr>
          <p:cNvPr id="3" name="Picture 2"/>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286000" y="538163"/>
            <a:ext cx="209550" cy="209550"/>
          </a:xfrm>
          <a:prstGeom prst="rect">
            <a:avLst/>
          </a:prstGeom>
        </p:spPr>
      </p:pic>
      <p:pic>
        <p:nvPicPr>
          <p:cNvPr id="14" name="Picture 13"/>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535373" y="1883992"/>
            <a:ext cx="209550" cy="209550"/>
          </a:xfrm>
          <a:prstGeom prst="rect">
            <a:avLst/>
          </a:prstGeom>
        </p:spPr>
      </p:pic>
    </p:spTree>
    <p:extLst>
      <p:ext uri="{BB962C8B-B14F-4D97-AF65-F5344CB8AC3E}">
        <p14:creationId xmlns:p14="http://schemas.microsoft.com/office/powerpoint/2010/main" val="2551466933"/>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1" fill="hold" grpId="0" nodeType="withEffect">
                                  <p:stCondLst>
                                    <p:cond delay="800"/>
                                  </p:stCondLst>
                                  <p:childTnLst>
                                    <p:set>
                                      <p:cBhvr>
                                        <p:cTn id="6" dur="1" fill="hold">
                                          <p:stCondLst>
                                            <p:cond delay="0"/>
                                          </p:stCondLst>
                                        </p:cTn>
                                        <p:tgtEl>
                                          <p:spTgt spid="2"/>
                                        </p:tgtEl>
                                        <p:attrNameLst>
                                          <p:attrName>style.visibility</p:attrName>
                                        </p:attrNameLst>
                                      </p:cBhvr>
                                      <p:to>
                                        <p:strVal val="visible"/>
                                      </p:to>
                                    </p:set>
                                    <p:animEffect transition="in" filter="wipe(up)">
                                      <p:cBhvr>
                                        <p:cTn id="7" dur="500"/>
                                        <p:tgtEl>
                                          <p:spTgt spid="2"/>
                                        </p:tgtEl>
                                      </p:cBhvr>
                                    </p:animEffect>
                                  </p:childTnLst>
                                </p:cTn>
                              </p:par>
                              <p:par>
                                <p:cTn id="8" presetID="10" presetClass="exit" presetSubtype="0" fill="hold" nodeType="withEffect">
                                  <p:stCondLst>
                                    <p:cond delay="2000"/>
                                  </p:stCondLst>
                                  <p:childTnLst>
                                    <p:animEffect transition="out" filter="fade">
                                      <p:cBhvr>
                                        <p:cTn id="9" dur="1000"/>
                                        <p:tgtEl>
                                          <p:spTgt spid="12"/>
                                        </p:tgtEl>
                                      </p:cBhvr>
                                    </p:animEffect>
                                    <p:set>
                                      <p:cBhvr>
                                        <p:cTn id="10" dur="1" fill="hold">
                                          <p:stCondLst>
                                            <p:cond delay="999"/>
                                          </p:stCondLst>
                                        </p:cTn>
                                        <p:tgtEl>
                                          <p:spTgt spid="12"/>
                                        </p:tgtEl>
                                        <p:attrNameLst>
                                          <p:attrName>style.visibility</p:attrName>
                                        </p:attrNameLst>
                                      </p:cBhvr>
                                      <p:to>
                                        <p:strVal val="hidden"/>
                                      </p:to>
                                    </p:set>
                                  </p:childTnLst>
                                </p:cTn>
                              </p:par>
                              <p:par>
                                <p:cTn id="11" presetID="10" presetClass="entr" presetSubtype="0" fill="hold" nodeType="withEffect">
                                  <p:stCondLst>
                                    <p:cond delay="2000"/>
                                  </p:stCondLst>
                                  <p:childTnLst>
                                    <p:set>
                                      <p:cBhvr>
                                        <p:cTn id="12" dur="1" fill="hold">
                                          <p:stCondLst>
                                            <p:cond delay="0"/>
                                          </p:stCondLst>
                                        </p:cTn>
                                        <p:tgtEl>
                                          <p:spTgt spid="11"/>
                                        </p:tgtEl>
                                        <p:attrNameLst>
                                          <p:attrName>style.visibility</p:attrName>
                                        </p:attrNameLst>
                                      </p:cBhvr>
                                      <p:to>
                                        <p:strVal val="visible"/>
                                      </p:to>
                                    </p:set>
                                    <p:animEffect transition="in" filter="fade">
                                      <p:cBhvr>
                                        <p:cTn id="13" dur="1000"/>
                                        <p:tgtEl>
                                          <p:spTgt spid="11"/>
                                        </p:tgtEl>
                                      </p:cBhvr>
                                    </p:animEffect>
                                  </p:childTnLst>
                                </p:cTn>
                              </p:par>
                              <p:par>
                                <p:cTn id="14" presetID="15" presetClass="entr" presetSubtype="0" fill="hold" grpId="0" nodeType="withEffect">
                                  <p:stCondLst>
                                    <p:cond delay="2700"/>
                                  </p:stCondLst>
                                  <p:childTnLst>
                                    <p:set>
                                      <p:cBhvr>
                                        <p:cTn id="15" dur="1" fill="hold">
                                          <p:stCondLst>
                                            <p:cond delay="0"/>
                                          </p:stCondLst>
                                        </p:cTn>
                                        <p:tgtEl>
                                          <p:spTgt spid="8"/>
                                        </p:tgtEl>
                                        <p:attrNameLst>
                                          <p:attrName>style.visibility</p:attrName>
                                        </p:attrNameLst>
                                      </p:cBhvr>
                                      <p:to>
                                        <p:strVal val="visible"/>
                                      </p:to>
                                    </p:set>
                                    <p:anim calcmode="lin" valueType="num">
                                      <p:cBhvr>
                                        <p:cTn id="16" dur="700" fill="hold"/>
                                        <p:tgtEl>
                                          <p:spTgt spid="8"/>
                                        </p:tgtEl>
                                        <p:attrNameLst>
                                          <p:attrName>ppt_w</p:attrName>
                                        </p:attrNameLst>
                                      </p:cBhvr>
                                      <p:tavLst>
                                        <p:tav tm="0">
                                          <p:val>
                                            <p:fltVal val="0"/>
                                          </p:val>
                                        </p:tav>
                                        <p:tav tm="100000">
                                          <p:val>
                                            <p:strVal val="#ppt_w"/>
                                          </p:val>
                                        </p:tav>
                                      </p:tavLst>
                                    </p:anim>
                                    <p:anim calcmode="lin" valueType="num">
                                      <p:cBhvr>
                                        <p:cTn id="17" dur="700" fill="hold"/>
                                        <p:tgtEl>
                                          <p:spTgt spid="8"/>
                                        </p:tgtEl>
                                        <p:attrNameLst>
                                          <p:attrName>ppt_h</p:attrName>
                                        </p:attrNameLst>
                                      </p:cBhvr>
                                      <p:tavLst>
                                        <p:tav tm="0">
                                          <p:val>
                                            <p:fltVal val="0"/>
                                          </p:val>
                                        </p:tav>
                                        <p:tav tm="100000">
                                          <p:val>
                                            <p:strVal val="#ppt_h"/>
                                          </p:val>
                                        </p:tav>
                                      </p:tavLst>
                                    </p:anim>
                                    <p:anim calcmode="lin" valueType="num">
                                      <p:cBhvr>
                                        <p:cTn id="18" dur="700" fill="hold"/>
                                        <p:tgtEl>
                                          <p:spTgt spid="8"/>
                                        </p:tgtEl>
                                        <p:attrNameLst>
                                          <p:attrName>ppt_x</p:attrName>
                                        </p:attrNameLst>
                                      </p:cBhvr>
                                      <p:tavLst>
                                        <p:tav tm="0" fmla="#ppt_x+(cos(-2*pi*(1-$))*-#ppt_x-sin(-2*pi*(1-$))*(1-#ppt_y))*(1-$)">
                                          <p:val>
                                            <p:fltVal val="0"/>
                                          </p:val>
                                        </p:tav>
                                        <p:tav tm="100000">
                                          <p:val>
                                            <p:fltVal val="1"/>
                                          </p:val>
                                        </p:tav>
                                      </p:tavLst>
                                    </p:anim>
                                    <p:anim calcmode="lin" valueType="num">
                                      <p:cBhvr>
                                        <p:cTn id="19" dur="700" fill="hold"/>
                                        <p:tgtEl>
                                          <p:spTgt spid="8"/>
                                        </p:tgtEl>
                                        <p:attrNameLst>
                                          <p:attrName>ppt_y</p:attrName>
                                        </p:attrNameLst>
                                      </p:cBhvr>
                                      <p:tavLst>
                                        <p:tav tm="0" fmla="#ppt_y+(sin(-2*pi*(1-$))*-#ppt_x+cos(-2*pi*(1-$))*(1-#ppt_y))*(1-$)">
                                          <p:val>
                                            <p:fltVal val="0"/>
                                          </p:val>
                                        </p:tav>
                                        <p:tav tm="100000">
                                          <p:val>
                                            <p:fltVal val="1"/>
                                          </p:val>
                                        </p:tav>
                                      </p:tavLst>
                                    </p:anim>
                                  </p:childTnLst>
                                </p:cTn>
                              </p:par>
                              <p:par>
                                <p:cTn id="20" presetID="15" presetClass="entr" presetSubtype="0" fill="hold" grpId="0" nodeType="withEffect">
                                  <p:stCondLst>
                                    <p:cond delay="3000"/>
                                  </p:stCondLst>
                                  <p:childTnLst>
                                    <p:set>
                                      <p:cBhvr>
                                        <p:cTn id="21" dur="1" fill="hold">
                                          <p:stCondLst>
                                            <p:cond delay="0"/>
                                          </p:stCondLst>
                                        </p:cTn>
                                        <p:tgtEl>
                                          <p:spTgt spid="24"/>
                                        </p:tgtEl>
                                        <p:attrNameLst>
                                          <p:attrName>style.visibility</p:attrName>
                                        </p:attrNameLst>
                                      </p:cBhvr>
                                      <p:to>
                                        <p:strVal val="visible"/>
                                      </p:to>
                                    </p:set>
                                    <p:anim calcmode="lin" valueType="num">
                                      <p:cBhvr>
                                        <p:cTn id="22" dur="700" fill="hold"/>
                                        <p:tgtEl>
                                          <p:spTgt spid="24"/>
                                        </p:tgtEl>
                                        <p:attrNameLst>
                                          <p:attrName>ppt_w</p:attrName>
                                        </p:attrNameLst>
                                      </p:cBhvr>
                                      <p:tavLst>
                                        <p:tav tm="0">
                                          <p:val>
                                            <p:fltVal val="0"/>
                                          </p:val>
                                        </p:tav>
                                        <p:tav tm="100000">
                                          <p:val>
                                            <p:strVal val="#ppt_w"/>
                                          </p:val>
                                        </p:tav>
                                      </p:tavLst>
                                    </p:anim>
                                    <p:anim calcmode="lin" valueType="num">
                                      <p:cBhvr>
                                        <p:cTn id="23" dur="700" fill="hold"/>
                                        <p:tgtEl>
                                          <p:spTgt spid="24"/>
                                        </p:tgtEl>
                                        <p:attrNameLst>
                                          <p:attrName>ppt_h</p:attrName>
                                        </p:attrNameLst>
                                      </p:cBhvr>
                                      <p:tavLst>
                                        <p:tav tm="0">
                                          <p:val>
                                            <p:fltVal val="0"/>
                                          </p:val>
                                        </p:tav>
                                        <p:tav tm="100000">
                                          <p:val>
                                            <p:strVal val="#ppt_h"/>
                                          </p:val>
                                        </p:tav>
                                      </p:tavLst>
                                    </p:anim>
                                    <p:anim calcmode="lin" valueType="num">
                                      <p:cBhvr>
                                        <p:cTn id="24" dur="700" fill="hold"/>
                                        <p:tgtEl>
                                          <p:spTgt spid="24"/>
                                        </p:tgtEl>
                                        <p:attrNameLst>
                                          <p:attrName>ppt_x</p:attrName>
                                        </p:attrNameLst>
                                      </p:cBhvr>
                                      <p:tavLst>
                                        <p:tav tm="0" fmla="#ppt_x+(cos(-2*pi*(1-$))*-#ppt_x-sin(-2*pi*(1-$))*(1-#ppt_y))*(1-$)">
                                          <p:val>
                                            <p:fltVal val="0"/>
                                          </p:val>
                                        </p:tav>
                                        <p:tav tm="100000">
                                          <p:val>
                                            <p:fltVal val="1"/>
                                          </p:val>
                                        </p:tav>
                                      </p:tavLst>
                                    </p:anim>
                                    <p:anim calcmode="lin" valueType="num">
                                      <p:cBhvr>
                                        <p:cTn id="25" dur="700" fill="hold"/>
                                        <p:tgtEl>
                                          <p:spTgt spid="24"/>
                                        </p:tgtEl>
                                        <p:attrNameLst>
                                          <p:attrName>ppt_y</p:attrName>
                                        </p:attrNameLst>
                                      </p:cBhvr>
                                      <p:tavLst>
                                        <p:tav tm="0" fmla="#ppt_y+(sin(-2*pi*(1-$))*-#ppt_x+cos(-2*pi*(1-$))*(1-#ppt_y))*(1-$)">
                                          <p:val>
                                            <p:fltVal val="0"/>
                                          </p:val>
                                        </p:tav>
                                        <p:tav tm="100000">
                                          <p:val>
                                            <p:fltVal val="1"/>
                                          </p:val>
                                        </p:tav>
                                      </p:tavLst>
                                    </p:anim>
                                  </p:childTnLst>
                                </p:cTn>
                              </p:par>
                              <p:par>
                                <p:cTn id="26" presetID="15" presetClass="entr" presetSubtype="0" fill="hold" grpId="0" nodeType="withEffect">
                                  <p:stCondLst>
                                    <p:cond delay="3300"/>
                                  </p:stCondLst>
                                  <p:childTnLst>
                                    <p:set>
                                      <p:cBhvr>
                                        <p:cTn id="27" dur="1" fill="hold">
                                          <p:stCondLst>
                                            <p:cond delay="0"/>
                                          </p:stCondLst>
                                        </p:cTn>
                                        <p:tgtEl>
                                          <p:spTgt spid="25"/>
                                        </p:tgtEl>
                                        <p:attrNameLst>
                                          <p:attrName>style.visibility</p:attrName>
                                        </p:attrNameLst>
                                      </p:cBhvr>
                                      <p:to>
                                        <p:strVal val="visible"/>
                                      </p:to>
                                    </p:set>
                                    <p:anim calcmode="lin" valueType="num">
                                      <p:cBhvr>
                                        <p:cTn id="28" dur="700" fill="hold"/>
                                        <p:tgtEl>
                                          <p:spTgt spid="25"/>
                                        </p:tgtEl>
                                        <p:attrNameLst>
                                          <p:attrName>ppt_w</p:attrName>
                                        </p:attrNameLst>
                                      </p:cBhvr>
                                      <p:tavLst>
                                        <p:tav tm="0">
                                          <p:val>
                                            <p:fltVal val="0"/>
                                          </p:val>
                                        </p:tav>
                                        <p:tav tm="100000">
                                          <p:val>
                                            <p:strVal val="#ppt_w"/>
                                          </p:val>
                                        </p:tav>
                                      </p:tavLst>
                                    </p:anim>
                                    <p:anim calcmode="lin" valueType="num">
                                      <p:cBhvr>
                                        <p:cTn id="29" dur="700" fill="hold"/>
                                        <p:tgtEl>
                                          <p:spTgt spid="25"/>
                                        </p:tgtEl>
                                        <p:attrNameLst>
                                          <p:attrName>ppt_h</p:attrName>
                                        </p:attrNameLst>
                                      </p:cBhvr>
                                      <p:tavLst>
                                        <p:tav tm="0">
                                          <p:val>
                                            <p:fltVal val="0"/>
                                          </p:val>
                                        </p:tav>
                                        <p:tav tm="100000">
                                          <p:val>
                                            <p:strVal val="#ppt_h"/>
                                          </p:val>
                                        </p:tav>
                                      </p:tavLst>
                                    </p:anim>
                                    <p:anim calcmode="lin" valueType="num">
                                      <p:cBhvr>
                                        <p:cTn id="30" dur="700" fill="hold"/>
                                        <p:tgtEl>
                                          <p:spTgt spid="25"/>
                                        </p:tgtEl>
                                        <p:attrNameLst>
                                          <p:attrName>ppt_x</p:attrName>
                                        </p:attrNameLst>
                                      </p:cBhvr>
                                      <p:tavLst>
                                        <p:tav tm="0" fmla="#ppt_x+(cos(-2*pi*(1-$))*-#ppt_x-sin(-2*pi*(1-$))*(1-#ppt_y))*(1-$)">
                                          <p:val>
                                            <p:fltVal val="0"/>
                                          </p:val>
                                        </p:tav>
                                        <p:tav tm="100000">
                                          <p:val>
                                            <p:fltVal val="1"/>
                                          </p:val>
                                        </p:tav>
                                      </p:tavLst>
                                    </p:anim>
                                    <p:anim calcmode="lin" valueType="num">
                                      <p:cBhvr>
                                        <p:cTn id="31" dur="700" fill="hold"/>
                                        <p:tgtEl>
                                          <p:spTgt spid="25"/>
                                        </p:tgtEl>
                                        <p:attrNameLst>
                                          <p:attrName>ppt_y</p:attrName>
                                        </p:attrNameLst>
                                      </p:cBhvr>
                                      <p:tavLst>
                                        <p:tav tm="0" fmla="#ppt_y+(sin(-2*pi*(1-$))*-#ppt_x+cos(-2*pi*(1-$))*(1-#ppt_y))*(1-$)">
                                          <p:val>
                                            <p:fltVal val="0"/>
                                          </p:val>
                                        </p:tav>
                                        <p:tav tm="100000">
                                          <p:val>
                                            <p:fltVal val="1"/>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24" grpId="0"/>
      <p:bldP spid="25" grpId="0"/>
      <p:bldP spid="2" grpId="0" animBg="1"/>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0" y="0"/>
            <a:ext cx="6858000" cy="5143500"/>
          </a:xfrm>
          <a:prstGeom prst="rect">
            <a:avLst/>
          </a:prstGeom>
          <a:gradFill flip="none" rotWithShape="1">
            <a:gsLst>
              <a:gs pos="0">
                <a:schemeClr val="tx2">
                  <a:lumMod val="40000"/>
                  <a:lumOff val="60000"/>
                </a:schemeClr>
              </a:gs>
              <a:gs pos="35000">
                <a:schemeClr val="tx2">
                  <a:lumMod val="60000"/>
                  <a:lumOff val="40000"/>
                </a:schemeClr>
              </a:gs>
              <a:gs pos="100000">
                <a:schemeClr val="tx2"/>
              </a:gs>
            </a:gsLst>
            <a:path path="circle">
              <a:fillToRect l="50000" t="50000" r="50000" b="50000"/>
            </a:path>
            <a:tileRect/>
          </a:gradFill>
          <a:ln w="25400" cap="flat" cmpd="sng" algn="ctr">
            <a:noFill/>
            <a:prstDash val="solid"/>
          </a:ln>
          <a:effectLst>
            <a:outerShdw blurRad="457200" dist="114300" dir="7320000" sx="104000" sy="104000" algn="tl" rotWithShape="0">
              <a:prstClr val="black">
                <a:alpha val="40000"/>
              </a:prstClr>
            </a:outerShdw>
          </a:effectLst>
        </p:spPr>
        <p:txBody>
          <a:bodyPr rtlCol="0" anchor="ctr"/>
          <a:lstStyle/>
          <a:p>
            <a:pPr algn="ctr">
              <a:defRPr/>
            </a:pPr>
            <a:endParaRPr lang="en-US" sz="1350" kern="0">
              <a:solidFill>
                <a:sysClr val="window" lastClr="FFFFFF"/>
              </a:solidFill>
              <a:latin typeface="Palatino Linotype"/>
            </a:endParaRPr>
          </a:p>
        </p:txBody>
      </p:sp>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28600" y="914401"/>
            <a:ext cx="6104308" cy="3815192"/>
          </a:xfrm>
          <a:prstGeom prst="rect">
            <a:avLst/>
          </a:prstGeom>
        </p:spPr>
      </p:pic>
      <p:sp>
        <p:nvSpPr>
          <p:cNvPr id="9" name="TextBox 8"/>
          <p:cNvSpPr txBox="1"/>
          <p:nvPr/>
        </p:nvSpPr>
        <p:spPr>
          <a:xfrm>
            <a:off x="3143252" y="686738"/>
            <a:ext cx="3558652" cy="1107996"/>
          </a:xfrm>
          <a:prstGeom prst="rect">
            <a:avLst/>
          </a:prstGeom>
          <a:noFill/>
        </p:spPr>
        <p:txBody>
          <a:bodyPr wrap="square" rtlCol="0">
            <a:spAutoFit/>
          </a:bodyPr>
          <a:lstStyle/>
          <a:p>
            <a:pPr algn="ctr"/>
            <a:r>
              <a:rPr lang="en-US" sz="3300" b="1" dirty="0">
                <a:solidFill>
                  <a:schemeClr val="accent2"/>
                </a:solidFill>
                <a:effectLst>
                  <a:innerShdw blurRad="63500" dist="50800" dir="13500000">
                    <a:prstClr val="black">
                      <a:alpha val="50000"/>
                    </a:prstClr>
                  </a:innerShdw>
                </a:effectLst>
                <a:latin typeface="Century Gothic"/>
              </a:rPr>
              <a:t>Getting the right tools for the job!</a:t>
            </a:r>
            <a:endParaRPr lang="en-US" sz="3300" dirty="0">
              <a:solidFill>
                <a:schemeClr val="accent2"/>
              </a:solidFill>
              <a:effectLst>
                <a:innerShdw blurRad="63500" dist="50800" dir="13500000">
                  <a:prstClr val="black">
                    <a:alpha val="50000"/>
                  </a:prstClr>
                </a:innerShdw>
              </a:effectLst>
            </a:endParaRPr>
          </a:p>
        </p:txBody>
      </p:sp>
      <p:pic>
        <p:nvPicPr>
          <p:cNvPr id="3" name="Picture 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429000" y="2017052"/>
            <a:ext cx="630898" cy="630898"/>
          </a:xfrm>
          <a:prstGeom prst="rect">
            <a:avLst/>
          </a:prstGeom>
        </p:spPr>
      </p:pic>
    </p:spTree>
    <p:extLst>
      <p:ext uri="{BB962C8B-B14F-4D97-AF65-F5344CB8AC3E}">
        <p14:creationId xmlns:p14="http://schemas.microsoft.com/office/powerpoint/2010/main" val="3425632608"/>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lumMod val="7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solidFill>
                  <a:schemeClr val="accent2"/>
                </a:solidFill>
              </a:rPr>
              <a:t>Oxygen</a:t>
            </a:r>
            <a:endParaRPr lang="en-US" b="1" dirty="0">
              <a:solidFill>
                <a:schemeClr val="accent2"/>
              </a:solidFill>
            </a:endParaRPr>
          </a:p>
        </p:txBody>
      </p:sp>
      <p:sp>
        <p:nvSpPr>
          <p:cNvPr id="3" name="Content Placeholder 2"/>
          <p:cNvSpPr>
            <a:spLocks noGrp="1"/>
          </p:cNvSpPr>
          <p:nvPr>
            <p:ph idx="1"/>
          </p:nvPr>
        </p:nvSpPr>
        <p:spPr/>
        <p:txBody>
          <a:bodyPr/>
          <a:lstStyle/>
          <a:p>
            <a:r>
              <a:rPr lang="en-US" dirty="0" smtClean="0">
                <a:latin typeface="Berlin Sans FB Demi" panose="020E0802020502020306" pitchFamily="34" charset="0"/>
              </a:rPr>
              <a:t>The </a:t>
            </a:r>
            <a:r>
              <a:rPr lang="en-US" dirty="0" smtClean="0">
                <a:latin typeface="Berlin Sans FB Demi" panose="020E0802020502020306" pitchFamily="34" charset="0"/>
              </a:rPr>
              <a:t>increased need for</a:t>
            </a:r>
            <a:r>
              <a:rPr lang="en-US" dirty="0" smtClean="0">
                <a:latin typeface="Berlin Sans FB Demi" panose="020E0802020502020306" pitchFamily="34" charset="0"/>
              </a:rPr>
              <a:t> oxygen within </a:t>
            </a:r>
            <a:r>
              <a:rPr lang="en-US" dirty="0" smtClean="0">
                <a:latin typeface="Berlin Sans FB Demi" panose="020E0802020502020306" pitchFamily="34" charset="0"/>
              </a:rPr>
              <a:t>the cells requires that EMT’s increase the oxygen available in the </a:t>
            </a:r>
            <a:r>
              <a:rPr lang="en-US" dirty="0" smtClean="0">
                <a:latin typeface="Berlin Sans FB Demi" panose="020E0802020502020306" pitchFamily="34" charset="0"/>
              </a:rPr>
              <a:t>hemoglobin</a:t>
            </a:r>
            <a:r>
              <a:rPr lang="en-US" dirty="0" smtClean="0">
                <a:latin typeface="Berlin Sans FB Demi" panose="020E0802020502020306" pitchFamily="34" charset="0"/>
              </a:rPr>
              <a:t>.  </a:t>
            </a:r>
            <a:r>
              <a:rPr lang="en-US" dirty="0" smtClean="0">
                <a:latin typeface="Berlin Sans FB Demi" panose="020E0802020502020306" pitchFamily="34" charset="0"/>
              </a:rPr>
              <a:t>This can be achieved via supplemental O2 by nasal cannula or NRB mask early in the treatment plan.</a:t>
            </a:r>
            <a:endParaRPr lang="en-US" dirty="0">
              <a:latin typeface="Berlin Sans FB Demi" panose="020E0802020502020306" pitchFamily="34" charset="0"/>
            </a:endParaRPr>
          </a:p>
        </p:txBody>
      </p:sp>
    </p:spTree>
    <p:extLst>
      <p:ext uri="{BB962C8B-B14F-4D97-AF65-F5344CB8AC3E}">
        <p14:creationId xmlns:p14="http://schemas.microsoft.com/office/powerpoint/2010/main" val="4100065629"/>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lumMod val="7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solidFill>
                  <a:schemeClr val="accent2"/>
                </a:solidFill>
              </a:rPr>
              <a:t>Oxygen</a:t>
            </a:r>
            <a:endParaRPr lang="en-US" b="1" dirty="0">
              <a:solidFill>
                <a:schemeClr val="accent2"/>
              </a:solidFill>
            </a:endParaRPr>
          </a:p>
        </p:txBody>
      </p:sp>
      <p:sp>
        <p:nvSpPr>
          <p:cNvPr id="3" name="Content Placeholder 2"/>
          <p:cNvSpPr>
            <a:spLocks noGrp="1"/>
          </p:cNvSpPr>
          <p:nvPr>
            <p:ph idx="1"/>
          </p:nvPr>
        </p:nvSpPr>
        <p:spPr/>
        <p:txBody>
          <a:bodyPr/>
          <a:lstStyle/>
          <a:p>
            <a:r>
              <a:rPr lang="en-US" dirty="0" smtClean="0">
                <a:latin typeface="Berlin Sans FB Demi" panose="020E0802020502020306" pitchFamily="34" charset="0"/>
              </a:rPr>
              <a:t>The </a:t>
            </a:r>
            <a:r>
              <a:rPr lang="en-US" dirty="0" smtClean="0">
                <a:latin typeface="Berlin Sans FB Demi" panose="020E0802020502020306" pitchFamily="34" charset="0"/>
              </a:rPr>
              <a:t>increased need for</a:t>
            </a:r>
            <a:r>
              <a:rPr lang="en-US" dirty="0" smtClean="0">
                <a:latin typeface="Berlin Sans FB Demi" panose="020E0802020502020306" pitchFamily="34" charset="0"/>
              </a:rPr>
              <a:t> oxygen within </a:t>
            </a:r>
            <a:r>
              <a:rPr lang="en-US" dirty="0" smtClean="0">
                <a:latin typeface="Berlin Sans FB Demi" panose="020E0802020502020306" pitchFamily="34" charset="0"/>
              </a:rPr>
              <a:t>the cells requires that EMT’s increase the oxygen available in the </a:t>
            </a:r>
            <a:r>
              <a:rPr lang="en-US" dirty="0" smtClean="0">
                <a:latin typeface="Berlin Sans FB Demi" panose="020E0802020502020306" pitchFamily="34" charset="0"/>
              </a:rPr>
              <a:t>hemoglobin</a:t>
            </a:r>
            <a:r>
              <a:rPr lang="en-US" dirty="0" smtClean="0">
                <a:latin typeface="Berlin Sans FB Demi" panose="020E0802020502020306" pitchFamily="34" charset="0"/>
              </a:rPr>
              <a:t>.  </a:t>
            </a:r>
            <a:r>
              <a:rPr lang="en-US" dirty="0" smtClean="0">
                <a:latin typeface="Berlin Sans FB Demi" panose="020E0802020502020306" pitchFamily="34" charset="0"/>
              </a:rPr>
              <a:t>This can be achieved via supplemental O2 by nasal cannula or NRB mask early in the treatment plan</a:t>
            </a:r>
            <a:r>
              <a:rPr lang="en-US" dirty="0" smtClean="0">
                <a:latin typeface="Berlin Sans FB Demi" panose="020E0802020502020306" pitchFamily="34" charset="0"/>
              </a:rPr>
              <a:t>.</a:t>
            </a:r>
          </a:p>
          <a:p>
            <a:pPr marL="0" indent="0">
              <a:buNone/>
            </a:pPr>
            <a:r>
              <a:rPr lang="en-US" dirty="0" smtClean="0">
                <a:solidFill>
                  <a:srgbClr val="FF0000"/>
                </a:solidFill>
                <a:latin typeface="Berlin Sans FB Demi" panose="020E0802020502020306" pitchFamily="34" charset="0"/>
              </a:rPr>
              <a:t>    Even if the Pulse Oximeter reads 100%!!!</a:t>
            </a:r>
            <a:endParaRPr lang="en-US" dirty="0">
              <a:solidFill>
                <a:srgbClr val="FF0000"/>
              </a:solidFill>
              <a:latin typeface="Berlin Sans FB Demi" panose="020E0802020502020306" pitchFamily="34" charset="0"/>
            </a:endParaRPr>
          </a:p>
        </p:txBody>
      </p:sp>
    </p:spTree>
    <p:extLst>
      <p:ext uri="{BB962C8B-B14F-4D97-AF65-F5344CB8AC3E}">
        <p14:creationId xmlns:p14="http://schemas.microsoft.com/office/powerpoint/2010/main" val="2237586391"/>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lumMod val="7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u="sng" dirty="0" smtClean="0"/>
              <a:t>Keep them </a:t>
            </a:r>
            <a:r>
              <a:rPr lang="en-US" b="1" i="1" u="sng" dirty="0" smtClean="0">
                <a:solidFill>
                  <a:srgbClr val="FF0000"/>
                </a:solidFill>
              </a:rPr>
              <a:t>WARM</a:t>
            </a:r>
            <a:endParaRPr lang="en-US" b="1" i="1" u="sng" dirty="0">
              <a:solidFill>
                <a:srgbClr val="FF0000"/>
              </a:solidFill>
            </a:endParaRP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819150"/>
            <a:ext cx="6858000" cy="4150084"/>
          </a:xfrm>
        </p:spPr>
      </p:pic>
    </p:spTree>
    <p:extLst>
      <p:ext uri="{BB962C8B-B14F-4D97-AF65-F5344CB8AC3E}">
        <p14:creationId xmlns:p14="http://schemas.microsoft.com/office/powerpoint/2010/main" val="344471036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lumMod val="7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solidFill>
                  <a:schemeClr val="accent2"/>
                </a:solidFill>
              </a:rPr>
              <a:t>Control the Bleeding</a:t>
            </a:r>
            <a:endParaRPr lang="en-US" b="1" dirty="0">
              <a:solidFill>
                <a:schemeClr val="accent2"/>
              </a:solidFill>
            </a:endParaRPr>
          </a:p>
        </p:txBody>
      </p:sp>
      <p:sp>
        <p:nvSpPr>
          <p:cNvPr id="3" name="Content Placeholder 2"/>
          <p:cNvSpPr>
            <a:spLocks noGrp="1"/>
          </p:cNvSpPr>
          <p:nvPr>
            <p:ph idx="1"/>
          </p:nvPr>
        </p:nvSpPr>
        <p:spPr>
          <a:xfrm>
            <a:off x="318231" y="971550"/>
            <a:ext cx="6172200" cy="3394472"/>
          </a:xfrm>
        </p:spPr>
        <p:txBody>
          <a:bodyPr/>
          <a:lstStyle/>
          <a:p>
            <a:r>
              <a:rPr lang="en-US" dirty="0" smtClean="0">
                <a:latin typeface="Berlin Sans FB Demi" panose="020E0802020502020306" pitchFamily="34" charset="0"/>
              </a:rPr>
              <a:t>Lack of blood will significantly inhibit cellular perfusion.  Controlling the bleeding will help stop the fluid loss and may help to slow the progression of Shock.</a:t>
            </a:r>
            <a:endParaRPr lang="en-US" dirty="0">
              <a:latin typeface="Berlin Sans FB Demi" panose="020E0802020502020306" pitchFamily="34" charset="0"/>
            </a:endParaRPr>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590800" y="2507457"/>
            <a:ext cx="1832996" cy="2624137"/>
          </a:xfrm>
          <a:prstGeom prst="rect">
            <a:avLst/>
          </a:prstGeom>
        </p:spPr>
      </p:pic>
    </p:spTree>
    <p:extLst>
      <p:ext uri="{BB962C8B-B14F-4D97-AF65-F5344CB8AC3E}">
        <p14:creationId xmlns:p14="http://schemas.microsoft.com/office/powerpoint/2010/main" val="450689349"/>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lumMod val="7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We said</a:t>
            </a:r>
            <a:br>
              <a:rPr lang="en-US" dirty="0" smtClean="0"/>
            </a:br>
            <a:r>
              <a:rPr lang="en-US" dirty="0" smtClean="0"/>
              <a:t>Control the </a:t>
            </a:r>
            <a:r>
              <a:rPr lang="en-US" dirty="0" err="1" smtClean="0"/>
              <a:t>Bleeeeeeeeeding</a:t>
            </a:r>
            <a:r>
              <a:rPr lang="en-US" dirty="0" smtClean="0"/>
              <a:t>!!</a:t>
            </a:r>
            <a:endParaRPr lang="en-US" dirty="0"/>
          </a:p>
        </p:txBody>
      </p:sp>
      <p:pic>
        <p:nvPicPr>
          <p:cNvPr id="5" name="Content Placeholder 4"/>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873577" y="1200150"/>
            <a:ext cx="5110845" cy="3394075"/>
          </a:xfrm>
        </p:spPr>
      </p:pic>
    </p:spTree>
    <p:extLst>
      <p:ext uri="{BB962C8B-B14F-4D97-AF65-F5344CB8AC3E}">
        <p14:creationId xmlns:p14="http://schemas.microsoft.com/office/powerpoint/2010/main" val="457195670"/>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lumMod val="7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vert="horz" lIns="91440" tIns="45720" rIns="91440" bIns="45720" rtlCol="0" anchor="ctr">
            <a:normAutofit/>
          </a:bodyPr>
          <a:lstStyle/>
          <a:p>
            <a:r>
              <a:rPr lang="en-US" b="1" i="1" u="sng" dirty="0" smtClean="0"/>
              <a:t>Ways to Control Severe Bleeding</a:t>
            </a:r>
            <a:endParaRPr lang="en-US" b="1" i="1" u="sng" dirty="0"/>
          </a:p>
        </p:txBody>
      </p:sp>
      <p:sp>
        <p:nvSpPr>
          <p:cNvPr id="3" name="Content Placeholder 2"/>
          <p:cNvSpPr>
            <a:spLocks noGrp="1"/>
          </p:cNvSpPr>
          <p:nvPr>
            <p:ph idx="1"/>
          </p:nvPr>
        </p:nvSpPr>
        <p:spPr/>
        <p:txBody>
          <a:bodyPr>
            <a:normAutofit/>
          </a:bodyPr>
          <a:lstStyle/>
          <a:p>
            <a:r>
              <a:rPr lang="en-US" sz="3600" dirty="0" smtClean="0">
                <a:solidFill>
                  <a:schemeClr val="accent2"/>
                </a:solidFill>
              </a:rPr>
              <a:t>Direct Pressure</a:t>
            </a:r>
          </a:p>
        </p:txBody>
      </p:sp>
    </p:spTree>
    <p:extLst>
      <p:ext uri="{BB962C8B-B14F-4D97-AF65-F5344CB8AC3E}">
        <p14:creationId xmlns:p14="http://schemas.microsoft.com/office/powerpoint/2010/main" val="3850636376"/>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lumMod val="7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vert="horz" lIns="91440" tIns="45720" rIns="91440" bIns="45720" rtlCol="0" anchor="ctr">
            <a:normAutofit/>
          </a:bodyPr>
          <a:lstStyle/>
          <a:p>
            <a:r>
              <a:rPr lang="en-US" b="1" i="1" u="sng" dirty="0" smtClean="0"/>
              <a:t>Ways to Control Severe Bleeding</a:t>
            </a:r>
            <a:endParaRPr lang="en-US" b="1" i="1" u="sng" dirty="0"/>
          </a:p>
        </p:txBody>
      </p:sp>
      <p:sp>
        <p:nvSpPr>
          <p:cNvPr id="3" name="Content Placeholder 2"/>
          <p:cNvSpPr>
            <a:spLocks noGrp="1"/>
          </p:cNvSpPr>
          <p:nvPr>
            <p:ph idx="1"/>
          </p:nvPr>
        </p:nvSpPr>
        <p:spPr/>
        <p:txBody>
          <a:bodyPr>
            <a:normAutofit/>
          </a:bodyPr>
          <a:lstStyle/>
          <a:p>
            <a:r>
              <a:rPr lang="en-US" sz="3600" dirty="0" smtClean="0">
                <a:solidFill>
                  <a:schemeClr val="accent2"/>
                </a:solidFill>
              </a:rPr>
              <a:t>Direct Pressure</a:t>
            </a:r>
          </a:p>
          <a:p>
            <a:r>
              <a:rPr lang="en-US" sz="3600" dirty="0" smtClean="0">
                <a:solidFill>
                  <a:schemeClr val="accent2"/>
                </a:solidFill>
              </a:rPr>
              <a:t>Elevation</a:t>
            </a:r>
          </a:p>
        </p:txBody>
      </p:sp>
    </p:spTree>
    <p:extLst>
      <p:ext uri="{BB962C8B-B14F-4D97-AF65-F5344CB8AC3E}">
        <p14:creationId xmlns:p14="http://schemas.microsoft.com/office/powerpoint/2010/main" val="4012657746"/>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lumMod val="7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vert="horz" lIns="91440" tIns="45720" rIns="91440" bIns="45720" rtlCol="0" anchor="ctr">
            <a:normAutofit/>
          </a:bodyPr>
          <a:lstStyle/>
          <a:p>
            <a:r>
              <a:rPr lang="en-US" b="1" i="1" u="sng" dirty="0" smtClean="0"/>
              <a:t>Ways to Control Severe Bleeding</a:t>
            </a:r>
            <a:endParaRPr lang="en-US" b="1" i="1" u="sng" dirty="0"/>
          </a:p>
        </p:txBody>
      </p:sp>
      <p:sp>
        <p:nvSpPr>
          <p:cNvPr id="3" name="Content Placeholder 2"/>
          <p:cNvSpPr>
            <a:spLocks noGrp="1"/>
          </p:cNvSpPr>
          <p:nvPr>
            <p:ph idx="1"/>
          </p:nvPr>
        </p:nvSpPr>
        <p:spPr/>
        <p:txBody>
          <a:bodyPr>
            <a:normAutofit/>
          </a:bodyPr>
          <a:lstStyle/>
          <a:p>
            <a:r>
              <a:rPr lang="en-US" sz="3600" dirty="0" smtClean="0">
                <a:solidFill>
                  <a:schemeClr val="accent2"/>
                </a:solidFill>
              </a:rPr>
              <a:t>Direct Pressure</a:t>
            </a:r>
          </a:p>
          <a:p>
            <a:r>
              <a:rPr lang="en-US" sz="3600" dirty="0" smtClean="0">
                <a:solidFill>
                  <a:schemeClr val="accent2"/>
                </a:solidFill>
              </a:rPr>
              <a:t>Elevation</a:t>
            </a:r>
          </a:p>
          <a:p>
            <a:r>
              <a:rPr lang="en-US" sz="3600" dirty="0" smtClean="0">
                <a:solidFill>
                  <a:schemeClr val="accent2"/>
                </a:solidFill>
              </a:rPr>
              <a:t>Pressure Points</a:t>
            </a:r>
            <a:endParaRPr lang="en-US" sz="3600" dirty="0" smtClean="0"/>
          </a:p>
        </p:txBody>
      </p:sp>
    </p:spTree>
    <p:extLst>
      <p:ext uri="{BB962C8B-B14F-4D97-AF65-F5344CB8AC3E}">
        <p14:creationId xmlns:p14="http://schemas.microsoft.com/office/powerpoint/2010/main" val="381069876"/>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lumMod val="7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vert="horz" lIns="91440" tIns="45720" rIns="91440" bIns="45720" rtlCol="0" anchor="ctr">
            <a:normAutofit/>
          </a:bodyPr>
          <a:lstStyle/>
          <a:p>
            <a:r>
              <a:rPr lang="en-US" b="1" i="1" u="sng" dirty="0" smtClean="0"/>
              <a:t>Ways to Control Severe Bleeding</a:t>
            </a:r>
            <a:endParaRPr lang="en-US" b="1" i="1" u="sng" dirty="0"/>
          </a:p>
        </p:txBody>
      </p:sp>
      <p:sp>
        <p:nvSpPr>
          <p:cNvPr id="3" name="Content Placeholder 2"/>
          <p:cNvSpPr>
            <a:spLocks noGrp="1"/>
          </p:cNvSpPr>
          <p:nvPr>
            <p:ph idx="1"/>
          </p:nvPr>
        </p:nvSpPr>
        <p:spPr/>
        <p:txBody>
          <a:bodyPr>
            <a:normAutofit/>
          </a:bodyPr>
          <a:lstStyle/>
          <a:p>
            <a:r>
              <a:rPr lang="en-US" sz="3600" dirty="0" smtClean="0">
                <a:solidFill>
                  <a:schemeClr val="accent2"/>
                </a:solidFill>
              </a:rPr>
              <a:t>Direct Pressure</a:t>
            </a:r>
          </a:p>
          <a:p>
            <a:r>
              <a:rPr lang="en-US" sz="3600" dirty="0" smtClean="0">
                <a:solidFill>
                  <a:schemeClr val="accent2"/>
                </a:solidFill>
              </a:rPr>
              <a:t>Elevation</a:t>
            </a:r>
          </a:p>
          <a:p>
            <a:r>
              <a:rPr lang="en-US" sz="3600" dirty="0" smtClean="0">
                <a:solidFill>
                  <a:schemeClr val="accent2"/>
                </a:solidFill>
              </a:rPr>
              <a:t>Pressure Points</a:t>
            </a:r>
            <a:endParaRPr lang="en-US" sz="3600" dirty="0" smtClean="0"/>
          </a:p>
          <a:p>
            <a:r>
              <a:rPr lang="en-US" sz="3600" dirty="0" smtClean="0">
                <a:solidFill>
                  <a:schemeClr val="accent2"/>
                </a:solidFill>
              </a:rPr>
              <a:t>Tourniquet</a:t>
            </a:r>
            <a:endParaRPr lang="en-US" sz="3600" dirty="0"/>
          </a:p>
        </p:txBody>
      </p:sp>
    </p:spTree>
    <p:extLst>
      <p:ext uri="{BB962C8B-B14F-4D97-AF65-F5344CB8AC3E}">
        <p14:creationId xmlns:p14="http://schemas.microsoft.com/office/powerpoint/2010/main" val="3707645580"/>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lumMod val="7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solidFill>
                  <a:schemeClr val="accent2"/>
                </a:solidFill>
              </a:rPr>
              <a:t>Direct Pressure</a:t>
            </a:r>
            <a:endParaRPr lang="en-US" b="1" dirty="0">
              <a:solidFill>
                <a:schemeClr val="accent2"/>
              </a:solidFill>
            </a:endParaRP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869771" y="2263557"/>
            <a:ext cx="4999901" cy="2879943"/>
          </a:xfrm>
        </p:spPr>
      </p:pic>
      <p:sp>
        <p:nvSpPr>
          <p:cNvPr id="5" name="TextBox 4"/>
          <p:cNvSpPr txBox="1"/>
          <p:nvPr/>
        </p:nvSpPr>
        <p:spPr>
          <a:xfrm>
            <a:off x="228600" y="1063228"/>
            <a:ext cx="6286500" cy="1200329"/>
          </a:xfrm>
          <a:prstGeom prst="rect">
            <a:avLst/>
          </a:prstGeom>
          <a:noFill/>
        </p:spPr>
        <p:txBody>
          <a:bodyPr wrap="square" rtlCol="0">
            <a:spAutoFit/>
          </a:bodyPr>
          <a:lstStyle/>
          <a:p>
            <a:pPr algn="ctr"/>
            <a:r>
              <a:rPr lang="en-US" sz="2400" dirty="0" smtClean="0">
                <a:latin typeface="Berlin Sans FB Demi" panose="020E0802020502020306" pitchFamily="34" charset="0"/>
              </a:rPr>
              <a:t>For minor to moderate bleeding hold direct pressure to the wound site to prevent blood flow and promote clotting</a:t>
            </a:r>
            <a:endParaRPr lang="en-US" sz="2400" dirty="0">
              <a:latin typeface="Berlin Sans FB Demi" panose="020E0802020502020306" pitchFamily="34" charset="0"/>
            </a:endParaRPr>
          </a:p>
        </p:txBody>
      </p:sp>
    </p:spTree>
    <p:extLst>
      <p:ext uri="{BB962C8B-B14F-4D97-AF65-F5344CB8AC3E}">
        <p14:creationId xmlns:p14="http://schemas.microsoft.com/office/powerpoint/2010/main" val="2850913531"/>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lumMod val="7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solidFill>
                  <a:srgbClr val="FF0000"/>
                </a:solidFill>
              </a:rPr>
              <a:t>Direct Pressure</a:t>
            </a:r>
            <a:endParaRPr lang="en-US" dirty="0">
              <a:solidFill>
                <a:srgbClr val="FF0000"/>
              </a:solidFill>
            </a:endParaRPr>
          </a:p>
        </p:txBody>
      </p:sp>
      <p:sp>
        <p:nvSpPr>
          <p:cNvPr id="3" name="Content Placeholder 2"/>
          <p:cNvSpPr>
            <a:spLocks noGrp="1"/>
          </p:cNvSpPr>
          <p:nvPr>
            <p:ph idx="1"/>
          </p:nvPr>
        </p:nvSpPr>
        <p:spPr>
          <a:xfrm>
            <a:off x="228600" y="1352550"/>
            <a:ext cx="3810000" cy="3394472"/>
          </a:xfrm>
        </p:spPr>
        <p:txBody>
          <a:bodyPr/>
          <a:lstStyle/>
          <a:p>
            <a:r>
              <a:rPr lang="en-US" dirty="0" smtClean="0">
                <a:latin typeface="Berlin Sans FB Demi" panose="020E0802020502020306" pitchFamily="34" charset="0"/>
              </a:rPr>
              <a:t>When a dressing becomes saturated do not remove it.  Pack additional dressings on top.  If dressings are removed they may pull a clot out of the wound.</a:t>
            </a:r>
            <a:endParaRPr lang="en-US" dirty="0">
              <a:latin typeface="Berlin Sans FB Demi" panose="020E0802020502020306" pitchFamily="34" charset="0"/>
            </a:endParaRP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886200" y="1740871"/>
            <a:ext cx="2960289" cy="3402630"/>
          </a:xfrm>
          <a:prstGeom prst="rect">
            <a:avLst/>
          </a:prstGeom>
        </p:spPr>
      </p:pic>
    </p:spTree>
    <p:extLst>
      <p:ext uri="{BB962C8B-B14F-4D97-AF65-F5344CB8AC3E}">
        <p14:creationId xmlns:p14="http://schemas.microsoft.com/office/powerpoint/2010/main" val="401969005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lumMod val="7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solidFill>
                  <a:srgbClr val="FF0000"/>
                </a:solidFill>
              </a:rPr>
              <a:t>Excessive Vaginal Bleeding</a:t>
            </a:r>
            <a:endParaRPr lang="en-US" dirty="0">
              <a:solidFill>
                <a:srgbClr val="FF0000"/>
              </a:solidFill>
            </a:endParaRPr>
          </a:p>
        </p:txBody>
      </p:sp>
      <p:sp>
        <p:nvSpPr>
          <p:cNvPr id="3" name="Content Placeholder 2"/>
          <p:cNvSpPr>
            <a:spLocks noGrp="1"/>
          </p:cNvSpPr>
          <p:nvPr>
            <p:ph idx="1"/>
          </p:nvPr>
        </p:nvSpPr>
        <p:spPr>
          <a:xfrm>
            <a:off x="342900" y="1200150"/>
            <a:ext cx="6286500" cy="3809999"/>
          </a:xfrm>
        </p:spPr>
        <p:txBody>
          <a:bodyPr>
            <a:normAutofit fontScale="92500"/>
          </a:bodyPr>
          <a:lstStyle/>
          <a:p>
            <a:r>
              <a:rPr lang="en-US" dirty="0" smtClean="0">
                <a:latin typeface="Berlin Sans FB Demi" panose="020E0802020502020306" pitchFamily="34" charset="0"/>
              </a:rPr>
              <a:t>To aid in controlling bleeding of this type elevate the hips and place the patient supine.  </a:t>
            </a:r>
          </a:p>
          <a:p>
            <a:r>
              <a:rPr lang="en-US" dirty="0" smtClean="0">
                <a:latin typeface="Berlin Sans FB Demi" panose="020E0802020502020306" pitchFamily="34" charset="0"/>
              </a:rPr>
              <a:t>Never pack anything into the vaginal opening.</a:t>
            </a:r>
          </a:p>
          <a:p>
            <a:r>
              <a:rPr lang="en-US" dirty="0" smtClean="0">
                <a:latin typeface="Berlin Sans FB Demi" panose="020E0802020502020306" pitchFamily="34" charset="0"/>
              </a:rPr>
              <a:t>Place firm pressure with an ABD pad or Trauma dressing on (never in) the opening.</a:t>
            </a:r>
          </a:p>
          <a:p>
            <a:r>
              <a:rPr lang="en-US" dirty="0" smtClean="0">
                <a:latin typeface="Berlin Sans FB Demi" panose="020E0802020502020306" pitchFamily="34" charset="0"/>
              </a:rPr>
              <a:t>If it is post delivery- massage the Fundus to stimulate contraction of the Uterus. </a:t>
            </a:r>
          </a:p>
          <a:p>
            <a:r>
              <a:rPr lang="en-US" dirty="0" smtClean="0">
                <a:latin typeface="Berlin Sans FB Demi" panose="020E0802020502020306" pitchFamily="34" charset="0"/>
              </a:rPr>
              <a:t>In cases of trauma do not disturb any evidence, but prevent further blood loss and transport immediately.</a:t>
            </a:r>
            <a:endParaRPr lang="en-US" dirty="0">
              <a:latin typeface="Berlin Sans FB Demi" panose="020E0802020502020306" pitchFamily="34" charset="0"/>
            </a:endParaRPr>
          </a:p>
        </p:txBody>
      </p:sp>
    </p:spTree>
    <p:extLst>
      <p:ext uri="{BB962C8B-B14F-4D97-AF65-F5344CB8AC3E}">
        <p14:creationId xmlns:p14="http://schemas.microsoft.com/office/powerpoint/2010/main" val="403919519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lumMod val="7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solidFill>
                  <a:schemeClr val="accent2"/>
                </a:solidFill>
              </a:rPr>
              <a:t>Elevation</a:t>
            </a:r>
            <a:endParaRPr lang="en-US" b="1" dirty="0">
              <a:solidFill>
                <a:schemeClr val="accent2"/>
              </a:solidFill>
            </a:endParaRP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276600" y="2460907"/>
            <a:ext cx="3581401" cy="2682594"/>
          </a:xfrm>
          <a:solidFill>
            <a:schemeClr val="bg1">
              <a:lumMod val="75000"/>
            </a:schemeClr>
          </a:solidFill>
        </p:spPr>
      </p:pic>
      <p:sp>
        <p:nvSpPr>
          <p:cNvPr id="5" name="TextBox 4"/>
          <p:cNvSpPr txBox="1"/>
          <p:nvPr/>
        </p:nvSpPr>
        <p:spPr>
          <a:xfrm>
            <a:off x="457200" y="971550"/>
            <a:ext cx="6057900" cy="1569660"/>
          </a:xfrm>
          <a:prstGeom prst="rect">
            <a:avLst/>
          </a:prstGeom>
          <a:noFill/>
        </p:spPr>
        <p:txBody>
          <a:bodyPr wrap="square" rtlCol="0">
            <a:spAutoFit/>
          </a:bodyPr>
          <a:lstStyle/>
          <a:p>
            <a:pPr algn="ctr"/>
            <a:r>
              <a:rPr lang="en-US" sz="2400" dirty="0" smtClean="0">
                <a:latin typeface="Berlin Sans FB Demi" panose="020E0802020502020306" pitchFamily="34" charset="0"/>
              </a:rPr>
              <a:t>When direct pressure only slows the bleeding try elevation above the level of the heart to help slow the blood flow even more.</a:t>
            </a:r>
            <a:endParaRPr lang="en-US" sz="2400" dirty="0">
              <a:latin typeface="Berlin Sans FB Demi" panose="020E0802020502020306" pitchFamily="34" charset="0"/>
            </a:endParaRPr>
          </a:p>
        </p:txBody>
      </p:sp>
    </p:spTree>
    <p:extLst>
      <p:ext uri="{BB962C8B-B14F-4D97-AF65-F5344CB8AC3E}">
        <p14:creationId xmlns:p14="http://schemas.microsoft.com/office/powerpoint/2010/main" val="1996497626"/>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lumMod val="7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solidFill>
                  <a:schemeClr val="accent2"/>
                </a:solidFill>
              </a:rPr>
              <a:t>Arterial Pressure Points</a:t>
            </a:r>
            <a:endParaRPr lang="en-US" b="1" dirty="0">
              <a:solidFill>
                <a:schemeClr val="accent2"/>
              </a:solidFill>
            </a:endParaRPr>
          </a:p>
        </p:txBody>
      </p:sp>
      <p:sp>
        <p:nvSpPr>
          <p:cNvPr id="3" name="Content Placeholder 2"/>
          <p:cNvSpPr>
            <a:spLocks noGrp="1"/>
          </p:cNvSpPr>
          <p:nvPr>
            <p:ph idx="1"/>
          </p:nvPr>
        </p:nvSpPr>
        <p:spPr>
          <a:xfrm>
            <a:off x="342900" y="1200151"/>
            <a:ext cx="4076700" cy="3394472"/>
          </a:xfrm>
        </p:spPr>
        <p:txBody>
          <a:bodyPr/>
          <a:lstStyle/>
          <a:p>
            <a:r>
              <a:rPr lang="en-US" dirty="0" smtClean="0">
                <a:latin typeface="Berlin Sans FB Demi" panose="020E0802020502020306" pitchFamily="34" charset="0"/>
              </a:rPr>
              <a:t>Stopping the blood flow in moderate lacerations may be accomplished by Arterial Pressure Points.</a:t>
            </a:r>
            <a:endParaRPr lang="en-US" dirty="0">
              <a:latin typeface="Berlin Sans FB Demi" panose="020E0802020502020306" pitchFamily="34" charset="0"/>
            </a:endParaRP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962400" y="1963753"/>
            <a:ext cx="2895600" cy="3179747"/>
          </a:xfrm>
          <a:prstGeom prst="rect">
            <a:avLst/>
          </a:prstGeom>
        </p:spPr>
      </p:pic>
    </p:spTree>
    <p:extLst>
      <p:ext uri="{BB962C8B-B14F-4D97-AF65-F5344CB8AC3E}">
        <p14:creationId xmlns:p14="http://schemas.microsoft.com/office/powerpoint/2010/main" val="2158004078"/>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lumMod val="7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solidFill>
                  <a:schemeClr val="accent2"/>
                </a:solidFill>
              </a:rPr>
              <a:t>Arterial Pressure Points</a:t>
            </a:r>
            <a:endParaRPr lang="en-US" b="1" dirty="0">
              <a:solidFill>
                <a:schemeClr val="accent2"/>
              </a:solidFill>
            </a:endParaRPr>
          </a:p>
        </p:txBody>
      </p:sp>
      <p:sp>
        <p:nvSpPr>
          <p:cNvPr id="3" name="Content Placeholder 2"/>
          <p:cNvSpPr>
            <a:spLocks noGrp="1"/>
          </p:cNvSpPr>
          <p:nvPr>
            <p:ph idx="1"/>
          </p:nvPr>
        </p:nvSpPr>
        <p:spPr>
          <a:xfrm>
            <a:off x="342900" y="1200151"/>
            <a:ext cx="4152900" cy="3394472"/>
          </a:xfrm>
        </p:spPr>
        <p:txBody>
          <a:bodyPr/>
          <a:lstStyle/>
          <a:p>
            <a:r>
              <a:rPr lang="en-US" dirty="0" smtClean="0">
                <a:latin typeface="Berlin Sans FB Demi" panose="020E0802020502020306" pitchFamily="34" charset="0"/>
              </a:rPr>
              <a:t>Stopping the blood flow in moderate lacerations may be accomplished by Arterial Pressure Points.</a:t>
            </a:r>
          </a:p>
          <a:p>
            <a:r>
              <a:rPr lang="en-US" dirty="0" smtClean="0">
                <a:latin typeface="Berlin Sans FB Demi" panose="020E0802020502020306" pitchFamily="34" charset="0"/>
              </a:rPr>
              <a:t>Apply pressure proximal to the injury site and stop the inflow of blood without affecting outflow.</a:t>
            </a:r>
            <a:endParaRPr lang="en-US" dirty="0">
              <a:latin typeface="Berlin Sans FB Demi" panose="020E0802020502020306" pitchFamily="34" charset="0"/>
            </a:endParaRP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377285" y="2419351"/>
            <a:ext cx="2480715" cy="2724150"/>
          </a:xfrm>
          <a:prstGeom prst="rect">
            <a:avLst/>
          </a:prstGeom>
        </p:spPr>
      </p:pic>
    </p:spTree>
    <p:extLst>
      <p:ext uri="{BB962C8B-B14F-4D97-AF65-F5344CB8AC3E}">
        <p14:creationId xmlns:p14="http://schemas.microsoft.com/office/powerpoint/2010/main" val="1692977611"/>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lumMod val="7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solidFill>
                  <a:schemeClr val="accent2"/>
                </a:solidFill>
              </a:rPr>
              <a:t>Tourniquet</a:t>
            </a:r>
            <a:endParaRPr lang="en-US" b="1" dirty="0">
              <a:solidFill>
                <a:schemeClr val="accent2"/>
              </a:solidFill>
            </a:endParaRP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581548" y="2694444"/>
            <a:ext cx="4278645" cy="2449056"/>
          </a:xfrm>
        </p:spPr>
      </p:pic>
      <p:sp>
        <p:nvSpPr>
          <p:cNvPr id="5" name="TextBox 4"/>
          <p:cNvSpPr txBox="1"/>
          <p:nvPr/>
        </p:nvSpPr>
        <p:spPr>
          <a:xfrm>
            <a:off x="228600" y="1063228"/>
            <a:ext cx="6248400" cy="1631216"/>
          </a:xfrm>
          <a:prstGeom prst="rect">
            <a:avLst/>
          </a:prstGeom>
          <a:noFill/>
        </p:spPr>
        <p:txBody>
          <a:bodyPr wrap="square" rtlCol="0">
            <a:spAutoFit/>
          </a:bodyPr>
          <a:lstStyle/>
          <a:p>
            <a:r>
              <a:rPr lang="en-US" sz="2000" dirty="0" smtClean="0">
                <a:latin typeface="Berlin Sans FB Demi" panose="020E0802020502020306" pitchFamily="34" charset="0"/>
              </a:rPr>
              <a:t>Wide band designed to stop all circulation to the extremity distal to the site.  Place the tourniquet approximately 3” proximal to the site and keep it exposed.  Label the tourniquet with the time placed and never loosen a tourniquet in the field.</a:t>
            </a:r>
            <a:endParaRPr lang="en-US" sz="2000" dirty="0">
              <a:latin typeface="Berlin Sans FB Demi" panose="020E0802020502020306" pitchFamily="34" charset="0"/>
            </a:endParaRPr>
          </a:p>
        </p:txBody>
      </p:sp>
    </p:spTree>
    <p:extLst>
      <p:ext uri="{BB962C8B-B14F-4D97-AF65-F5344CB8AC3E}">
        <p14:creationId xmlns:p14="http://schemas.microsoft.com/office/powerpoint/2010/main" val="2523742900"/>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lumMod val="7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solidFill>
                  <a:schemeClr val="accent2"/>
                </a:solidFill>
              </a:rPr>
              <a:t>Quick Recognition and Transport</a:t>
            </a:r>
            <a:endParaRPr lang="en-US" dirty="0">
              <a:solidFill>
                <a:schemeClr val="accent2"/>
              </a:solidFill>
            </a:endParaRPr>
          </a:p>
        </p:txBody>
      </p:sp>
      <p:sp>
        <p:nvSpPr>
          <p:cNvPr id="3" name="Content Placeholder 2"/>
          <p:cNvSpPr>
            <a:spLocks noGrp="1"/>
          </p:cNvSpPr>
          <p:nvPr>
            <p:ph idx="1"/>
          </p:nvPr>
        </p:nvSpPr>
        <p:spPr>
          <a:xfrm>
            <a:off x="342900" y="1200151"/>
            <a:ext cx="6438900" cy="3394472"/>
          </a:xfrm>
        </p:spPr>
        <p:txBody>
          <a:bodyPr>
            <a:normAutofit/>
          </a:bodyPr>
          <a:lstStyle/>
          <a:p>
            <a:r>
              <a:rPr lang="en-US" dirty="0" smtClean="0">
                <a:latin typeface="Berlin Sans FB Demi" panose="020E0802020502020306" pitchFamily="34" charset="0"/>
              </a:rPr>
              <a:t>Recognize early signs of shock and transport to the appropriate Trauma Center  depending upon the factors that contributed to the </a:t>
            </a:r>
            <a:r>
              <a:rPr lang="en-US" dirty="0">
                <a:latin typeface="Berlin Sans FB Demi" panose="020E0802020502020306" pitchFamily="34" charset="0"/>
              </a:rPr>
              <a:t>s</a:t>
            </a:r>
            <a:r>
              <a:rPr lang="en-US" dirty="0" smtClean="0">
                <a:latin typeface="Berlin Sans FB Demi" panose="020E0802020502020306" pitchFamily="34" charset="0"/>
              </a:rPr>
              <a:t>hock state.</a:t>
            </a:r>
          </a:p>
          <a:p>
            <a:endParaRPr lang="en-US" dirty="0">
              <a:latin typeface="Berlin Sans FB Demi" panose="020E0802020502020306" pitchFamily="34" charset="0"/>
            </a:endParaRPr>
          </a:p>
          <a:p>
            <a:r>
              <a:rPr lang="en-US" sz="1800" dirty="0" smtClean="0">
                <a:latin typeface="Berlin Sans FB Demi" panose="020E0802020502020306" pitchFamily="34" charset="0"/>
              </a:rPr>
              <a:t>UP Proctor, UP Pekin, Hopedale, </a:t>
            </a:r>
            <a:r>
              <a:rPr lang="en-US" sz="1800" dirty="0" smtClean="0">
                <a:latin typeface="Berlin Sans FB Demi" panose="020E0802020502020306" pitchFamily="34" charset="0"/>
              </a:rPr>
              <a:t>Abe Lincoln, Eureka, and Graham - Critical </a:t>
            </a:r>
            <a:r>
              <a:rPr lang="en-US" sz="1800" dirty="0" smtClean="0">
                <a:latin typeface="Berlin Sans FB Demi" panose="020E0802020502020306" pitchFamily="34" charset="0"/>
              </a:rPr>
              <a:t>Access Hospitals</a:t>
            </a:r>
            <a:endParaRPr lang="en-US" sz="1800" dirty="0">
              <a:latin typeface="Berlin Sans FB Demi" panose="020E0802020502020306" pitchFamily="34" charset="0"/>
            </a:endParaRPr>
          </a:p>
        </p:txBody>
      </p:sp>
    </p:spTree>
    <p:extLst>
      <p:ext uri="{BB962C8B-B14F-4D97-AF65-F5344CB8AC3E}">
        <p14:creationId xmlns:p14="http://schemas.microsoft.com/office/powerpoint/2010/main" val="2554027553"/>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lumMod val="7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solidFill>
                  <a:schemeClr val="accent2"/>
                </a:solidFill>
              </a:rPr>
              <a:t>Quick Recognition and Transport</a:t>
            </a:r>
            <a:endParaRPr lang="en-US" dirty="0">
              <a:solidFill>
                <a:schemeClr val="accent2"/>
              </a:solidFill>
            </a:endParaRPr>
          </a:p>
        </p:txBody>
      </p:sp>
      <p:sp>
        <p:nvSpPr>
          <p:cNvPr id="3" name="Content Placeholder 2"/>
          <p:cNvSpPr>
            <a:spLocks noGrp="1"/>
          </p:cNvSpPr>
          <p:nvPr>
            <p:ph idx="1"/>
          </p:nvPr>
        </p:nvSpPr>
        <p:spPr>
          <a:xfrm>
            <a:off x="342900" y="1200151"/>
            <a:ext cx="6438900" cy="3394472"/>
          </a:xfrm>
        </p:spPr>
        <p:txBody>
          <a:bodyPr>
            <a:normAutofit/>
          </a:bodyPr>
          <a:lstStyle/>
          <a:p>
            <a:r>
              <a:rPr lang="en-US" dirty="0" smtClean="0">
                <a:latin typeface="Berlin Sans FB Demi" panose="020E0802020502020306" pitchFamily="34" charset="0"/>
              </a:rPr>
              <a:t>Recognize early signs of shock and transport to the appropriate Trauma Center depending upon the factors that contributed to the </a:t>
            </a:r>
            <a:r>
              <a:rPr lang="en-US" dirty="0">
                <a:latin typeface="Berlin Sans FB Demi" panose="020E0802020502020306" pitchFamily="34" charset="0"/>
              </a:rPr>
              <a:t>s</a:t>
            </a:r>
            <a:r>
              <a:rPr lang="en-US" dirty="0" smtClean="0">
                <a:latin typeface="Berlin Sans FB Demi" panose="020E0802020502020306" pitchFamily="34" charset="0"/>
              </a:rPr>
              <a:t>hock state.</a:t>
            </a:r>
          </a:p>
          <a:p>
            <a:endParaRPr lang="en-US" dirty="0">
              <a:latin typeface="Berlin Sans FB Demi" panose="020E0802020502020306" pitchFamily="34" charset="0"/>
            </a:endParaRPr>
          </a:p>
          <a:p>
            <a:r>
              <a:rPr lang="en-US" dirty="0" smtClean="0">
                <a:latin typeface="Berlin Sans FB Demi" panose="020E0802020502020306" pitchFamily="34" charset="0"/>
              </a:rPr>
              <a:t>UP Methodist- Level 2 Trauma Center</a:t>
            </a:r>
          </a:p>
          <a:p>
            <a:r>
              <a:rPr lang="en-US" sz="1800" dirty="0" smtClean="0">
                <a:latin typeface="Berlin Sans FB Demi" panose="020E0802020502020306" pitchFamily="34" charset="0"/>
              </a:rPr>
              <a:t>UP Proctor, UP Pekin, Hopedale, </a:t>
            </a:r>
            <a:r>
              <a:rPr lang="en-US" sz="1800" dirty="0" smtClean="0">
                <a:latin typeface="Berlin Sans FB Demi" panose="020E0802020502020306" pitchFamily="34" charset="0"/>
              </a:rPr>
              <a:t>Abe Lincoln, Eureka, and Graham - Critical </a:t>
            </a:r>
            <a:r>
              <a:rPr lang="en-US" sz="1800" dirty="0" smtClean="0">
                <a:latin typeface="Berlin Sans FB Demi" panose="020E0802020502020306" pitchFamily="34" charset="0"/>
              </a:rPr>
              <a:t>Access Hospitals</a:t>
            </a:r>
            <a:endParaRPr lang="en-US" sz="1800" dirty="0">
              <a:latin typeface="Berlin Sans FB Demi" panose="020E0802020502020306" pitchFamily="34" charset="0"/>
            </a:endParaRPr>
          </a:p>
        </p:txBody>
      </p:sp>
    </p:spTree>
    <p:extLst>
      <p:ext uri="{BB962C8B-B14F-4D97-AF65-F5344CB8AC3E}">
        <p14:creationId xmlns:p14="http://schemas.microsoft.com/office/powerpoint/2010/main" val="3439542865"/>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lumMod val="7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solidFill>
                  <a:schemeClr val="accent2"/>
                </a:solidFill>
              </a:rPr>
              <a:t>Quick Recognition and Transport</a:t>
            </a:r>
            <a:endParaRPr lang="en-US" dirty="0">
              <a:solidFill>
                <a:schemeClr val="accent2"/>
              </a:solidFill>
            </a:endParaRPr>
          </a:p>
        </p:txBody>
      </p:sp>
      <p:sp>
        <p:nvSpPr>
          <p:cNvPr id="3" name="Content Placeholder 2"/>
          <p:cNvSpPr>
            <a:spLocks noGrp="1"/>
          </p:cNvSpPr>
          <p:nvPr>
            <p:ph idx="1"/>
          </p:nvPr>
        </p:nvSpPr>
        <p:spPr>
          <a:xfrm>
            <a:off x="342900" y="1200151"/>
            <a:ext cx="6438900" cy="3394472"/>
          </a:xfrm>
        </p:spPr>
        <p:txBody>
          <a:bodyPr>
            <a:normAutofit lnSpcReduction="10000"/>
          </a:bodyPr>
          <a:lstStyle/>
          <a:p>
            <a:r>
              <a:rPr lang="en-US" dirty="0" smtClean="0">
                <a:latin typeface="Berlin Sans FB Demi" panose="020E0802020502020306" pitchFamily="34" charset="0"/>
              </a:rPr>
              <a:t>Recognize early signs of shock and transport to the appropriate Trauma Center depending upon the factors that contributed to the </a:t>
            </a:r>
            <a:r>
              <a:rPr lang="en-US" dirty="0">
                <a:latin typeface="Berlin Sans FB Demi" panose="020E0802020502020306" pitchFamily="34" charset="0"/>
              </a:rPr>
              <a:t>s</a:t>
            </a:r>
            <a:r>
              <a:rPr lang="en-US" dirty="0" smtClean="0">
                <a:latin typeface="Berlin Sans FB Demi" panose="020E0802020502020306" pitchFamily="34" charset="0"/>
              </a:rPr>
              <a:t>hock state.</a:t>
            </a:r>
          </a:p>
          <a:p>
            <a:endParaRPr lang="en-US" dirty="0">
              <a:latin typeface="Berlin Sans FB Demi" panose="020E0802020502020306" pitchFamily="34" charset="0"/>
            </a:endParaRPr>
          </a:p>
          <a:p>
            <a:r>
              <a:rPr lang="en-US" dirty="0" smtClean="0">
                <a:latin typeface="Berlin Sans FB Demi" panose="020E0802020502020306" pitchFamily="34" charset="0"/>
              </a:rPr>
              <a:t>OSF St. Francis- Level 1 Trauma Center</a:t>
            </a:r>
          </a:p>
          <a:p>
            <a:r>
              <a:rPr lang="en-US" dirty="0" smtClean="0">
                <a:latin typeface="Berlin Sans FB Demi" panose="020E0802020502020306" pitchFamily="34" charset="0"/>
              </a:rPr>
              <a:t>UP Methodist- Level 2 Trauma Center</a:t>
            </a:r>
          </a:p>
          <a:p>
            <a:r>
              <a:rPr lang="en-US" sz="1800" dirty="0" smtClean="0">
                <a:latin typeface="Berlin Sans FB Demi" panose="020E0802020502020306" pitchFamily="34" charset="0"/>
              </a:rPr>
              <a:t>UP Proctor, UP Pekin, Hopedale, Graham-Critical Access Hospitals</a:t>
            </a:r>
            <a:endParaRPr lang="en-US" sz="1800" dirty="0">
              <a:latin typeface="Berlin Sans FB Demi" panose="020E0802020502020306" pitchFamily="34" charset="0"/>
            </a:endParaRPr>
          </a:p>
        </p:txBody>
      </p:sp>
    </p:spTree>
    <p:extLst>
      <p:ext uri="{BB962C8B-B14F-4D97-AF65-F5344CB8AC3E}">
        <p14:creationId xmlns:p14="http://schemas.microsoft.com/office/powerpoint/2010/main" val="2335964615"/>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lumMod val="7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i="1" u="sng" dirty="0" smtClean="0">
                <a:solidFill>
                  <a:srgbClr val="FF0000"/>
                </a:solidFill>
              </a:rPr>
              <a:t>Trauma Center </a:t>
            </a:r>
            <a:endParaRPr lang="en-US" b="1" i="1" u="sng" dirty="0">
              <a:solidFill>
                <a:srgbClr val="FF0000"/>
              </a:solidFill>
            </a:endParaRPr>
          </a:p>
        </p:txBody>
      </p:sp>
      <p:sp>
        <p:nvSpPr>
          <p:cNvPr id="3" name="Content Placeholder 2"/>
          <p:cNvSpPr>
            <a:spLocks noGrp="1"/>
          </p:cNvSpPr>
          <p:nvPr>
            <p:ph idx="1"/>
          </p:nvPr>
        </p:nvSpPr>
        <p:spPr>
          <a:xfrm>
            <a:off x="342900" y="895350"/>
            <a:ext cx="6172200" cy="3394472"/>
          </a:xfrm>
        </p:spPr>
        <p:txBody>
          <a:bodyPr/>
          <a:lstStyle/>
          <a:p>
            <a:pPr marL="0" indent="0" algn="ctr">
              <a:buNone/>
            </a:pPr>
            <a:r>
              <a:rPr lang="en-US" dirty="0" smtClean="0">
                <a:latin typeface="Berlin Sans FB Demi" panose="020E0802020502020306" pitchFamily="34" charset="0"/>
              </a:rPr>
              <a:t>The definition of a Trauma Center is a hospital equipped and staffed to provide emergent care for patients suffering from </a:t>
            </a:r>
            <a:r>
              <a:rPr lang="en-US" b="1" i="1" dirty="0" smtClean="0">
                <a:solidFill>
                  <a:srgbClr val="FF0000"/>
                </a:solidFill>
                <a:latin typeface="Berlin Sans FB Demi" panose="020E0802020502020306" pitchFamily="34" charset="0"/>
              </a:rPr>
              <a:t>major</a:t>
            </a:r>
            <a:r>
              <a:rPr lang="en-US" dirty="0" smtClean="0">
                <a:latin typeface="Berlin Sans FB Demi" panose="020E0802020502020306" pitchFamily="34" charset="0"/>
              </a:rPr>
              <a:t> traumatic injuries such as </a:t>
            </a:r>
            <a:r>
              <a:rPr lang="en-US" dirty="0" smtClean="0">
                <a:latin typeface="Berlin Sans FB Demi" panose="020E0802020502020306" pitchFamily="34" charset="0"/>
              </a:rPr>
              <a:t>high falls</a:t>
            </a:r>
            <a:r>
              <a:rPr lang="en-US" dirty="0" smtClean="0">
                <a:latin typeface="Berlin Sans FB Demi" panose="020E0802020502020306" pitchFamily="34" charset="0"/>
              </a:rPr>
              <a:t>, </a:t>
            </a:r>
            <a:r>
              <a:rPr lang="en-US" dirty="0" smtClean="0">
                <a:latin typeface="Berlin Sans FB Demi" panose="020E0802020502020306" pitchFamily="34" charset="0"/>
              </a:rPr>
              <a:t> severe MVAs</a:t>
            </a:r>
            <a:r>
              <a:rPr lang="en-US" dirty="0" smtClean="0">
                <a:latin typeface="Berlin Sans FB Demi" panose="020E0802020502020306" pitchFamily="34" charset="0"/>
              </a:rPr>
              <a:t>, or gun shot wounds.</a:t>
            </a:r>
            <a:endParaRPr lang="en-US" dirty="0">
              <a:latin typeface="Berlin Sans FB Demi" panose="020E0802020502020306" pitchFamily="34" charset="0"/>
            </a:endParaRP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228850" y="2743200"/>
            <a:ext cx="2400300" cy="2400300"/>
          </a:xfrm>
          <a:prstGeom prst="rect">
            <a:avLst/>
          </a:prstGeom>
        </p:spPr>
      </p:pic>
    </p:spTree>
    <p:extLst>
      <p:ext uri="{BB962C8B-B14F-4D97-AF65-F5344CB8AC3E}">
        <p14:creationId xmlns:p14="http://schemas.microsoft.com/office/powerpoint/2010/main" val="1285965680"/>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lumMod val="7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i="1" u="sng" dirty="0" smtClean="0">
                <a:solidFill>
                  <a:srgbClr val="FF0000"/>
                </a:solidFill>
              </a:rPr>
              <a:t>Level 2 Trauma Center</a:t>
            </a:r>
            <a:endParaRPr lang="en-US" b="1" i="1" u="sng" dirty="0">
              <a:solidFill>
                <a:srgbClr val="FF0000"/>
              </a:solidFill>
            </a:endParaRPr>
          </a:p>
        </p:txBody>
      </p:sp>
      <p:sp>
        <p:nvSpPr>
          <p:cNvPr id="3" name="Content Placeholder 2"/>
          <p:cNvSpPr>
            <a:spLocks noGrp="1"/>
          </p:cNvSpPr>
          <p:nvPr>
            <p:ph idx="1"/>
          </p:nvPr>
        </p:nvSpPr>
        <p:spPr>
          <a:xfrm>
            <a:off x="358250" y="971550"/>
            <a:ext cx="6172200" cy="3394472"/>
          </a:xfrm>
        </p:spPr>
        <p:txBody>
          <a:bodyPr>
            <a:normAutofit/>
          </a:bodyPr>
          <a:lstStyle/>
          <a:p>
            <a:pPr marL="0" indent="0">
              <a:buNone/>
            </a:pPr>
            <a:r>
              <a:rPr lang="en-US" sz="2000" dirty="0" smtClean="0">
                <a:latin typeface="Berlin Sans FB Demi" panose="020E0802020502020306" pitchFamily="34" charset="0"/>
              </a:rPr>
              <a:t>*24 hour immediate coverage by general surgeons, Ortho, Neuro, Radiology, &amp; Anesthesiology</a:t>
            </a:r>
          </a:p>
          <a:p>
            <a:pPr marL="0" indent="0">
              <a:buNone/>
            </a:pPr>
            <a:r>
              <a:rPr lang="en-US" sz="2000" dirty="0" smtClean="0">
                <a:latin typeface="Berlin Sans FB Demi" panose="020E0802020502020306" pitchFamily="34" charset="0"/>
              </a:rPr>
              <a:t>*24 hour immediate coverage by ED staff</a:t>
            </a:r>
            <a:endParaRPr lang="en-US" sz="2000" dirty="0">
              <a:latin typeface="Berlin Sans FB Demi" panose="020E0802020502020306" pitchFamily="34" charset="0"/>
            </a:endParaRPr>
          </a:p>
        </p:txBody>
      </p:sp>
      <p:pic>
        <p:nvPicPr>
          <p:cNvPr id="4098" name="Picture 2" descr="Image result for doctor gif"/>
          <p:cNvPicPr>
            <a:picLocks noChangeAspect="1" noChangeArrowheads="1" noCrop="1"/>
          </p:cNvPicPr>
          <p:nvPr/>
        </p:nvPicPr>
        <p:blipFill>
          <a:blip r:embed="rId2">
            <a:extLst>
              <a:ext uri="{28A0092B-C50C-407E-A947-70E740481C1C}">
                <a14:useLocalDpi xmlns:a14="http://schemas.microsoft.com/office/drawing/2010/main" val="0"/>
              </a:ext>
            </a:extLst>
          </a:blip>
          <a:srcRect/>
          <a:stretch>
            <a:fillRect/>
          </a:stretch>
        </p:blipFill>
        <p:spPr bwMode="auto">
          <a:xfrm>
            <a:off x="1143000" y="2495550"/>
            <a:ext cx="4572000" cy="25717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57324954"/>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lumMod val="7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i="1" u="sng" dirty="0" smtClean="0">
                <a:solidFill>
                  <a:srgbClr val="FF0000"/>
                </a:solidFill>
              </a:rPr>
              <a:t>Level 1 Trauma Center</a:t>
            </a:r>
            <a:endParaRPr lang="en-US" b="1" i="1" u="sng" dirty="0">
              <a:solidFill>
                <a:srgbClr val="FF0000"/>
              </a:solidFill>
            </a:endParaRPr>
          </a:p>
        </p:txBody>
      </p:sp>
      <p:sp>
        <p:nvSpPr>
          <p:cNvPr id="3" name="Content Placeholder 2"/>
          <p:cNvSpPr>
            <a:spLocks noGrp="1"/>
          </p:cNvSpPr>
          <p:nvPr>
            <p:ph idx="1"/>
          </p:nvPr>
        </p:nvSpPr>
        <p:spPr>
          <a:xfrm>
            <a:off x="358250" y="971550"/>
            <a:ext cx="6172200" cy="3394472"/>
          </a:xfrm>
        </p:spPr>
        <p:txBody>
          <a:bodyPr>
            <a:normAutofit/>
          </a:bodyPr>
          <a:lstStyle/>
          <a:p>
            <a:pPr marL="0" indent="0">
              <a:buNone/>
            </a:pPr>
            <a:r>
              <a:rPr lang="en-US" sz="1800" dirty="0" smtClean="0">
                <a:latin typeface="Berlin Sans FB Demi" panose="020E0802020502020306" pitchFamily="34" charset="0"/>
              </a:rPr>
              <a:t>*24 hour immediate coverage by general surgeons, Ortho, Neuro, Radiology, Internal Medicine, Plastic Surgery, Oral Maxillofacial, Pediatric, &amp; Anesthesiology</a:t>
            </a:r>
          </a:p>
          <a:p>
            <a:pPr marL="0" indent="0">
              <a:buNone/>
            </a:pPr>
            <a:r>
              <a:rPr lang="en-US" sz="1800" dirty="0" smtClean="0">
                <a:latin typeface="Berlin Sans FB Demi" panose="020E0802020502020306" pitchFamily="34" charset="0"/>
              </a:rPr>
              <a:t>*24 hour immediate coverage by ED staff</a:t>
            </a:r>
          </a:p>
          <a:p>
            <a:pPr marL="0" indent="0">
              <a:buNone/>
            </a:pPr>
            <a:r>
              <a:rPr lang="en-US" sz="1800" dirty="0" smtClean="0">
                <a:latin typeface="Berlin Sans FB Demi" panose="020E0802020502020306" pitchFamily="34" charset="0"/>
              </a:rPr>
              <a:t>*Is a referral source for communities in nearby regions</a:t>
            </a:r>
          </a:p>
          <a:p>
            <a:pPr marL="0" indent="0">
              <a:buNone/>
            </a:pPr>
            <a:r>
              <a:rPr lang="en-US" sz="1800" dirty="0" smtClean="0">
                <a:latin typeface="Berlin Sans FB Demi" panose="020E0802020502020306" pitchFamily="34" charset="0"/>
              </a:rPr>
              <a:t>*Teaching and research facilities to direct new innovations in trauma care</a:t>
            </a:r>
          </a:p>
          <a:p>
            <a:pPr marL="0" indent="0">
              <a:buNone/>
            </a:pPr>
            <a:endParaRPr lang="en-US" sz="2000" dirty="0"/>
          </a:p>
        </p:txBody>
      </p:sp>
      <p:pic>
        <p:nvPicPr>
          <p:cNvPr id="5122" name="Picture 2" descr="Image result for doctor gif"/>
          <p:cNvPicPr>
            <a:picLocks noChangeAspect="1" noChangeArrowheads="1" noCrop="1"/>
          </p:cNvPicPr>
          <p:nvPr/>
        </p:nvPicPr>
        <p:blipFill>
          <a:blip r:embed="rId2">
            <a:extLst>
              <a:ext uri="{28A0092B-C50C-407E-A947-70E740481C1C}">
                <a14:useLocalDpi xmlns:a14="http://schemas.microsoft.com/office/drawing/2010/main" val="0"/>
              </a:ext>
            </a:extLst>
          </a:blip>
          <a:srcRect/>
          <a:stretch>
            <a:fillRect/>
          </a:stretch>
        </p:blipFill>
        <p:spPr bwMode="auto">
          <a:xfrm>
            <a:off x="2242610" y="2876550"/>
            <a:ext cx="4008966" cy="22550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9290014"/>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24_7_EMS - Shock Management_Controversy">
            <a:hlinkClick r:id="" action="ppaction://media"/>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342900" y="153839"/>
            <a:ext cx="6069392" cy="4551511"/>
          </a:xfrm>
        </p:spPr>
      </p:pic>
    </p:spTree>
    <p:extLst>
      <p:ext uri="{BB962C8B-B14F-4D97-AF65-F5344CB8AC3E}">
        <p14:creationId xmlns:p14="http://schemas.microsoft.com/office/powerpoint/2010/main" val="2642669619"/>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Rectangle 15"/>
          <p:cNvSpPr/>
          <p:nvPr/>
        </p:nvSpPr>
        <p:spPr>
          <a:xfrm>
            <a:off x="0" y="0"/>
            <a:ext cx="6858000" cy="5143500"/>
          </a:xfrm>
          <a:prstGeom prst="rect">
            <a:avLst/>
          </a:prstGeom>
          <a:gradFill flip="none" rotWithShape="1">
            <a:gsLst>
              <a:gs pos="0">
                <a:schemeClr val="tx2">
                  <a:lumMod val="40000"/>
                  <a:lumOff val="60000"/>
                </a:schemeClr>
              </a:gs>
              <a:gs pos="35000">
                <a:schemeClr val="tx2">
                  <a:lumMod val="60000"/>
                  <a:lumOff val="40000"/>
                </a:schemeClr>
              </a:gs>
              <a:gs pos="100000">
                <a:schemeClr val="tx2"/>
              </a:gs>
            </a:gsLst>
            <a:path path="circle">
              <a:fillToRect l="50000" t="50000" r="50000" b="50000"/>
            </a:path>
            <a:tileRect/>
          </a:gradFill>
          <a:ln w="25400" cap="flat" cmpd="sng" algn="ctr">
            <a:noFill/>
            <a:prstDash val="solid"/>
          </a:ln>
          <a:effectLst/>
        </p:spPr>
        <p:txBody>
          <a:bodyPr rtlCol="0" anchor="ctr"/>
          <a:lstStyle/>
          <a:p>
            <a:pPr algn="ctr">
              <a:defRPr/>
            </a:pPr>
            <a:endParaRPr lang="en-US" sz="1350" kern="0">
              <a:solidFill>
                <a:sysClr val="window" lastClr="FFFFFF"/>
              </a:solidFill>
              <a:latin typeface="Palatino Linotype"/>
            </a:endParaRPr>
          </a:p>
        </p:txBody>
      </p:sp>
      <p:pic>
        <p:nvPicPr>
          <p:cNvPr id="3" name="Picture 2"/>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40310" y="800100"/>
            <a:ext cx="2652117" cy="3857625"/>
          </a:xfrm>
          <a:prstGeom prst="rect">
            <a:avLst/>
          </a:prstGeom>
        </p:spPr>
      </p:pic>
      <p:sp>
        <p:nvSpPr>
          <p:cNvPr id="15" name="Rectangle 14"/>
          <p:cNvSpPr/>
          <p:nvPr/>
        </p:nvSpPr>
        <p:spPr>
          <a:xfrm>
            <a:off x="6689913" y="0"/>
            <a:ext cx="400050" cy="5143500"/>
          </a:xfrm>
          <a:prstGeom prst="rect">
            <a:avLst/>
          </a:prstGeom>
          <a:gradFill flip="none" rotWithShape="1">
            <a:gsLst>
              <a:gs pos="0">
                <a:schemeClr val="tx2">
                  <a:lumMod val="40000"/>
                  <a:lumOff val="60000"/>
                </a:schemeClr>
              </a:gs>
              <a:gs pos="35000">
                <a:schemeClr val="tx2">
                  <a:lumMod val="40000"/>
                  <a:lumOff val="60000"/>
                </a:schemeClr>
              </a:gs>
              <a:gs pos="100000">
                <a:schemeClr val="tx2"/>
              </a:gs>
            </a:gsLst>
            <a:path path="circle">
              <a:fillToRect l="50000" t="-80000" r="50000" b="180000"/>
            </a:path>
            <a:tileRect/>
          </a:gradFill>
          <a:ln w="25400" cap="flat" cmpd="sng" algn="ctr">
            <a:noFill/>
            <a:prstDash val="solid"/>
          </a:ln>
          <a:effectLst>
            <a:outerShdw blurRad="317500" dist="152400" dir="3720000" algn="bl" rotWithShape="0">
              <a:prstClr val="black">
                <a:alpha val="30000"/>
              </a:prstClr>
            </a:outerShdw>
          </a:effectLst>
        </p:spPr>
        <p:txBody>
          <a:bodyPr rtlCol="0" anchor="ctr"/>
          <a:lstStyle/>
          <a:p>
            <a:pPr algn="ctr">
              <a:defRPr/>
            </a:pPr>
            <a:endParaRPr lang="en-US" sz="1350" kern="0">
              <a:solidFill>
                <a:sysClr val="window" lastClr="FFFFFF"/>
              </a:solidFill>
              <a:latin typeface="Palatino Linotype"/>
            </a:endParaRPr>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219200" y="1014726"/>
            <a:ext cx="209550" cy="209550"/>
          </a:xfrm>
          <a:prstGeom prst="rect">
            <a:avLst/>
          </a:prstGeom>
        </p:spPr>
      </p:pic>
      <p:pic>
        <p:nvPicPr>
          <p:cNvPr id="12" name="Picture 1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132354" y="2016532"/>
            <a:ext cx="209550" cy="209550"/>
          </a:xfrm>
          <a:prstGeom prst="rect">
            <a:avLst/>
          </a:prstGeom>
        </p:spPr>
      </p:pic>
      <p:sp>
        <p:nvSpPr>
          <p:cNvPr id="5" name="TextBox 4"/>
          <p:cNvSpPr txBox="1"/>
          <p:nvPr/>
        </p:nvSpPr>
        <p:spPr>
          <a:xfrm>
            <a:off x="3429000" y="1504950"/>
            <a:ext cx="2819400" cy="769441"/>
          </a:xfrm>
          <a:prstGeom prst="rect">
            <a:avLst/>
          </a:prstGeom>
          <a:noFill/>
        </p:spPr>
        <p:txBody>
          <a:bodyPr wrap="square" rtlCol="0">
            <a:spAutoFit/>
          </a:bodyPr>
          <a:lstStyle/>
          <a:p>
            <a:r>
              <a:rPr lang="en-US" sz="4400" b="1" dirty="0" smtClean="0">
                <a:solidFill>
                  <a:schemeClr val="accent2"/>
                </a:solidFill>
              </a:rPr>
              <a:t>Questions?</a:t>
            </a:r>
            <a:endParaRPr lang="en-US" sz="4400" b="1" dirty="0">
              <a:solidFill>
                <a:schemeClr val="accent2"/>
              </a:solidFill>
            </a:endParaRPr>
          </a:p>
        </p:txBody>
      </p:sp>
      <p:pic>
        <p:nvPicPr>
          <p:cNvPr id="4" name="Picture 3"/>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3581400" y="2695420"/>
            <a:ext cx="3016800" cy="2448080"/>
          </a:xfrm>
          <a:prstGeom prst="rect">
            <a:avLst/>
          </a:prstGeom>
        </p:spPr>
      </p:pic>
    </p:spTree>
    <p:extLst>
      <p:ext uri="{BB962C8B-B14F-4D97-AF65-F5344CB8AC3E}">
        <p14:creationId xmlns:p14="http://schemas.microsoft.com/office/powerpoint/2010/main" val="1254274831"/>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50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Office Theme">
  <a:themeElements>
    <a:clrScheme name="Fix_This_Up">
      <a:dk1>
        <a:sysClr val="windowText" lastClr="000000"/>
      </a:dk1>
      <a:lt1>
        <a:sysClr val="window" lastClr="FFFFFF"/>
      </a:lt1>
      <a:dk2>
        <a:srgbClr val="B2B2B2"/>
      </a:dk2>
      <a:lt2>
        <a:srgbClr val="974806"/>
      </a:lt2>
      <a:accent1>
        <a:srgbClr val="F0A228"/>
      </a:accent1>
      <a:accent2>
        <a:srgbClr val="E72727"/>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4759</TotalTime>
  <Words>1366</Words>
  <Application>Microsoft Office PowerPoint</Application>
  <PresentationFormat>Custom</PresentationFormat>
  <Paragraphs>170</Paragraphs>
  <Slides>51</Slides>
  <Notes>0</Notes>
  <HiddenSlides>0</HiddenSlides>
  <MMClips>1</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51</vt:i4>
      </vt:variant>
    </vt:vector>
  </HeadingPairs>
  <TitlesOfParts>
    <vt:vector size="58" baseType="lpstr">
      <vt:lpstr>Arial</vt:lpstr>
      <vt:lpstr>Berlin Sans FB</vt:lpstr>
      <vt:lpstr>Berlin Sans FB Demi</vt:lpstr>
      <vt:lpstr>Calibri</vt:lpstr>
      <vt:lpstr>Century Gothic</vt:lpstr>
      <vt:lpstr>Palatino Linotype</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Dangerous Blood Loss</vt:lpstr>
      <vt:lpstr>PowerPoint Presentation</vt:lpstr>
      <vt:lpstr>PowerPoint Presentation</vt:lpstr>
      <vt:lpstr>Mechanism</vt:lpstr>
      <vt:lpstr>Early Signs of Compensated Shock</vt:lpstr>
      <vt:lpstr>Decompensated Shock</vt:lpstr>
      <vt:lpstr>Irreversible Shock</vt:lpstr>
      <vt:lpstr>Proper Assessment</vt:lpstr>
      <vt:lpstr>PowerPoint Presentation</vt:lpstr>
      <vt:lpstr>PowerPoint Presentation</vt:lpstr>
      <vt:lpstr>Oxygen</vt:lpstr>
      <vt:lpstr>Oxygen</vt:lpstr>
      <vt:lpstr>Keep them WARM</vt:lpstr>
      <vt:lpstr>Control the Bleeding</vt:lpstr>
      <vt:lpstr>We said Control the Bleeeeeeeeeding!!</vt:lpstr>
      <vt:lpstr>Ways to Control Severe Bleeding</vt:lpstr>
      <vt:lpstr>Ways to Control Severe Bleeding</vt:lpstr>
      <vt:lpstr>Ways to Control Severe Bleeding</vt:lpstr>
      <vt:lpstr>Ways to Control Severe Bleeding</vt:lpstr>
      <vt:lpstr>Direct Pressure</vt:lpstr>
      <vt:lpstr>Direct Pressure</vt:lpstr>
      <vt:lpstr>Excessive Vaginal Bleeding</vt:lpstr>
      <vt:lpstr>Elevation</vt:lpstr>
      <vt:lpstr>Arterial Pressure Points</vt:lpstr>
      <vt:lpstr>Arterial Pressure Points</vt:lpstr>
      <vt:lpstr>Tourniquet</vt:lpstr>
      <vt:lpstr>Quick Recognition and Transport</vt:lpstr>
      <vt:lpstr>Quick Recognition and Transport</vt:lpstr>
      <vt:lpstr>Quick Recognition and Transport</vt:lpstr>
      <vt:lpstr>Trauma Center </vt:lpstr>
      <vt:lpstr>Level 2 Trauma Center</vt:lpstr>
      <vt:lpstr>Level 1 Trauma Center</vt:lpstr>
      <vt:lpstr>PowerPoint Presentation</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PresenterMedia.com</dc:creator>
  <cp:lastModifiedBy>Reed, Brian E.</cp:lastModifiedBy>
  <cp:revision>131</cp:revision>
  <dcterms:created xsi:type="dcterms:W3CDTF">2013-06-06T19:01:13Z</dcterms:created>
  <dcterms:modified xsi:type="dcterms:W3CDTF">2018-12-24T15:02:44Z</dcterms:modified>
</cp:coreProperties>
</file>