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wmv" ContentType="video/x-ms-wm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6" r:id="rId3"/>
    <p:sldId id="274" r:id="rId4"/>
    <p:sldId id="327" r:id="rId5"/>
    <p:sldId id="322" r:id="rId6"/>
    <p:sldId id="288" r:id="rId7"/>
    <p:sldId id="293" r:id="rId8"/>
    <p:sldId id="369" r:id="rId9"/>
    <p:sldId id="294" r:id="rId10"/>
    <p:sldId id="370" r:id="rId11"/>
    <p:sldId id="316" r:id="rId12"/>
    <p:sldId id="291" r:id="rId13"/>
    <p:sldId id="301" r:id="rId14"/>
    <p:sldId id="332" r:id="rId15"/>
    <p:sldId id="331" r:id="rId16"/>
    <p:sldId id="323" r:id="rId17"/>
    <p:sldId id="333" r:id="rId18"/>
    <p:sldId id="334" r:id="rId19"/>
    <p:sldId id="317" r:id="rId20"/>
    <p:sldId id="318" r:id="rId21"/>
    <p:sldId id="319" r:id="rId22"/>
    <p:sldId id="320" r:id="rId23"/>
    <p:sldId id="321" r:id="rId24"/>
    <p:sldId id="335" r:id="rId25"/>
    <p:sldId id="336" r:id="rId26"/>
    <p:sldId id="328" r:id="rId27"/>
    <p:sldId id="330" r:id="rId28"/>
    <p:sldId id="338" r:id="rId29"/>
    <p:sldId id="339" r:id="rId30"/>
    <p:sldId id="340" r:id="rId31"/>
    <p:sldId id="329" r:id="rId32"/>
    <p:sldId id="341" r:id="rId33"/>
    <p:sldId id="342" r:id="rId34"/>
    <p:sldId id="337" r:id="rId35"/>
    <p:sldId id="343" r:id="rId36"/>
    <p:sldId id="346" r:id="rId37"/>
    <p:sldId id="347" r:id="rId38"/>
    <p:sldId id="348" r:id="rId39"/>
    <p:sldId id="349" r:id="rId40"/>
    <p:sldId id="350" r:id="rId41"/>
    <p:sldId id="344" r:id="rId42"/>
    <p:sldId id="345" r:id="rId43"/>
    <p:sldId id="297" r:id="rId44"/>
    <p:sldId id="296" r:id="rId45"/>
    <p:sldId id="354" r:id="rId46"/>
    <p:sldId id="352" r:id="rId47"/>
    <p:sldId id="272" r:id="rId48"/>
    <p:sldId id="273" r:id="rId49"/>
    <p:sldId id="289" r:id="rId50"/>
    <p:sldId id="295" r:id="rId51"/>
    <p:sldId id="271" r:id="rId52"/>
    <p:sldId id="353" r:id="rId53"/>
    <p:sldId id="302" r:id="rId54"/>
    <p:sldId id="298" r:id="rId55"/>
    <p:sldId id="299" r:id="rId56"/>
    <p:sldId id="300" r:id="rId57"/>
    <p:sldId id="359" r:id="rId58"/>
    <p:sldId id="355" r:id="rId59"/>
    <p:sldId id="358" r:id="rId60"/>
    <p:sldId id="367" r:id="rId61"/>
    <p:sldId id="360" r:id="rId62"/>
    <p:sldId id="366" r:id="rId63"/>
    <p:sldId id="356" r:id="rId64"/>
    <p:sldId id="361" r:id="rId65"/>
    <p:sldId id="362" r:id="rId66"/>
    <p:sldId id="368" r:id="rId67"/>
    <p:sldId id="363" r:id="rId68"/>
    <p:sldId id="364" r:id="rId69"/>
    <p:sldId id="357" r:id="rId70"/>
    <p:sldId id="279" r:id="rId71"/>
    <p:sldId id="283" r:id="rId72"/>
    <p:sldId id="282" r:id="rId73"/>
    <p:sldId id="281" r:id="rId74"/>
    <p:sldId id="284" r:id="rId75"/>
    <p:sldId id="303" r:id="rId76"/>
    <p:sldId id="285" r:id="rId77"/>
    <p:sldId id="287" r:id="rId78"/>
    <p:sldId id="306" r:id="rId79"/>
    <p:sldId id="308" r:id="rId80"/>
    <p:sldId id="305" r:id="rId81"/>
    <p:sldId id="304" r:id="rId82"/>
    <p:sldId id="310" r:id="rId83"/>
    <p:sldId id="307" r:id="rId84"/>
    <p:sldId id="371" r:id="rId85"/>
    <p:sldId id="311" r:id="rId86"/>
    <p:sldId id="312" r:id="rId87"/>
    <p:sldId id="313" r:id="rId88"/>
    <p:sldId id="315" r:id="rId89"/>
    <p:sldId id="314" r:id="rId90"/>
    <p:sldId id="286" r:id="rId91"/>
    <p:sldId id="309" r:id="rId9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4A18"/>
    <a:srgbClr val="F40C54"/>
    <a:srgbClr val="FAD5CA"/>
    <a:srgbClr val="EF8463"/>
    <a:srgbClr val="F52B6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showComments="0">
  <p:normalViewPr horzBarState="maximized">
    <p:restoredLeft sz="15987" autoAdjust="0"/>
    <p:restoredTop sz="94660"/>
  </p:normalViewPr>
  <p:slideViewPr>
    <p:cSldViewPr snapToGrid="0">
      <p:cViewPr varScale="1">
        <p:scale>
          <a:sx n="116" d="100"/>
          <a:sy n="116" d="100"/>
        </p:scale>
        <p:origin x="1446"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presProps" Target="presProps.xml"/><Relationship Id="rId98" Type="http://schemas.microsoft.com/office/2015/10/relationships/revisionInfo" Target="NUL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B2D0486C-7062-4CD3-83B2-5EDBF18BEF20}"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EA341-71B1-47D4-9336-2B79EBAB3A34}" type="slidenum">
              <a:rPr lang="en-US" smtClean="0"/>
              <a:t>‹#›</a:t>
            </a:fld>
            <a:endParaRPr lang="en-US"/>
          </a:p>
        </p:txBody>
      </p:sp>
    </p:spTree>
    <p:extLst>
      <p:ext uri="{BB962C8B-B14F-4D97-AF65-F5344CB8AC3E}">
        <p14:creationId xmlns:p14="http://schemas.microsoft.com/office/powerpoint/2010/main" val="2607964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D0486C-7062-4CD3-83B2-5EDBF18BEF20}"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EA341-71B1-47D4-9336-2B79EBAB3A34}" type="slidenum">
              <a:rPr lang="en-US" smtClean="0"/>
              <a:t>‹#›</a:t>
            </a:fld>
            <a:endParaRPr lang="en-US"/>
          </a:p>
        </p:txBody>
      </p:sp>
    </p:spTree>
    <p:extLst>
      <p:ext uri="{BB962C8B-B14F-4D97-AF65-F5344CB8AC3E}">
        <p14:creationId xmlns:p14="http://schemas.microsoft.com/office/powerpoint/2010/main" val="1041403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D0486C-7062-4CD3-83B2-5EDBF18BEF20}"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EA341-71B1-47D4-9336-2B79EBAB3A34}" type="slidenum">
              <a:rPr lang="en-US" smtClean="0"/>
              <a:t>‹#›</a:t>
            </a:fld>
            <a:endParaRPr lang="en-US"/>
          </a:p>
        </p:txBody>
      </p:sp>
    </p:spTree>
    <p:extLst>
      <p:ext uri="{BB962C8B-B14F-4D97-AF65-F5344CB8AC3E}">
        <p14:creationId xmlns:p14="http://schemas.microsoft.com/office/powerpoint/2010/main" val="1172778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2D0486C-7062-4CD3-83B2-5EDBF18BEF20}" type="datetimeFigureOut">
              <a:rPr lang="en-US" smtClean="0"/>
              <a:t>12/27/2018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EA341-71B1-47D4-9336-2B79EBAB3A34}" type="slidenum">
              <a:rPr lang="en-US" smtClean="0"/>
              <a:t>‹#›</a:t>
            </a:fld>
            <a:endParaRPr lang="en-US"/>
          </a:p>
        </p:txBody>
      </p:sp>
    </p:spTree>
    <p:extLst>
      <p:ext uri="{BB962C8B-B14F-4D97-AF65-F5344CB8AC3E}">
        <p14:creationId xmlns:p14="http://schemas.microsoft.com/office/powerpoint/2010/main" val="797724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2D0486C-7062-4CD3-83B2-5EDBF18BEF20}" type="datetimeFigureOut">
              <a:rPr lang="en-US" smtClean="0"/>
              <a:t>12/27/2018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8EA341-71B1-47D4-9336-2B79EBAB3A34}" type="slidenum">
              <a:rPr lang="en-US" smtClean="0"/>
              <a:t>‹#›</a:t>
            </a:fld>
            <a:endParaRPr lang="en-US"/>
          </a:p>
        </p:txBody>
      </p:sp>
    </p:spTree>
    <p:extLst>
      <p:ext uri="{BB962C8B-B14F-4D97-AF65-F5344CB8AC3E}">
        <p14:creationId xmlns:p14="http://schemas.microsoft.com/office/powerpoint/2010/main" val="1027832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2D0486C-7062-4CD3-83B2-5EDBF18BEF20}" type="datetimeFigureOut">
              <a:rPr lang="en-US" smtClean="0"/>
              <a:t>12/27/2018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8EA341-71B1-47D4-9336-2B79EBAB3A34}" type="slidenum">
              <a:rPr lang="en-US" smtClean="0"/>
              <a:t>‹#›</a:t>
            </a:fld>
            <a:endParaRPr lang="en-US"/>
          </a:p>
        </p:txBody>
      </p:sp>
    </p:spTree>
    <p:extLst>
      <p:ext uri="{BB962C8B-B14F-4D97-AF65-F5344CB8AC3E}">
        <p14:creationId xmlns:p14="http://schemas.microsoft.com/office/powerpoint/2010/main" val="4216233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D0486C-7062-4CD3-83B2-5EDBF18BEF20}" type="datetimeFigureOut">
              <a:rPr lang="en-US" smtClean="0"/>
              <a:t>12/27/2018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48EA341-71B1-47D4-9336-2B79EBAB3A34}" type="slidenum">
              <a:rPr lang="en-US" smtClean="0"/>
              <a:t>‹#›</a:t>
            </a:fld>
            <a:endParaRPr lang="en-US"/>
          </a:p>
        </p:txBody>
      </p:sp>
    </p:spTree>
    <p:extLst>
      <p:ext uri="{BB962C8B-B14F-4D97-AF65-F5344CB8AC3E}">
        <p14:creationId xmlns:p14="http://schemas.microsoft.com/office/powerpoint/2010/main" val="4167380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B2D0486C-7062-4CD3-83B2-5EDBF18BEF20}" type="datetimeFigureOut">
              <a:rPr lang="en-US" smtClean="0"/>
              <a:t>12/27/2018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EA341-71B1-47D4-9336-2B79EBAB3A34}" type="slidenum">
              <a:rPr lang="en-US" smtClean="0"/>
              <a:t>‹#›</a:t>
            </a:fld>
            <a:endParaRPr lang="en-US"/>
          </a:p>
        </p:txBody>
      </p:sp>
    </p:spTree>
    <p:extLst>
      <p:ext uri="{BB962C8B-B14F-4D97-AF65-F5344CB8AC3E}">
        <p14:creationId xmlns:p14="http://schemas.microsoft.com/office/powerpoint/2010/main" val="3454530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B2D0486C-7062-4CD3-83B2-5EDBF18BEF20}" type="datetimeFigureOut">
              <a:rPr lang="en-US" smtClean="0"/>
              <a:t>12/27/2018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EA341-71B1-47D4-9336-2B79EBAB3A34}" type="slidenum">
              <a:rPr lang="en-US" smtClean="0"/>
              <a:t>‹#›</a:t>
            </a:fld>
            <a:endParaRPr lang="en-US"/>
          </a:p>
        </p:txBody>
      </p:sp>
    </p:spTree>
    <p:extLst>
      <p:ext uri="{BB962C8B-B14F-4D97-AF65-F5344CB8AC3E}">
        <p14:creationId xmlns:p14="http://schemas.microsoft.com/office/powerpoint/2010/main" val="2253496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D0486C-7062-4CD3-83B2-5EDBF18BEF20}"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EA341-71B1-47D4-9336-2B79EBAB3A34}" type="slidenum">
              <a:rPr lang="en-US" smtClean="0"/>
              <a:t>‹#›</a:t>
            </a:fld>
            <a:endParaRPr lang="en-US"/>
          </a:p>
        </p:txBody>
      </p:sp>
    </p:spTree>
    <p:extLst>
      <p:ext uri="{BB962C8B-B14F-4D97-AF65-F5344CB8AC3E}">
        <p14:creationId xmlns:p14="http://schemas.microsoft.com/office/powerpoint/2010/main" val="1386685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D0486C-7062-4CD3-83B2-5EDBF18BEF20}"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EA341-71B1-47D4-9336-2B79EBAB3A34}" type="slidenum">
              <a:rPr lang="en-US" smtClean="0"/>
              <a:t>‹#›</a:t>
            </a:fld>
            <a:endParaRPr lang="en-US"/>
          </a:p>
        </p:txBody>
      </p:sp>
    </p:spTree>
    <p:extLst>
      <p:ext uri="{BB962C8B-B14F-4D97-AF65-F5344CB8AC3E}">
        <p14:creationId xmlns:p14="http://schemas.microsoft.com/office/powerpoint/2010/main" val="3829426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50000">
              <a:schemeClr val="bg1"/>
            </a:gs>
            <a:gs pos="100000">
              <a:schemeClr val="bg1">
                <a:lumMod val="75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2D0486C-7062-4CD3-83B2-5EDBF18BEF20}" type="datetimeFigureOut">
              <a:rPr lang="en-US" smtClean="0"/>
              <a:t>12/27/2018</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48EA341-71B1-47D4-9336-2B79EBAB3A34}" type="slidenum">
              <a:rPr lang="en-US" smtClean="0"/>
              <a:t>‹#›</a:t>
            </a:fld>
            <a:endParaRPr lang="en-US"/>
          </a:p>
        </p:txBody>
      </p:sp>
    </p:spTree>
    <p:extLst>
      <p:ext uri="{BB962C8B-B14F-4D97-AF65-F5344CB8AC3E}">
        <p14:creationId xmlns:p14="http://schemas.microsoft.com/office/powerpoint/2010/main" val="21535157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png"/></Relationships>
</file>

<file path=ppt/slides/_rels/slide3.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2.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9.gif"/><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0.gi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6.gif"/><Relationship Id="rId2" Type="http://schemas.openxmlformats.org/officeDocument/2006/relationships/image" Target="../media/image45.gif"/><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50.gif"/><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6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 Id="rId4" Type="http://schemas.openxmlformats.org/officeDocument/2006/relationships/image" Target="../media/image67.png"/></Relationships>
</file>

<file path=ppt/slides/_rels/slide7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7.xml"/><Relationship Id="rId5" Type="http://schemas.openxmlformats.org/officeDocument/2006/relationships/image" Target="../media/image71.png"/><Relationship Id="rId4" Type="http://schemas.openxmlformats.org/officeDocument/2006/relationships/image" Target="../media/image70.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7.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s>
</file>

<file path=ppt/slides/_rels/slide82.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7.xml"/><Relationship Id="rId5" Type="http://schemas.openxmlformats.org/officeDocument/2006/relationships/image" Target="../media/image80.png"/><Relationship Id="rId4" Type="http://schemas.openxmlformats.org/officeDocument/2006/relationships/image" Target="../media/image79.png"/></Relationships>
</file>

<file path=ppt/slides/_rels/slide8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7.xml"/><Relationship Id="rId5" Type="http://schemas.openxmlformats.org/officeDocument/2006/relationships/image" Target="../media/image84.png"/><Relationship Id="rId4" Type="http://schemas.openxmlformats.org/officeDocument/2006/relationships/image" Target="../media/image83.png"/></Relationships>
</file>

<file path=ppt/slides/_rels/slide84.xml.rels><?xml version="1.0" encoding="UTF-8" standalone="yes"?>
<Relationships xmlns="http://schemas.openxmlformats.org/package/2006/relationships"><Relationship Id="rId2" Type="http://schemas.openxmlformats.org/officeDocument/2006/relationships/image" Target="../media/image85.gif"/><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7.xml"/><Relationship Id="rId4" Type="http://schemas.openxmlformats.org/officeDocument/2006/relationships/image" Target="../media/image88.png"/></Relationships>
</file>

<file path=ppt/slides/_rels/slide86.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7.xml"/><Relationship Id="rId4" Type="http://schemas.openxmlformats.org/officeDocument/2006/relationships/image" Target="../media/image93.png"/></Relationships>
</file>

<file path=ppt/slides/_rels/slide89.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95.png"/></Relationships>
</file>

<file path=ppt/slides/_rels/slide91.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Line 22"/>
          <p:cNvSpPr>
            <a:spLocks noChangeShapeType="1"/>
          </p:cNvSpPr>
          <p:nvPr/>
        </p:nvSpPr>
        <p:spPr bwMode="auto">
          <a:xfrm>
            <a:off x="1496114" y="3670093"/>
            <a:ext cx="6348413" cy="0"/>
          </a:xfrm>
          <a:prstGeom prst="line">
            <a:avLst/>
          </a:prstGeom>
          <a:noFill/>
          <a:ln w="63500" cap="flat">
            <a:solidFill>
              <a:schemeClr val="tx2"/>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25" name="Freeform 23"/>
          <p:cNvSpPr>
            <a:spLocks/>
          </p:cNvSpPr>
          <p:nvPr/>
        </p:nvSpPr>
        <p:spPr bwMode="auto">
          <a:xfrm>
            <a:off x="303004" y="3125478"/>
            <a:ext cx="1562618" cy="1089232"/>
          </a:xfrm>
          <a:custGeom>
            <a:avLst/>
            <a:gdLst>
              <a:gd name="T0" fmla="*/ 160 w 524"/>
              <a:gd name="T1" fmla="*/ 360 h 360"/>
              <a:gd name="T2" fmla="*/ 160 w 524"/>
              <a:gd name="T3" fmla="*/ 360 h 360"/>
              <a:gd name="T4" fmla="*/ 152 w 524"/>
              <a:gd name="T5" fmla="*/ 352 h 360"/>
              <a:gd name="T6" fmla="*/ 138 w 524"/>
              <a:gd name="T7" fmla="*/ 96 h 360"/>
              <a:gd name="T8" fmla="*/ 127 w 524"/>
              <a:gd name="T9" fmla="*/ 186 h 360"/>
              <a:gd name="T10" fmla="*/ 120 w 524"/>
              <a:gd name="T11" fmla="*/ 192 h 360"/>
              <a:gd name="T12" fmla="*/ 8 w 524"/>
              <a:gd name="T13" fmla="*/ 192 h 360"/>
              <a:gd name="T14" fmla="*/ 0 w 524"/>
              <a:gd name="T15" fmla="*/ 185 h 360"/>
              <a:gd name="T16" fmla="*/ 8 w 524"/>
              <a:gd name="T17" fmla="*/ 177 h 360"/>
              <a:gd name="T18" fmla="*/ 113 w 524"/>
              <a:gd name="T19" fmla="*/ 177 h 360"/>
              <a:gd name="T20" fmla="*/ 134 w 524"/>
              <a:gd name="T21" fmla="*/ 7 h 360"/>
              <a:gd name="T22" fmla="*/ 141 w 524"/>
              <a:gd name="T23" fmla="*/ 0 h 360"/>
              <a:gd name="T24" fmla="*/ 149 w 524"/>
              <a:gd name="T25" fmla="*/ 7 h 360"/>
              <a:gd name="T26" fmla="*/ 162 w 524"/>
              <a:gd name="T27" fmla="*/ 247 h 360"/>
              <a:gd name="T28" fmla="*/ 171 w 524"/>
              <a:gd name="T29" fmla="*/ 153 h 360"/>
              <a:gd name="T30" fmla="*/ 178 w 524"/>
              <a:gd name="T31" fmla="*/ 146 h 360"/>
              <a:gd name="T32" fmla="*/ 186 w 524"/>
              <a:gd name="T33" fmla="*/ 152 h 360"/>
              <a:gd name="T34" fmla="*/ 193 w 524"/>
              <a:gd name="T35" fmla="*/ 203 h 360"/>
              <a:gd name="T36" fmla="*/ 214 w 524"/>
              <a:gd name="T37" fmla="*/ 50 h 360"/>
              <a:gd name="T38" fmla="*/ 221 w 524"/>
              <a:gd name="T39" fmla="*/ 43 h 360"/>
              <a:gd name="T40" fmla="*/ 229 w 524"/>
              <a:gd name="T41" fmla="*/ 49 h 360"/>
              <a:gd name="T42" fmla="*/ 261 w 524"/>
              <a:gd name="T43" fmla="*/ 173 h 360"/>
              <a:gd name="T44" fmla="*/ 516 w 524"/>
              <a:gd name="T45" fmla="*/ 172 h 360"/>
              <a:gd name="T46" fmla="*/ 516 w 524"/>
              <a:gd name="T47" fmla="*/ 172 h 360"/>
              <a:gd name="T48" fmla="*/ 524 w 524"/>
              <a:gd name="T49" fmla="*/ 180 h 360"/>
              <a:gd name="T50" fmla="*/ 516 w 524"/>
              <a:gd name="T51" fmla="*/ 187 h 360"/>
              <a:gd name="T52" fmla="*/ 255 w 524"/>
              <a:gd name="T53" fmla="*/ 188 h 360"/>
              <a:gd name="T54" fmla="*/ 255 w 524"/>
              <a:gd name="T55" fmla="*/ 188 h 360"/>
              <a:gd name="T56" fmla="*/ 248 w 524"/>
              <a:gd name="T57" fmla="*/ 183 h 360"/>
              <a:gd name="T58" fmla="*/ 224 w 524"/>
              <a:gd name="T59" fmla="*/ 91 h 360"/>
              <a:gd name="T60" fmla="*/ 201 w 524"/>
              <a:gd name="T61" fmla="*/ 260 h 360"/>
              <a:gd name="T62" fmla="*/ 193 w 524"/>
              <a:gd name="T63" fmla="*/ 267 h 360"/>
              <a:gd name="T64" fmla="*/ 193 w 524"/>
              <a:gd name="T65" fmla="*/ 267 h 360"/>
              <a:gd name="T66" fmla="*/ 185 w 524"/>
              <a:gd name="T67" fmla="*/ 260 h 360"/>
              <a:gd name="T68" fmla="*/ 180 w 524"/>
              <a:gd name="T69" fmla="*/ 220 h 360"/>
              <a:gd name="T70" fmla="*/ 168 w 524"/>
              <a:gd name="T71" fmla="*/ 353 h 360"/>
              <a:gd name="T72" fmla="*/ 160 w 524"/>
              <a:gd name="T73" fmla="*/ 360 h 3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4" h="360">
                <a:moveTo>
                  <a:pt x="160" y="360"/>
                </a:moveTo>
                <a:cubicBezTo>
                  <a:pt x="160" y="360"/>
                  <a:pt x="160" y="360"/>
                  <a:pt x="160" y="360"/>
                </a:cubicBezTo>
                <a:cubicBezTo>
                  <a:pt x="156" y="360"/>
                  <a:pt x="152" y="356"/>
                  <a:pt x="152" y="352"/>
                </a:cubicBezTo>
                <a:cubicBezTo>
                  <a:pt x="138" y="96"/>
                  <a:pt x="138" y="96"/>
                  <a:pt x="138" y="96"/>
                </a:cubicBezTo>
                <a:cubicBezTo>
                  <a:pt x="127" y="186"/>
                  <a:pt x="127" y="186"/>
                  <a:pt x="127" y="186"/>
                </a:cubicBezTo>
                <a:cubicBezTo>
                  <a:pt x="127" y="189"/>
                  <a:pt x="123" y="192"/>
                  <a:pt x="120" y="192"/>
                </a:cubicBezTo>
                <a:cubicBezTo>
                  <a:pt x="8" y="192"/>
                  <a:pt x="8" y="192"/>
                  <a:pt x="8" y="192"/>
                </a:cubicBezTo>
                <a:cubicBezTo>
                  <a:pt x="4" y="192"/>
                  <a:pt x="0" y="189"/>
                  <a:pt x="0" y="185"/>
                </a:cubicBezTo>
                <a:cubicBezTo>
                  <a:pt x="0" y="180"/>
                  <a:pt x="4" y="177"/>
                  <a:pt x="8" y="177"/>
                </a:cubicBezTo>
                <a:cubicBezTo>
                  <a:pt x="113" y="177"/>
                  <a:pt x="113" y="177"/>
                  <a:pt x="113" y="177"/>
                </a:cubicBezTo>
                <a:cubicBezTo>
                  <a:pt x="134" y="7"/>
                  <a:pt x="134" y="7"/>
                  <a:pt x="134" y="7"/>
                </a:cubicBezTo>
                <a:cubicBezTo>
                  <a:pt x="134" y="3"/>
                  <a:pt x="137" y="0"/>
                  <a:pt x="141" y="0"/>
                </a:cubicBezTo>
                <a:cubicBezTo>
                  <a:pt x="145" y="0"/>
                  <a:pt x="149" y="3"/>
                  <a:pt x="149" y="7"/>
                </a:cubicBezTo>
                <a:cubicBezTo>
                  <a:pt x="162" y="247"/>
                  <a:pt x="162" y="247"/>
                  <a:pt x="162" y="247"/>
                </a:cubicBezTo>
                <a:cubicBezTo>
                  <a:pt x="171" y="153"/>
                  <a:pt x="171" y="153"/>
                  <a:pt x="171" y="153"/>
                </a:cubicBezTo>
                <a:cubicBezTo>
                  <a:pt x="171" y="149"/>
                  <a:pt x="174" y="146"/>
                  <a:pt x="178" y="146"/>
                </a:cubicBezTo>
                <a:cubicBezTo>
                  <a:pt x="182" y="145"/>
                  <a:pt x="186" y="148"/>
                  <a:pt x="186" y="152"/>
                </a:cubicBezTo>
                <a:cubicBezTo>
                  <a:pt x="193" y="203"/>
                  <a:pt x="193" y="203"/>
                  <a:pt x="193" y="203"/>
                </a:cubicBezTo>
                <a:cubicBezTo>
                  <a:pt x="214" y="50"/>
                  <a:pt x="214" y="50"/>
                  <a:pt x="214" y="50"/>
                </a:cubicBezTo>
                <a:cubicBezTo>
                  <a:pt x="215" y="46"/>
                  <a:pt x="218" y="44"/>
                  <a:pt x="221" y="43"/>
                </a:cubicBezTo>
                <a:cubicBezTo>
                  <a:pt x="225" y="43"/>
                  <a:pt x="228" y="46"/>
                  <a:pt x="229" y="49"/>
                </a:cubicBezTo>
                <a:cubicBezTo>
                  <a:pt x="261" y="173"/>
                  <a:pt x="261" y="173"/>
                  <a:pt x="261" y="173"/>
                </a:cubicBezTo>
                <a:cubicBezTo>
                  <a:pt x="516" y="172"/>
                  <a:pt x="516" y="172"/>
                  <a:pt x="516" y="172"/>
                </a:cubicBezTo>
                <a:cubicBezTo>
                  <a:pt x="516" y="172"/>
                  <a:pt x="516" y="172"/>
                  <a:pt x="516" y="172"/>
                </a:cubicBezTo>
                <a:cubicBezTo>
                  <a:pt x="521" y="172"/>
                  <a:pt x="524" y="175"/>
                  <a:pt x="524" y="180"/>
                </a:cubicBezTo>
                <a:cubicBezTo>
                  <a:pt x="524" y="184"/>
                  <a:pt x="521" y="187"/>
                  <a:pt x="516" y="187"/>
                </a:cubicBezTo>
                <a:cubicBezTo>
                  <a:pt x="255" y="188"/>
                  <a:pt x="255" y="188"/>
                  <a:pt x="255" y="188"/>
                </a:cubicBezTo>
                <a:cubicBezTo>
                  <a:pt x="255" y="188"/>
                  <a:pt x="255" y="188"/>
                  <a:pt x="255" y="188"/>
                </a:cubicBezTo>
                <a:cubicBezTo>
                  <a:pt x="252" y="188"/>
                  <a:pt x="249" y="186"/>
                  <a:pt x="248" y="183"/>
                </a:cubicBezTo>
                <a:cubicBezTo>
                  <a:pt x="224" y="91"/>
                  <a:pt x="224" y="91"/>
                  <a:pt x="224" y="91"/>
                </a:cubicBezTo>
                <a:cubicBezTo>
                  <a:pt x="201" y="260"/>
                  <a:pt x="201" y="260"/>
                  <a:pt x="201" y="260"/>
                </a:cubicBezTo>
                <a:cubicBezTo>
                  <a:pt x="200" y="264"/>
                  <a:pt x="197" y="267"/>
                  <a:pt x="193" y="267"/>
                </a:cubicBezTo>
                <a:cubicBezTo>
                  <a:pt x="193" y="267"/>
                  <a:pt x="193" y="267"/>
                  <a:pt x="193" y="267"/>
                </a:cubicBezTo>
                <a:cubicBezTo>
                  <a:pt x="189" y="267"/>
                  <a:pt x="186" y="264"/>
                  <a:pt x="185" y="260"/>
                </a:cubicBezTo>
                <a:cubicBezTo>
                  <a:pt x="180" y="220"/>
                  <a:pt x="180" y="220"/>
                  <a:pt x="180" y="220"/>
                </a:cubicBezTo>
                <a:cubicBezTo>
                  <a:pt x="168" y="353"/>
                  <a:pt x="168" y="353"/>
                  <a:pt x="168" y="353"/>
                </a:cubicBezTo>
                <a:cubicBezTo>
                  <a:pt x="167" y="357"/>
                  <a:pt x="164" y="360"/>
                  <a:pt x="160" y="360"/>
                </a:cubicBezTo>
                <a:close/>
              </a:path>
            </a:pathLst>
          </a:custGeom>
          <a:solidFill>
            <a:schemeClr val="tx2"/>
          </a:solidFill>
          <a:ln>
            <a:noFill/>
          </a:ln>
        </p:spPr>
        <p:txBody>
          <a:bodyPr vert="horz" wrap="square" lIns="68580" tIns="34290" rIns="68580" bIns="34290" numCol="1" anchor="t" anchorCtr="0" compatLnSpc="1">
            <a:prstTxWarp prst="textNoShape">
              <a:avLst/>
            </a:prstTxWarp>
          </a:bodyPr>
          <a:lstStyle/>
          <a:p>
            <a:endParaRPr lang="en-US" sz="1350"/>
          </a:p>
        </p:txBody>
      </p:sp>
      <p:sp>
        <p:nvSpPr>
          <p:cNvPr id="26" name="Freeform 24"/>
          <p:cNvSpPr>
            <a:spLocks/>
          </p:cNvSpPr>
          <p:nvPr/>
        </p:nvSpPr>
        <p:spPr bwMode="auto">
          <a:xfrm>
            <a:off x="7445340" y="3125478"/>
            <a:ext cx="1562618" cy="1089232"/>
          </a:xfrm>
          <a:custGeom>
            <a:avLst/>
            <a:gdLst>
              <a:gd name="T0" fmla="*/ 364 w 524"/>
              <a:gd name="T1" fmla="*/ 360 h 360"/>
              <a:gd name="T2" fmla="*/ 364 w 524"/>
              <a:gd name="T3" fmla="*/ 360 h 360"/>
              <a:gd name="T4" fmla="*/ 372 w 524"/>
              <a:gd name="T5" fmla="*/ 352 h 360"/>
              <a:gd name="T6" fmla="*/ 386 w 524"/>
              <a:gd name="T7" fmla="*/ 96 h 360"/>
              <a:gd name="T8" fmla="*/ 397 w 524"/>
              <a:gd name="T9" fmla="*/ 186 h 360"/>
              <a:gd name="T10" fmla="*/ 404 w 524"/>
              <a:gd name="T11" fmla="*/ 192 h 360"/>
              <a:gd name="T12" fmla="*/ 516 w 524"/>
              <a:gd name="T13" fmla="*/ 192 h 360"/>
              <a:gd name="T14" fmla="*/ 524 w 524"/>
              <a:gd name="T15" fmla="*/ 185 h 360"/>
              <a:gd name="T16" fmla="*/ 516 w 524"/>
              <a:gd name="T17" fmla="*/ 177 h 360"/>
              <a:gd name="T18" fmla="*/ 411 w 524"/>
              <a:gd name="T19" fmla="*/ 177 h 360"/>
              <a:gd name="T20" fmla="*/ 390 w 524"/>
              <a:gd name="T21" fmla="*/ 7 h 360"/>
              <a:gd name="T22" fmla="*/ 382 w 524"/>
              <a:gd name="T23" fmla="*/ 0 h 360"/>
              <a:gd name="T24" fmla="*/ 375 w 524"/>
              <a:gd name="T25" fmla="*/ 7 h 360"/>
              <a:gd name="T26" fmla="*/ 362 w 524"/>
              <a:gd name="T27" fmla="*/ 247 h 360"/>
              <a:gd name="T28" fmla="*/ 353 w 524"/>
              <a:gd name="T29" fmla="*/ 153 h 360"/>
              <a:gd name="T30" fmla="*/ 346 w 524"/>
              <a:gd name="T31" fmla="*/ 146 h 360"/>
              <a:gd name="T32" fmla="*/ 338 w 524"/>
              <a:gd name="T33" fmla="*/ 152 h 360"/>
              <a:gd name="T34" fmla="*/ 331 w 524"/>
              <a:gd name="T35" fmla="*/ 203 h 360"/>
              <a:gd name="T36" fmla="*/ 310 w 524"/>
              <a:gd name="T37" fmla="*/ 50 h 360"/>
              <a:gd name="T38" fmla="*/ 302 w 524"/>
              <a:gd name="T39" fmla="*/ 43 h 360"/>
              <a:gd name="T40" fmla="*/ 294 w 524"/>
              <a:gd name="T41" fmla="*/ 49 h 360"/>
              <a:gd name="T42" fmla="*/ 263 w 524"/>
              <a:gd name="T43" fmla="*/ 173 h 360"/>
              <a:gd name="T44" fmla="*/ 7 w 524"/>
              <a:gd name="T45" fmla="*/ 172 h 360"/>
              <a:gd name="T46" fmla="*/ 7 w 524"/>
              <a:gd name="T47" fmla="*/ 172 h 360"/>
              <a:gd name="T48" fmla="*/ 0 w 524"/>
              <a:gd name="T49" fmla="*/ 180 h 360"/>
              <a:gd name="T50" fmla="*/ 7 w 524"/>
              <a:gd name="T51" fmla="*/ 187 h 360"/>
              <a:gd name="T52" fmla="*/ 269 w 524"/>
              <a:gd name="T53" fmla="*/ 188 h 360"/>
              <a:gd name="T54" fmla="*/ 269 w 524"/>
              <a:gd name="T55" fmla="*/ 188 h 360"/>
              <a:gd name="T56" fmla="*/ 276 w 524"/>
              <a:gd name="T57" fmla="*/ 183 h 360"/>
              <a:gd name="T58" fmla="*/ 300 w 524"/>
              <a:gd name="T59" fmla="*/ 91 h 360"/>
              <a:gd name="T60" fmla="*/ 323 w 524"/>
              <a:gd name="T61" fmla="*/ 260 h 360"/>
              <a:gd name="T62" fmla="*/ 331 w 524"/>
              <a:gd name="T63" fmla="*/ 267 h 360"/>
              <a:gd name="T64" fmla="*/ 331 w 524"/>
              <a:gd name="T65" fmla="*/ 267 h 360"/>
              <a:gd name="T66" fmla="*/ 338 w 524"/>
              <a:gd name="T67" fmla="*/ 260 h 360"/>
              <a:gd name="T68" fmla="*/ 344 w 524"/>
              <a:gd name="T69" fmla="*/ 220 h 360"/>
              <a:gd name="T70" fmla="*/ 356 w 524"/>
              <a:gd name="T71" fmla="*/ 353 h 360"/>
              <a:gd name="T72" fmla="*/ 364 w 524"/>
              <a:gd name="T73" fmla="*/ 360 h 3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4" h="360">
                <a:moveTo>
                  <a:pt x="364" y="360"/>
                </a:moveTo>
                <a:cubicBezTo>
                  <a:pt x="364" y="360"/>
                  <a:pt x="364" y="360"/>
                  <a:pt x="364" y="360"/>
                </a:cubicBezTo>
                <a:cubicBezTo>
                  <a:pt x="368" y="360"/>
                  <a:pt x="372" y="356"/>
                  <a:pt x="372" y="352"/>
                </a:cubicBezTo>
                <a:cubicBezTo>
                  <a:pt x="386" y="96"/>
                  <a:pt x="386" y="96"/>
                  <a:pt x="386" y="96"/>
                </a:cubicBezTo>
                <a:cubicBezTo>
                  <a:pt x="397" y="186"/>
                  <a:pt x="397" y="186"/>
                  <a:pt x="397" y="186"/>
                </a:cubicBezTo>
                <a:cubicBezTo>
                  <a:pt x="397" y="189"/>
                  <a:pt x="400" y="192"/>
                  <a:pt x="404" y="192"/>
                </a:cubicBezTo>
                <a:cubicBezTo>
                  <a:pt x="516" y="192"/>
                  <a:pt x="516" y="192"/>
                  <a:pt x="516" y="192"/>
                </a:cubicBezTo>
                <a:cubicBezTo>
                  <a:pt x="520" y="192"/>
                  <a:pt x="524" y="189"/>
                  <a:pt x="524" y="185"/>
                </a:cubicBezTo>
                <a:cubicBezTo>
                  <a:pt x="524" y="180"/>
                  <a:pt x="520" y="177"/>
                  <a:pt x="516" y="177"/>
                </a:cubicBezTo>
                <a:cubicBezTo>
                  <a:pt x="411" y="177"/>
                  <a:pt x="411" y="177"/>
                  <a:pt x="411" y="177"/>
                </a:cubicBezTo>
                <a:cubicBezTo>
                  <a:pt x="390" y="7"/>
                  <a:pt x="390" y="7"/>
                  <a:pt x="390" y="7"/>
                </a:cubicBezTo>
                <a:cubicBezTo>
                  <a:pt x="390" y="3"/>
                  <a:pt x="386" y="0"/>
                  <a:pt x="382" y="0"/>
                </a:cubicBezTo>
                <a:cubicBezTo>
                  <a:pt x="378" y="0"/>
                  <a:pt x="375" y="3"/>
                  <a:pt x="375" y="7"/>
                </a:cubicBezTo>
                <a:cubicBezTo>
                  <a:pt x="362" y="247"/>
                  <a:pt x="362" y="247"/>
                  <a:pt x="362" y="247"/>
                </a:cubicBezTo>
                <a:cubicBezTo>
                  <a:pt x="353" y="153"/>
                  <a:pt x="353" y="153"/>
                  <a:pt x="353" y="153"/>
                </a:cubicBezTo>
                <a:cubicBezTo>
                  <a:pt x="353" y="149"/>
                  <a:pt x="350" y="146"/>
                  <a:pt x="346" y="146"/>
                </a:cubicBezTo>
                <a:cubicBezTo>
                  <a:pt x="342" y="145"/>
                  <a:pt x="338" y="148"/>
                  <a:pt x="338" y="152"/>
                </a:cubicBezTo>
                <a:cubicBezTo>
                  <a:pt x="331" y="203"/>
                  <a:pt x="331" y="203"/>
                  <a:pt x="331" y="203"/>
                </a:cubicBezTo>
                <a:cubicBezTo>
                  <a:pt x="310" y="50"/>
                  <a:pt x="310" y="50"/>
                  <a:pt x="310" y="50"/>
                </a:cubicBezTo>
                <a:cubicBezTo>
                  <a:pt x="309" y="46"/>
                  <a:pt x="306" y="44"/>
                  <a:pt x="302" y="43"/>
                </a:cubicBezTo>
                <a:cubicBezTo>
                  <a:pt x="299" y="43"/>
                  <a:pt x="295" y="46"/>
                  <a:pt x="294" y="49"/>
                </a:cubicBezTo>
                <a:cubicBezTo>
                  <a:pt x="263" y="173"/>
                  <a:pt x="263" y="173"/>
                  <a:pt x="263" y="173"/>
                </a:cubicBezTo>
                <a:cubicBezTo>
                  <a:pt x="7" y="172"/>
                  <a:pt x="7" y="172"/>
                  <a:pt x="7" y="172"/>
                </a:cubicBezTo>
                <a:cubicBezTo>
                  <a:pt x="7" y="172"/>
                  <a:pt x="7" y="172"/>
                  <a:pt x="7" y="172"/>
                </a:cubicBezTo>
                <a:cubicBezTo>
                  <a:pt x="3" y="172"/>
                  <a:pt x="0" y="175"/>
                  <a:pt x="0" y="180"/>
                </a:cubicBezTo>
                <a:cubicBezTo>
                  <a:pt x="0" y="184"/>
                  <a:pt x="3" y="187"/>
                  <a:pt x="7" y="187"/>
                </a:cubicBezTo>
                <a:cubicBezTo>
                  <a:pt x="269" y="188"/>
                  <a:pt x="269" y="188"/>
                  <a:pt x="269" y="188"/>
                </a:cubicBezTo>
                <a:cubicBezTo>
                  <a:pt x="269" y="188"/>
                  <a:pt x="269" y="188"/>
                  <a:pt x="269" y="188"/>
                </a:cubicBezTo>
                <a:cubicBezTo>
                  <a:pt x="272" y="188"/>
                  <a:pt x="275" y="186"/>
                  <a:pt x="276" y="183"/>
                </a:cubicBezTo>
                <a:cubicBezTo>
                  <a:pt x="300" y="91"/>
                  <a:pt x="300" y="91"/>
                  <a:pt x="300" y="91"/>
                </a:cubicBezTo>
                <a:cubicBezTo>
                  <a:pt x="323" y="260"/>
                  <a:pt x="323" y="260"/>
                  <a:pt x="323" y="260"/>
                </a:cubicBezTo>
                <a:cubicBezTo>
                  <a:pt x="324" y="264"/>
                  <a:pt x="327" y="267"/>
                  <a:pt x="331" y="267"/>
                </a:cubicBezTo>
                <a:cubicBezTo>
                  <a:pt x="331" y="267"/>
                  <a:pt x="331" y="267"/>
                  <a:pt x="331" y="267"/>
                </a:cubicBezTo>
                <a:cubicBezTo>
                  <a:pt x="335" y="267"/>
                  <a:pt x="338" y="264"/>
                  <a:pt x="338" y="260"/>
                </a:cubicBezTo>
                <a:cubicBezTo>
                  <a:pt x="344" y="220"/>
                  <a:pt x="344" y="220"/>
                  <a:pt x="344" y="220"/>
                </a:cubicBezTo>
                <a:cubicBezTo>
                  <a:pt x="356" y="353"/>
                  <a:pt x="356" y="353"/>
                  <a:pt x="356" y="353"/>
                </a:cubicBezTo>
                <a:cubicBezTo>
                  <a:pt x="357" y="357"/>
                  <a:pt x="360" y="360"/>
                  <a:pt x="364" y="360"/>
                </a:cubicBezTo>
                <a:close/>
              </a:path>
            </a:pathLst>
          </a:custGeom>
          <a:solidFill>
            <a:schemeClr val="tx2"/>
          </a:solidFill>
          <a:ln>
            <a:noFill/>
          </a:ln>
        </p:spPr>
        <p:txBody>
          <a:bodyPr vert="horz" wrap="square" lIns="68580" tIns="34290" rIns="68580" bIns="34290" numCol="1" anchor="t" anchorCtr="0" compatLnSpc="1">
            <a:prstTxWarp prst="textNoShape">
              <a:avLst/>
            </a:prstTxWarp>
          </a:bodyPr>
          <a:lstStyle/>
          <a:p>
            <a:endParaRPr lang="en-US" sz="1350"/>
          </a:p>
        </p:txBody>
      </p:sp>
      <p:sp>
        <p:nvSpPr>
          <p:cNvPr id="36" name="Freeform 34"/>
          <p:cNvSpPr>
            <a:spLocks/>
          </p:cNvSpPr>
          <p:nvPr/>
        </p:nvSpPr>
        <p:spPr bwMode="auto">
          <a:xfrm>
            <a:off x="1209709" y="3171480"/>
            <a:ext cx="179560" cy="181044"/>
          </a:xfrm>
          <a:custGeom>
            <a:avLst/>
            <a:gdLst>
              <a:gd name="T0" fmla="*/ 53 w 60"/>
              <a:gd name="T1" fmla="*/ 23 h 60"/>
              <a:gd name="T2" fmla="*/ 36 w 60"/>
              <a:gd name="T3" fmla="*/ 23 h 60"/>
              <a:gd name="T4" fmla="*/ 36 w 60"/>
              <a:gd name="T5" fmla="*/ 7 h 60"/>
              <a:gd name="T6" fmla="*/ 30 w 60"/>
              <a:gd name="T7" fmla="*/ 0 h 60"/>
              <a:gd name="T8" fmla="*/ 23 w 60"/>
              <a:gd name="T9" fmla="*/ 7 h 60"/>
              <a:gd name="T10" fmla="*/ 23 w 60"/>
              <a:gd name="T11" fmla="*/ 23 h 60"/>
              <a:gd name="T12" fmla="*/ 6 w 60"/>
              <a:gd name="T13" fmla="*/ 23 h 60"/>
              <a:gd name="T14" fmla="*/ 0 w 60"/>
              <a:gd name="T15" fmla="*/ 30 h 60"/>
              <a:gd name="T16" fmla="*/ 6 w 60"/>
              <a:gd name="T17" fmla="*/ 37 h 60"/>
              <a:gd name="T18" fmla="*/ 23 w 60"/>
              <a:gd name="T19" fmla="*/ 37 h 60"/>
              <a:gd name="T20" fmla="*/ 23 w 60"/>
              <a:gd name="T21" fmla="*/ 53 h 60"/>
              <a:gd name="T22" fmla="*/ 30 w 60"/>
              <a:gd name="T23" fmla="*/ 60 h 60"/>
              <a:gd name="T24" fmla="*/ 36 w 60"/>
              <a:gd name="T25" fmla="*/ 53 h 60"/>
              <a:gd name="T26" fmla="*/ 36 w 60"/>
              <a:gd name="T27" fmla="*/ 37 h 60"/>
              <a:gd name="T28" fmla="*/ 53 w 60"/>
              <a:gd name="T29" fmla="*/ 37 h 60"/>
              <a:gd name="T30" fmla="*/ 60 w 60"/>
              <a:gd name="T31" fmla="*/ 30 h 60"/>
              <a:gd name="T32" fmla="*/ 53 w 60"/>
              <a:gd name="T33" fmla="*/ 2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0" h="60">
                <a:moveTo>
                  <a:pt x="53" y="23"/>
                </a:moveTo>
                <a:cubicBezTo>
                  <a:pt x="36" y="23"/>
                  <a:pt x="36" y="23"/>
                  <a:pt x="36" y="23"/>
                </a:cubicBezTo>
                <a:cubicBezTo>
                  <a:pt x="36" y="7"/>
                  <a:pt x="36" y="7"/>
                  <a:pt x="36" y="7"/>
                </a:cubicBezTo>
                <a:cubicBezTo>
                  <a:pt x="36" y="3"/>
                  <a:pt x="33" y="0"/>
                  <a:pt x="30" y="0"/>
                </a:cubicBezTo>
                <a:cubicBezTo>
                  <a:pt x="26" y="0"/>
                  <a:pt x="23" y="3"/>
                  <a:pt x="23" y="7"/>
                </a:cubicBezTo>
                <a:cubicBezTo>
                  <a:pt x="23" y="23"/>
                  <a:pt x="23" y="23"/>
                  <a:pt x="23" y="23"/>
                </a:cubicBezTo>
                <a:cubicBezTo>
                  <a:pt x="6" y="23"/>
                  <a:pt x="6" y="23"/>
                  <a:pt x="6" y="23"/>
                </a:cubicBezTo>
                <a:cubicBezTo>
                  <a:pt x="3" y="23"/>
                  <a:pt x="0" y="26"/>
                  <a:pt x="0" y="30"/>
                </a:cubicBezTo>
                <a:cubicBezTo>
                  <a:pt x="0" y="34"/>
                  <a:pt x="3" y="37"/>
                  <a:pt x="6" y="37"/>
                </a:cubicBezTo>
                <a:cubicBezTo>
                  <a:pt x="23" y="37"/>
                  <a:pt x="23" y="37"/>
                  <a:pt x="23" y="37"/>
                </a:cubicBezTo>
                <a:cubicBezTo>
                  <a:pt x="23" y="53"/>
                  <a:pt x="23" y="53"/>
                  <a:pt x="23" y="53"/>
                </a:cubicBezTo>
                <a:cubicBezTo>
                  <a:pt x="23" y="57"/>
                  <a:pt x="26" y="60"/>
                  <a:pt x="30" y="60"/>
                </a:cubicBezTo>
                <a:cubicBezTo>
                  <a:pt x="33" y="60"/>
                  <a:pt x="36" y="57"/>
                  <a:pt x="36" y="53"/>
                </a:cubicBezTo>
                <a:cubicBezTo>
                  <a:pt x="36" y="37"/>
                  <a:pt x="36" y="37"/>
                  <a:pt x="36" y="37"/>
                </a:cubicBezTo>
                <a:cubicBezTo>
                  <a:pt x="53" y="37"/>
                  <a:pt x="53" y="37"/>
                  <a:pt x="53" y="37"/>
                </a:cubicBezTo>
                <a:cubicBezTo>
                  <a:pt x="57" y="37"/>
                  <a:pt x="60" y="34"/>
                  <a:pt x="60" y="30"/>
                </a:cubicBezTo>
                <a:cubicBezTo>
                  <a:pt x="60" y="26"/>
                  <a:pt x="57" y="23"/>
                  <a:pt x="53" y="23"/>
                </a:cubicBezTo>
                <a:close/>
              </a:path>
            </a:pathLst>
          </a:custGeom>
          <a:solidFill>
            <a:srgbClr val="E234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350"/>
          </a:p>
        </p:txBody>
      </p:sp>
      <p:sp>
        <p:nvSpPr>
          <p:cNvPr id="37" name="Freeform 35"/>
          <p:cNvSpPr>
            <a:spLocks/>
          </p:cNvSpPr>
          <p:nvPr/>
        </p:nvSpPr>
        <p:spPr bwMode="auto">
          <a:xfrm>
            <a:off x="4521924" y="2522141"/>
            <a:ext cx="179560" cy="181044"/>
          </a:xfrm>
          <a:custGeom>
            <a:avLst/>
            <a:gdLst>
              <a:gd name="T0" fmla="*/ 53 w 60"/>
              <a:gd name="T1" fmla="*/ 23 h 60"/>
              <a:gd name="T2" fmla="*/ 36 w 60"/>
              <a:gd name="T3" fmla="*/ 23 h 60"/>
              <a:gd name="T4" fmla="*/ 36 w 60"/>
              <a:gd name="T5" fmla="*/ 6 h 60"/>
              <a:gd name="T6" fmla="*/ 30 w 60"/>
              <a:gd name="T7" fmla="*/ 0 h 60"/>
              <a:gd name="T8" fmla="*/ 23 w 60"/>
              <a:gd name="T9" fmla="*/ 6 h 60"/>
              <a:gd name="T10" fmla="*/ 23 w 60"/>
              <a:gd name="T11" fmla="*/ 23 h 60"/>
              <a:gd name="T12" fmla="*/ 6 w 60"/>
              <a:gd name="T13" fmla="*/ 23 h 60"/>
              <a:gd name="T14" fmla="*/ 0 w 60"/>
              <a:gd name="T15" fmla="*/ 30 h 60"/>
              <a:gd name="T16" fmla="*/ 6 w 60"/>
              <a:gd name="T17" fmla="*/ 37 h 60"/>
              <a:gd name="T18" fmla="*/ 23 w 60"/>
              <a:gd name="T19" fmla="*/ 37 h 60"/>
              <a:gd name="T20" fmla="*/ 23 w 60"/>
              <a:gd name="T21" fmla="*/ 53 h 60"/>
              <a:gd name="T22" fmla="*/ 30 w 60"/>
              <a:gd name="T23" fmla="*/ 60 h 60"/>
              <a:gd name="T24" fmla="*/ 36 w 60"/>
              <a:gd name="T25" fmla="*/ 53 h 60"/>
              <a:gd name="T26" fmla="*/ 36 w 60"/>
              <a:gd name="T27" fmla="*/ 37 h 60"/>
              <a:gd name="T28" fmla="*/ 53 w 60"/>
              <a:gd name="T29" fmla="*/ 37 h 60"/>
              <a:gd name="T30" fmla="*/ 60 w 60"/>
              <a:gd name="T31" fmla="*/ 30 h 60"/>
              <a:gd name="T32" fmla="*/ 53 w 60"/>
              <a:gd name="T33" fmla="*/ 2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0" h="60">
                <a:moveTo>
                  <a:pt x="53" y="23"/>
                </a:moveTo>
                <a:cubicBezTo>
                  <a:pt x="36" y="23"/>
                  <a:pt x="36" y="23"/>
                  <a:pt x="36" y="23"/>
                </a:cubicBezTo>
                <a:cubicBezTo>
                  <a:pt x="36" y="6"/>
                  <a:pt x="36" y="6"/>
                  <a:pt x="36" y="6"/>
                </a:cubicBezTo>
                <a:cubicBezTo>
                  <a:pt x="36" y="3"/>
                  <a:pt x="33" y="0"/>
                  <a:pt x="30" y="0"/>
                </a:cubicBezTo>
                <a:cubicBezTo>
                  <a:pt x="26" y="0"/>
                  <a:pt x="23" y="3"/>
                  <a:pt x="23" y="6"/>
                </a:cubicBezTo>
                <a:cubicBezTo>
                  <a:pt x="23" y="23"/>
                  <a:pt x="23" y="23"/>
                  <a:pt x="23" y="23"/>
                </a:cubicBezTo>
                <a:cubicBezTo>
                  <a:pt x="6" y="23"/>
                  <a:pt x="6" y="23"/>
                  <a:pt x="6" y="23"/>
                </a:cubicBezTo>
                <a:cubicBezTo>
                  <a:pt x="3" y="23"/>
                  <a:pt x="0" y="26"/>
                  <a:pt x="0" y="30"/>
                </a:cubicBezTo>
                <a:cubicBezTo>
                  <a:pt x="0" y="34"/>
                  <a:pt x="3" y="37"/>
                  <a:pt x="6" y="37"/>
                </a:cubicBezTo>
                <a:cubicBezTo>
                  <a:pt x="23" y="37"/>
                  <a:pt x="23" y="37"/>
                  <a:pt x="23" y="37"/>
                </a:cubicBezTo>
                <a:cubicBezTo>
                  <a:pt x="23" y="53"/>
                  <a:pt x="23" y="53"/>
                  <a:pt x="23" y="53"/>
                </a:cubicBezTo>
                <a:cubicBezTo>
                  <a:pt x="23" y="57"/>
                  <a:pt x="26" y="60"/>
                  <a:pt x="30" y="60"/>
                </a:cubicBezTo>
                <a:cubicBezTo>
                  <a:pt x="33" y="60"/>
                  <a:pt x="36" y="57"/>
                  <a:pt x="36" y="53"/>
                </a:cubicBezTo>
                <a:cubicBezTo>
                  <a:pt x="36" y="37"/>
                  <a:pt x="36" y="37"/>
                  <a:pt x="36" y="37"/>
                </a:cubicBezTo>
                <a:cubicBezTo>
                  <a:pt x="53" y="37"/>
                  <a:pt x="53" y="37"/>
                  <a:pt x="53" y="37"/>
                </a:cubicBezTo>
                <a:cubicBezTo>
                  <a:pt x="57" y="37"/>
                  <a:pt x="60" y="34"/>
                  <a:pt x="60" y="30"/>
                </a:cubicBezTo>
                <a:cubicBezTo>
                  <a:pt x="60" y="26"/>
                  <a:pt x="57" y="23"/>
                  <a:pt x="53" y="23"/>
                </a:cubicBezTo>
                <a:close/>
              </a:path>
            </a:pathLst>
          </a:custGeom>
          <a:solidFill>
            <a:srgbClr val="E234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350"/>
          </a:p>
        </p:txBody>
      </p:sp>
      <p:sp>
        <p:nvSpPr>
          <p:cNvPr id="38" name="Freeform 36"/>
          <p:cNvSpPr>
            <a:spLocks/>
          </p:cNvSpPr>
          <p:nvPr/>
        </p:nvSpPr>
        <p:spPr bwMode="auto">
          <a:xfrm>
            <a:off x="7932667" y="2588281"/>
            <a:ext cx="179560" cy="181044"/>
          </a:xfrm>
          <a:custGeom>
            <a:avLst/>
            <a:gdLst>
              <a:gd name="T0" fmla="*/ 53 w 60"/>
              <a:gd name="T1" fmla="*/ 23 h 60"/>
              <a:gd name="T2" fmla="*/ 36 w 60"/>
              <a:gd name="T3" fmla="*/ 23 h 60"/>
              <a:gd name="T4" fmla="*/ 36 w 60"/>
              <a:gd name="T5" fmla="*/ 7 h 60"/>
              <a:gd name="T6" fmla="*/ 30 w 60"/>
              <a:gd name="T7" fmla="*/ 0 h 60"/>
              <a:gd name="T8" fmla="*/ 23 w 60"/>
              <a:gd name="T9" fmla="*/ 7 h 60"/>
              <a:gd name="T10" fmla="*/ 23 w 60"/>
              <a:gd name="T11" fmla="*/ 23 h 60"/>
              <a:gd name="T12" fmla="*/ 6 w 60"/>
              <a:gd name="T13" fmla="*/ 23 h 60"/>
              <a:gd name="T14" fmla="*/ 0 w 60"/>
              <a:gd name="T15" fmla="*/ 30 h 60"/>
              <a:gd name="T16" fmla="*/ 6 w 60"/>
              <a:gd name="T17" fmla="*/ 37 h 60"/>
              <a:gd name="T18" fmla="*/ 23 w 60"/>
              <a:gd name="T19" fmla="*/ 37 h 60"/>
              <a:gd name="T20" fmla="*/ 23 w 60"/>
              <a:gd name="T21" fmla="*/ 53 h 60"/>
              <a:gd name="T22" fmla="*/ 30 w 60"/>
              <a:gd name="T23" fmla="*/ 60 h 60"/>
              <a:gd name="T24" fmla="*/ 36 w 60"/>
              <a:gd name="T25" fmla="*/ 53 h 60"/>
              <a:gd name="T26" fmla="*/ 36 w 60"/>
              <a:gd name="T27" fmla="*/ 37 h 60"/>
              <a:gd name="T28" fmla="*/ 53 w 60"/>
              <a:gd name="T29" fmla="*/ 37 h 60"/>
              <a:gd name="T30" fmla="*/ 60 w 60"/>
              <a:gd name="T31" fmla="*/ 30 h 60"/>
              <a:gd name="T32" fmla="*/ 53 w 60"/>
              <a:gd name="T33" fmla="*/ 2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0" h="60">
                <a:moveTo>
                  <a:pt x="53" y="23"/>
                </a:moveTo>
                <a:cubicBezTo>
                  <a:pt x="36" y="23"/>
                  <a:pt x="36" y="23"/>
                  <a:pt x="36" y="23"/>
                </a:cubicBezTo>
                <a:cubicBezTo>
                  <a:pt x="36" y="7"/>
                  <a:pt x="36" y="7"/>
                  <a:pt x="36" y="7"/>
                </a:cubicBezTo>
                <a:cubicBezTo>
                  <a:pt x="36" y="3"/>
                  <a:pt x="33" y="0"/>
                  <a:pt x="30" y="0"/>
                </a:cubicBezTo>
                <a:cubicBezTo>
                  <a:pt x="26" y="0"/>
                  <a:pt x="23" y="3"/>
                  <a:pt x="23" y="7"/>
                </a:cubicBezTo>
                <a:cubicBezTo>
                  <a:pt x="23" y="23"/>
                  <a:pt x="23" y="23"/>
                  <a:pt x="23" y="23"/>
                </a:cubicBezTo>
                <a:cubicBezTo>
                  <a:pt x="6" y="23"/>
                  <a:pt x="6" y="23"/>
                  <a:pt x="6" y="23"/>
                </a:cubicBezTo>
                <a:cubicBezTo>
                  <a:pt x="3" y="23"/>
                  <a:pt x="0" y="26"/>
                  <a:pt x="0" y="30"/>
                </a:cubicBezTo>
                <a:cubicBezTo>
                  <a:pt x="0" y="34"/>
                  <a:pt x="3" y="37"/>
                  <a:pt x="6" y="37"/>
                </a:cubicBezTo>
                <a:cubicBezTo>
                  <a:pt x="23" y="37"/>
                  <a:pt x="23" y="37"/>
                  <a:pt x="23" y="37"/>
                </a:cubicBezTo>
                <a:cubicBezTo>
                  <a:pt x="23" y="53"/>
                  <a:pt x="23" y="53"/>
                  <a:pt x="23" y="53"/>
                </a:cubicBezTo>
                <a:cubicBezTo>
                  <a:pt x="23" y="57"/>
                  <a:pt x="26" y="60"/>
                  <a:pt x="30" y="60"/>
                </a:cubicBezTo>
                <a:cubicBezTo>
                  <a:pt x="33" y="60"/>
                  <a:pt x="36" y="57"/>
                  <a:pt x="36" y="53"/>
                </a:cubicBezTo>
                <a:cubicBezTo>
                  <a:pt x="36" y="37"/>
                  <a:pt x="36" y="37"/>
                  <a:pt x="36" y="37"/>
                </a:cubicBezTo>
                <a:cubicBezTo>
                  <a:pt x="53" y="37"/>
                  <a:pt x="53" y="37"/>
                  <a:pt x="53" y="37"/>
                </a:cubicBezTo>
                <a:cubicBezTo>
                  <a:pt x="57" y="37"/>
                  <a:pt x="60" y="34"/>
                  <a:pt x="60" y="30"/>
                </a:cubicBezTo>
                <a:cubicBezTo>
                  <a:pt x="60" y="26"/>
                  <a:pt x="57" y="23"/>
                  <a:pt x="53" y="23"/>
                </a:cubicBezTo>
                <a:close/>
              </a:path>
            </a:pathLst>
          </a:custGeom>
          <a:solidFill>
            <a:srgbClr val="E234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350"/>
          </a:p>
        </p:txBody>
      </p:sp>
      <p:sp>
        <p:nvSpPr>
          <p:cNvPr id="44" name="Line 42"/>
          <p:cNvSpPr>
            <a:spLocks noChangeShapeType="1"/>
          </p:cNvSpPr>
          <p:nvPr/>
        </p:nvSpPr>
        <p:spPr bwMode="auto">
          <a:xfrm flipV="1">
            <a:off x="1923497" y="3670093"/>
            <a:ext cx="0" cy="626234"/>
          </a:xfrm>
          <a:prstGeom prst="line">
            <a:avLst/>
          </a:prstGeom>
          <a:noFill/>
          <a:ln w="25400" cap="flat">
            <a:solidFill>
              <a:schemeClr val="tx2"/>
            </a:solidFill>
            <a:prstDash val="sysDash"/>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45" name="Freeform 43"/>
          <p:cNvSpPr>
            <a:spLocks/>
          </p:cNvSpPr>
          <p:nvPr/>
        </p:nvSpPr>
        <p:spPr bwMode="auto">
          <a:xfrm>
            <a:off x="2493340" y="3681964"/>
            <a:ext cx="261179" cy="644042"/>
          </a:xfrm>
          <a:custGeom>
            <a:avLst/>
            <a:gdLst>
              <a:gd name="T0" fmla="*/ 0 w 88"/>
              <a:gd name="T1" fmla="*/ 208 h 213"/>
              <a:gd name="T2" fmla="*/ 50 w 88"/>
              <a:gd name="T3" fmla="*/ 208 h 213"/>
              <a:gd name="T4" fmla="*/ 87 w 88"/>
              <a:gd name="T5" fmla="*/ 165 h 213"/>
              <a:gd name="T6" fmla="*/ 87 w 88"/>
              <a:gd name="T7" fmla="*/ 0 h 213"/>
            </a:gdLst>
            <a:ahLst/>
            <a:cxnLst>
              <a:cxn ang="0">
                <a:pos x="T0" y="T1"/>
              </a:cxn>
              <a:cxn ang="0">
                <a:pos x="T2" y="T3"/>
              </a:cxn>
              <a:cxn ang="0">
                <a:pos x="T4" y="T5"/>
              </a:cxn>
              <a:cxn ang="0">
                <a:pos x="T6" y="T7"/>
              </a:cxn>
            </a:cxnLst>
            <a:rect l="0" t="0" r="r" b="b"/>
            <a:pathLst>
              <a:path w="88" h="213">
                <a:moveTo>
                  <a:pt x="0" y="208"/>
                </a:moveTo>
                <a:cubicBezTo>
                  <a:pt x="50" y="208"/>
                  <a:pt x="50" y="208"/>
                  <a:pt x="50" y="208"/>
                </a:cubicBezTo>
                <a:cubicBezTo>
                  <a:pt x="50" y="208"/>
                  <a:pt x="88" y="213"/>
                  <a:pt x="87" y="165"/>
                </a:cubicBezTo>
                <a:cubicBezTo>
                  <a:pt x="86" y="117"/>
                  <a:pt x="87" y="0"/>
                  <a:pt x="87" y="0"/>
                </a:cubicBezTo>
              </a:path>
            </a:pathLst>
          </a:custGeom>
          <a:noFill/>
          <a:ln w="25400" cap="flat">
            <a:solidFill>
              <a:schemeClr val="tx2"/>
            </a:solidFill>
            <a:prstDash val="sysDash"/>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58" name="Line 56"/>
          <p:cNvSpPr>
            <a:spLocks noChangeShapeType="1"/>
          </p:cNvSpPr>
          <p:nvPr/>
        </p:nvSpPr>
        <p:spPr bwMode="auto">
          <a:xfrm>
            <a:off x="2751551" y="4075216"/>
            <a:ext cx="704885" cy="0"/>
          </a:xfrm>
          <a:prstGeom prst="line">
            <a:avLst/>
          </a:prstGeom>
          <a:noFill/>
          <a:ln w="25400" cap="flat">
            <a:solidFill>
              <a:schemeClr val="tx2"/>
            </a:solidFill>
            <a:prstDash val="sysDash"/>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59" name="Line 57"/>
          <p:cNvSpPr>
            <a:spLocks noChangeShapeType="1"/>
          </p:cNvSpPr>
          <p:nvPr/>
        </p:nvSpPr>
        <p:spPr bwMode="auto">
          <a:xfrm>
            <a:off x="4109382" y="4066313"/>
            <a:ext cx="701917" cy="0"/>
          </a:xfrm>
          <a:prstGeom prst="line">
            <a:avLst/>
          </a:prstGeom>
          <a:noFill/>
          <a:ln w="25400" cap="flat">
            <a:solidFill>
              <a:schemeClr val="tx2"/>
            </a:solidFill>
            <a:prstDash val="sysDash"/>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60" name="Line 58"/>
          <p:cNvSpPr>
            <a:spLocks noChangeShapeType="1"/>
          </p:cNvSpPr>
          <p:nvPr/>
        </p:nvSpPr>
        <p:spPr bwMode="auto">
          <a:xfrm>
            <a:off x="5618576" y="4072248"/>
            <a:ext cx="704885" cy="0"/>
          </a:xfrm>
          <a:prstGeom prst="line">
            <a:avLst/>
          </a:prstGeom>
          <a:noFill/>
          <a:ln w="25400" cap="flat">
            <a:solidFill>
              <a:schemeClr val="tx2"/>
            </a:solidFill>
            <a:prstDash val="sysDash"/>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61" name="Line 59"/>
          <p:cNvSpPr>
            <a:spLocks noChangeShapeType="1"/>
          </p:cNvSpPr>
          <p:nvPr/>
        </p:nvSpPr>
        <p:spPr bwMode="auto">
          <a:xfrm>
            <a:off x="6952663" y="4058009"/>
            <a:ext cx="316085" cy="0"/>
          </a:xfrm>
          <a:prstGeom prst="line">
            <a:avLst/>
          </a:prstGeom>
          <a:noFill/>
          <a:ln w="25400" cap="flat">
            <a:solidFill>
              <a:schemeClr val="tx2"/>
            </a:solidFill>
            <a:prstDash val="sysDash"/>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88" name="Freeform 86"/>
          <p:cNvSpPr>
            <a:spLocks/>
          </p:cNvSpPr>
          <p:nvPr/>
        </p:nvSpPr>
        <p:spPr bwMode="auto">
          <a:xfrm>
            <a:off x="1897718" y="2203934"/>
            <a:ext cx="651462" cy="547584"/>
          </a:xfrm>
          <a:custGeom>
            <a:avLst/>
            <a:gdLst>
              <a:gd name="T0" fmla="*/ 0 w 218"/>
              <a:gd name="T1" fmla="*/ 177 h 181"/>
              <a:gd name="T2" fmla="*/ 73 w 218"/>
              <a:gd name="T3" fmla="*/ 177 h 181"/>
              <a:gd name="T4" fmla="*/ 108 w 218"/>
              <a:gd name="T5" fmla="*/ 147 h 181"/>
              <a:gd name="T6" fmla="*/ 108 w 218"/>
              <a:gd name="T7" fmla="*/ 38 h 181"/>
              <a:gd name="T8" fmla="*/ 147 w 218"/>
              <a:gd name="T9" fmla="*/ 1 h 181"/>
              <a:gd name="T10" fmla="*/ 218 w 218"/>
              <a:gd name="T11" fmla="*/ 1 h 181"/>
            </a:gdLst>
            <a:ahLst/>
            <a:cxnLst>
              <a:cxn ang="0">
                <a:pos x="T0" y="T1"/>
              </a:cxn>
              <a:cxn ang="0">
                <a:pos x="T2" y="T3"/>
              </a:cxn>
              <a:cxn ang="0">
                <a:pos x="T4" y="T5"/>
              </a:cxn>
              <a:cxn ang="0">
                <a:pos x="T6" y="T7"/>
              </a:cxn>
              <a:cxn ang="0">
                <a:pos x="T8" y="T9"/>
              </a:cxn>
              <a:cxn ang="0">
                <a:pos x="T10" y="T11"/>
              </a:cxn>
            </a:cxnLst>
            <a:rect l="0" t="0" r="r" b="b"/>
            <a:pathLst>
              <a:path w="218" h="181">
                <a:moveTo>
                  <a:pt x="0" y="177"/>
                </a:moveTo>
                <a:cubicBezTo>
                  <a:pt x="73" y="177"/>
                  <a:pt x="73" y="177"/>
                  <a:pt x="73" y="177"/>
                </a:cubicBezTo>
                <a:cubicBezTo>
                  <a:pt x="73" y="177"/>
                  <a:pt x="108" y="181"/>
                  <a:pt x="108" y="147"/>
                </a:cubicBezTo>
                <a:cubicBezTo>
                  <a:pt x="108" y="112"/>
                  <a:pt x="108" y="38"/>
                  <a:pt x="108" y="38"/>
                </a:cubicBezTo>
                <a:cubicBezTo>
                  <a:pt x="108" y="38"/>
                  <a:pt x="109" y="2"/>
                  <a:pt x="147" y="1"/>
                </a:cubicBezTo>
                <a:cubicBezTo>
                  <a:pt x="185" y="0"/>
                  <a:pt x="218" y="1"/>
                  <a:pt x="218" y="1"/>
                </a:cubicBezTo>
              </a:path>
            </a:pathLst>
          </a:custGeom>
          <a:noFill/>
          <a:ln w="25400" cap="flat">
            <a:solidFill>
              <a:schemeClr val="tx2"/>
            </a:solidFill>
            <a:prstDash val="sysDash"/>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89" name="Line 87"/>
          <p:cNvSpPr>
            <a:spLocks noChangeShapeType="1"/>
          </p:cNvSpPr>
          <p:nvPr/>
        </p:nvSpPr>
        <p:spPr bwMode="auto">
          <a:xfrm>
            <a:off x="3040925" y="2472531"/>
            <a:ext cx="552036" cy="0"/>
          </a:xfrm>
          <a:prstGeom prst="line">
            <a:avLst/>
          </a:prstGeom>
          <a:noFill/>
          <a:ln w="25400" cap="flat">
            <a:solidFill>
              <a:schemeClr val="tx2"/>
            </a:solidFill>
            <a:prstDash val="sysDash"/>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90" name="Line 88"/>
          <p:cNvSpPr>
            <a:spLocks noChangeShapeType="1"/>
          </p:cNvSpPr>
          <p:nvPr/>
        </p:nvSpPr>
        <p:spPr bwMode="auto">
          <a:xfrm>
            <a:off x="6344236" y="2485887"/>
            <a:ext cx="549068" cy="0"/>
          </a:xfrm>
          <a:prstGeom prst="line">
            <a:avLst/>
          </a:prstGeom>
          <a:noFill/>
          <a:ln w="25400" cap="flat">
            <a:solidFill>
              <a:schemeClr val="tx2"/>
            </a:solidFill>
            <a:prstDash val="sysDash"/>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103" name="Freeform 101"/>
          <p:cNvSpPr>
            <a:spLocks/>
          </p:cNvSpPr>
          <p:nvPr/>
        </p:nvSpPr>
        <p:spPr bwMode="auto">
          <a:xfrm>
            <a:off x="4458114" y="2319683"/>
            <a:ext cx="1301440" cy="434803"/>
          </a:xfrm>
          <a:custGeom>
            <a:avLst/>
            <a:gdLst>
              <a:gd name="T0" fmla="*/ 0 w 436"/>
              <a:gd name="T1" fmla="*/ 49 h 144"/>
              <a:gd name="T2" fmla="*/ 148 w 436"/>
              <a:gd name="T3" fmla="*/ 49 h 144"/>
              <a:gd name="T4" fmla="*/ 183 w 436"/>
              <a:gd name="T5" fmla="*/ 72 h 144"/>
              <a:gd name="T6" fmla="*/ 183 w 436"/>
              <a:gd name="T7" fmla="*/ 108 h 144"/>
              <a:gd name="T8" fmla="*/ 220 w 436"/>
              <a:gd name="T9" fmla="*/ 144 h 144"/>
              <a:gd name="T10" fmla="*/ 364 w 436"/>
              <a:gd name="T11" fmla="*/ 144 h 144"/>
              <a:gd name="T12" fmla="*/ 399 w 436"/>
              <a:gd name="T13" fmla="*/ 108 h 144"/>
              <a:gd name="T14" fmla="*/ 399 w 436"/>
              <a:gd name="T15" fmla="*/ 35 h 144"/>
              <a:gd name="T16" fmla="*/ 436 w 436"/>
              <a:gd name="T17" fmla="*/ 0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36" h="144">
                <a:moveTo>
                  <a:pt x="0" y="49"/>
                </a:moveTo>
                <a:cubicBezTo>
                  <a:pt x="148" y="49"/>
                  <a:pt x="148" y="49"/>
                  <a:pt x="148" y="49"/>
                </a:cubicBezTo>
                <a:cubicBezTo>
                  <a:pt x="148" y="49"/>
                  <a:pt x="182" y="46"/>
                  <a:pt x="183" y="72"/>
                </a:cubicBezTo>
                <a:cubicBezTo>
                  <a:pt x="183" y="98"/>
                  <a:pt x="183" y="108"/>
                  <a:pt x="183" y="108"/>
                </a:cubicBezTo>
                <a:cubicBezTo>
                  <a:pt x="183" y="108"/>
                  <a:pt x="183" y="143"/>
                  <a:pt x="220" y="144"/>
                </a:cubicBezTo>
                <a:cubicBezTo>
                  <a:pt x="257" y="144"/>
                  <a:pt x="364" y="144"/>
                  <a:pt x="364" y="144"/>
                </a:cubicBezTo>
                <a:cubicBezTo>
                  <a:pt x="364" y="144"/>
                  <a:pt x="399" y="143"/>
                  <a:pt x="399" y="108"/>
                </a:cubicBezTo>
                <a:cubicBezTo>
                  <a:pt x="400" y="73"/>
                  <a:pt x="399" y="35"/>
                  <a:pt x="399" y="35"/>
                </a:cubicBezTo>
                <a:cubicBezTo>
                  <a:pt x="399" y="35"/>
                  <a:pt x="400" y="0"/>
                  <a:pt x="436" y="0"/>
                </a:cubicBezTo>
              </a:path>
            </a:pathLst>
          </a:custGeom>
          <a:noFill/>
          <a:ln w="25400" cap="flat">
            <a:solidFill>
              <a:schemeClr val="tx2"/>
            </a:solidFill>
            <a:prstDash val="sysDash"/>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pic>
        <p:nvPicPr>
          <p:cNvPr id="127" name="Picture 12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72830" y="3900109"/>
            <a:ext cx="832176" cy="443522"/>
          </a:xfrm>
          <a:prstGeom prst="rect">
            <a:avLst/>
          </a:prstGeom>
        </p:spPr>
      </p:pic>
      <p:pic>
        <p:nvPicPr>
          <p:cNvPr id="128" name="Picture 12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1991" y="2285773"/>
            <a:ext cx="521253" cy="498392"/>
          </a:xfrm>
          <a:prstGeom prst="rect">
            <a:avLst/>
          </a:prstGeom>
        </p:spPr>
      </p:pic>
      <p:pic>
        <p:nvPicPr>
          <p:cNvPr id="129" name="Picture 12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72073" y="2013998"/>
            <a:ext cx="557832" cy="731584"/>
          </a:xfrm>
          <a:prstGeom prst="rect">
            <a:avLst/>
          </a:prstGeom>
        </p:spPr>
      </p:pic>
      <p:pic>
        <p:nvPicPr>
          <p:cNvPr id="130" name="Picture 12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41476" y="2245823"/>
            <a:ext cx="749873" cy="466385"/>
          </a:xfrm>
          <a:prstGeom prst="rect">
            <a:avLst/>
          </a:prstGeom>
        </p:spPr>
      </p:pic>
      <p:pic>
        <p:nvPicPr>
          <p:cNvPr id="131" name="Picture 13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83186" y="2129605"/>
            <a:ext cx="438950" cy="516681"/>
          </a:xfrm>
          <a:prstGeom prst="rect">
            <a:avLst/>
          </a:prstGeom>
        </p:spPr>
      </p:pic>
      <p:pic>
        <p:nvPicPr>
          <p:cNvPr id="132" name="Picture 13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61307" y="2259079"/>
            <a:ext cx="452667" cy="406943"/>
          </a:xfrm>
          <a:prstGeom prst="rect">
            <a:avLst/>
          </a:prstGeom>
        </p:spPr>
      </p:pic>
      <p:pic>
        <p:nvPicPr>
          <p:cNvPr id="133" name="Picture 13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93304" y="2206971"/>
            <a:ext cx="553260" cy="557832"/>
          </a:xfrm>
          <a:prstGeom prst="rect">
            <a:avLst/>
          </a:prstGeom>
        </p:spPr>
      </p:pic>
      <p:pic>
        <p:nvPicPr>
          <p:cNvPr id="134" name="Picture 133"/>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915783" y="4058009"/>
            <a:ext cx="695004" cy="466385"/>
          </a:xfrm>
          <a:prstGeom prst="rect">
            <a:avLst/>
          </a:prstGeom>
        </p:spPr>
      </p:pic>
      <p:pic>
        <p:nvPicPr>
          <p:cNvPr id="135" name="Picture 134"/>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465965" y="3839938"/>
            <a:ext cx="695004" cy="512108"/>
          </a:xfrm>
          <a:prstGeom prst="rect">
            <a:avLst/>
          </a:prstGeom>
        </p:spPr>
      </p:pic>
      <p:pic>
        <p:nvPicPr>
          <p:cNvPr id="136" name="Picture 135"/>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736106" y="3739928"/>
            <a:ext cx="832176" cy="612701"/>
          </a:xfrm>
          <a:prstGeom prst="rect">
            <a:avLst/>
          </a:prstGeom>
        </p:spPr>
      </p:pic>
      <p:pic>
        <p:nvPicPr>
          <p:cNvPr id="137" name="Picture 13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390738" y="3806527"/>
            <a:ext cx="493819" cy="502964"/>
          </a:xfrm>
          <a:prstGeom prst="rect">
            <a:avLst/>
          </a:prstGeom>
        </p:spPr>
      </p:pic>
      <p:grpSp>
        <p:nvGrpSpPr>
          <p:cNvPr id="13" name="Group 12"/>
          <p:cNvGrpSpPr/>
          <p:nvPr/>
        </p:nvGrpSpPr>
        <p:grpSpPr>
          <a:xfrm>
            <a:off x="1606147" y="2587376"/>
            <a:ext cx="521936" cy="1867580"/>
            <a:chOff x="1606147" y="-114732"/>
            <a:chExt cx="521936" cy="1867580"/>
          </a:xfrm>
        </p:grpSpPr>
        <p:sp>
          <p:nvSpPr>
            <p:cNvPr id="12" name="TextBox 11"/>
            <p:cNvSpPr txBox="1"/>
            <p:nvPr/>
          </p:nvSpPr>
          <p:spPr>
            <a:xfrm>
              <a:off x="1613043" y="-114732"/>
              <a:ext cx="482881" cy="1541123"/>
            </a:xfrm>
            <a:prstGeom prst="rect">
              <a:avLst/>
            </a:prstGeom>
            <a:noFill/>
          </p:spPr>
          <p:txBody>
            <a:bodyPr wrap="none" rtlCol="0" anchor="t" anchorCtr="0">
              <a:normAutofit lnSpcReduction="10000"/>
            </a:bodyPr>
            <a:lstStyle/>
            <a:p>
              <a:pPr algn="ctr"/>
              <a:r>
                <a:rPr lang="en-US" sz="9800" b="1" dirty="0">
                  <a:ln w="15875">
                    <a:solidFill>
                      <a:schemeClr val="accent1">
                        <a:lumMod val="75000"/>
                      </a:schemeClr>
                    </a:solidFill>
                  </a:ln>
                  <a:solidFill>
                    <a:schemeClr val="accent6"/>
                  </a:solidFill>
                </a:rPr>
                <a:t>T</a:t>
              </a:r>
            </a:p>
          </p:txBody>
        </p:sp>
        <p:sp>
          <p:nvSpPr>
            <p:cNvPr id="72" name="Rectangle 71"/>
            <p:cNvSpPr/>
            <p:nvPr/>
          </p:nvSpPr>
          <p:spPr>
            <a:xfrm>
              <a:off x="1606147" y="969943"/>
              <a:ext cx="521936" cy="782905"/>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3" name="Group 32"/>
          <p:cNvGrpSpPr/>
          <p:nvPr/>
        </p:nvGrpSpPr>
        <p:grpSpPr>
          <a:xfrm>
            <a:off x="2176408" y="2587376"/>
            <a:ext cx="1023992" cy="1876142"/>
            <a:chOff x="2176408" y="-114732"/>
            <a:chExt cx="1023992" cy="1876142"/>
          </a:xfrm>
        </p:grpSpPr>
        <p:sp>
          <p:nvSpPr>
            <p:cNvPr id="57" name="TextBox 56"/>
            <p:cNvSpPr txBox="1"/>
            <p:nvPr/>
          </p:nvSpPr>
          <p:spPr>
            <a:xfrm>
              <a:off x="2176408" y="-114732"/>
              <a:ext cx="1023992" cy="1541123"/>
            </a:xfrm>
            <a:prstGeom prst="rect">
              <a:avLst/>
            </a:prstGeom>
            <a:noFill/>
          </p:spPr>
          <p:txBody>
            <a:bodyPr wrap="none" rtlCol="0" anchor="t" anchorCtr="0">
              <a:normAutofit lnSpcReduction="10000"/>
            </a:bodyPr>
            <a:lstStyle/>
            <a:p>
              <a:pPr algn="ctr"/>
              <a:r>
                <a:rPr lang="en-US" sz="9800" b="1" dirty="0" smtClean="0">
                  <a:ln w="15875">
                    <a:solidFill>
                      <a:schemeClr val="accent1">
                        <a:lumMod val="75000"/>
                      </a:schemeClr>
                    </a:solidFill>
                  </a:ln>
                  <a:solidFill>
                    <a:schemeClr val="accent6"/>
                  </a:solidFill>
                </a:rPr>
                <a:t>R</a:t>
              </a:r>
              <a:endParaRPr lang="en-US" sz="9800" b="1" dirty="0">
                <a:ln w="15875">
                  <a:solidFill>
                    <a:schemeClr val="accent1">
                      <a:lumMod val="75000"/>
                    </a:schemeClr>
                  </a:solidFill>
                </a:ln>
                <a:solidFill>
                  <a:schemeClr val="accent6"/>
                </a:solidFill>
              </a:endParaRPr>
            </a:p>
          </p:txBody>
        </p:sp>
        <p:sp>
          <p:nvSpPr>
            <p:cNvPr id="73" name="Rectangle 72"/>
            <p:cNvSpPr/>
            <p:nvPr/>
          </p:nvSpPr>
          <p:spPr>
            <a:xfrm>
              <a:off x="2426366" y="978505"/>
              <a:ext cx="521936" cy="782905"/>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2" name="Group 31"/>
          <p:cNvGrpSpPr/>
          <p:nvPr/>
        </p:nvGrpSpPr>
        <p:grpSpPr>
          <a:xfrm>
            <a:off x="3236310" y="2578312"/>
            <a:ext cx="573676" cy="1883493"/>
            <a:chOff x="3236310" y="-123796"/>
            <a:chExt cx="573676" cy="1883493"/>
          </a:xfrm>
        </p:grpSpPr>
        <p:sp>
          <p:nvSpPr>
            <p:cNvPr id="69" name="TextBox 68"/>
            <p:cNvSpPr txBox="1"/>
            <p:nvPr/>
          </p:nvSpPr>
          <p:spPr>
            <a:xfrm>
              <a:off x="3327105" y="-123796"/>
              <a:ext cx="482881" cy="1541123"/>
            </a:xfrm>
            <a:prstGeom prst="rect">
              <a:avLst/>
            </a:prstGeom>
            <a:noFill/>
          </p:spPr>
          <p:txBody>
            <a:bodyPr wrap="none" rtlCol="0" anchor="t" anchorCtr="0">
              <a:normAutofit lnSpcReduction="10000"/>
            </a:bodyPr>
            <a:lstStyle/>
            <a:p>
              <a:pPr algn="ctr"/>
              <a:r>
                <a:rPr lang="en-US" sz="9800" b="1" dirty="0">
                  <a:ln w="15875">
                    <a:solidFill>
                      <a:schemeClr val="accent1">
                        <a:lumMod val="75000"/>
                      </a:schemeClr>
                    </a:solidFill>
                  </a:ln>
                  <a:solidFill>
                    <a:schemeClr val="accent6"/>
                  </a:solidFill>
                </a:rPr>
                <a:t>A</a:t>
              </a:r>
            </a:p>
          </p:txBody>
        </p:sp>
        <p:sp>
          <p:nvSpPr>
            <p:cNvPr id="74" name="Rectangle 73"/>
            <p:cNvSpPr/>
            <p:nvPr/>
          </p:nvSpPr>
          <p:spPr>
            <a:xfrm>
              <a:off x="3236310" y="976792"/>
              <a:ext cx="521936" cy="782905"/>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1" name="Group 30"/>
          <p:cNvGrpSpPr/>
          <p:nvPr/>
        </p:nvGrpSpPr>
        <p:grpSpPr>
          <a:xfrm>
            <a:off x="4004216" y="2592881"/>
            <a:ext cx="710824" cy="1855224"/>
            <a:chOff x="3840772" y="-107514"/>
            <a:chExt cx="710824" cy="1855224"/>
          </a:xfrm>
        </p:grpSpPr>
        <p:sp>
          <p:nvSpPr>
            <p:cNvPr id="63" name="TextBox 62"/>
            <p:cNvSpPr txBox="1"/>
            <p:nvPr/>
          </p:nvSpPr>
          <p:spPr>
            <a:xfrm>
              <a:off x="3960826" y="-107514"/>
              <a:ext cx="590770" cy="1541123"/>
            </a:xfrm>
            <a:prstGeom prst="rect">
              <a:avLst/>
            </a:prstGeom>
            <a:noFill/>
          </p:spPr>
          <p:txBody>
            <a:bodyPr wrap="none" rtlCol="0" anchor="t" anchorCtr="0">
              <a:normAutofit lnSpcReduction="10000"/>
            </a:bodyPr>
            <a:lstStyle/>
            <a:p>
              <a:pPr algn="ctr"/>
              <a:r>
                <a:rPr lang="en-US" sz="9800" b="1" dirty="0" smtClean="0">
                  <a:ln w="15875">
                    <a:solidFill>
                      <a:schemeClr val="accent1">
                        <a:lumMod val="75000"/>
                      </a:schemeClr>
                    </a:solidFill>
                  </a:ln>
                  <a:solidFill>
                    <a:schemeClr val="accent6"/>
                  </a:solidFill>
                </a:rPr>
                <a:t>U</a:t>
              </a:r>
              <a:endParaRPr lang="en-US" sz="9800" b="1" dirty="0">
                <a:ln w="15875">
                  <a:solidFill>
                    <a:schemeClr val="accent1">
                      <a:lumMod val="75000"/>
                    </a:schemeClr>
                  </a:solidFill>
                </a:ln>
                <a:solidFill>
                  <a:schemeClr val="accent6"/>
                </a:solidFill>
              </a:endParaRPr>
            </a:p>
          </p:txBody>
        </p:sp>
        <p:sp>
          <p:nvSpPr>
            <p:cNvPr id="75" name="Rectangle 74"/>
            <p:cNvSpPr/>
            <p:nvPr/>
          </p:nvSpPr>
          <p:spPr>
            <a:xfrm>
              <a:off x="3840772" y="964805"/>
              <a:ext cx="521936" cy="782905"/>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0" name="Group 29"/>
          <p:cNvGrpSpPr/>
          <p:nvPr/>
        </p:nvGrpSpPr>
        <p:grpSpPr>
          <a:xfrm>
            <a:off x="4918903" y="2589924"/>
            <a:ext cx="830909" cy="1858181"/>
            <a:chOff x="4547974" y="-112184"/>
            <a:chExt cx="830909" cy="1858181"/>
          </a:xfrm>
        </p:grpSpPr>
        <p:sp>
          <p:nvSpPr>
            <p:cNvPr id="65" name="TextBox 64"/>
            <p:cNvSpPr txBox="1"/>
            <p:nvPr/>
          </p:nvSpPr>
          <p:spPr>
            <a:xfrm>
              <a:off x="4724754" y="-112184"/>
              <a:ext cx="654129" cy="1541123"/>
            </a:xfrm>
            <a:prstGeom prst="rect">
              <a:avLst/>
            </a:prstGeom>
            <a:noFill/>
          </p:spPr>
          <p:txBody>
            <a:bodyPr wrap="none" rtlCol="0" anchor="t" anchorCtr="0">
              <a:normAutofit lnSpcReduction="10000"/>
            </a:bodyPr>
            <a:lstStyle/>
            <a:p>
              <a:pPr algn="ctr"/>
              <a:r>
                <a:rPr lang="en-US" sz="9800" b="1" dirty="0">
                  <a:ln w="15875">
                    <a:solidFill>
                      <a:schemeClr val="accent1">
                        <a:lumMod val="75000"/>
                      </a:schemeClr>
                    </a:solidFill>
                  </a:ln>
                  <a:solidFill>
                    <a:schemeClr val="accent6"/>
                  </a:solidFill>
                </a:rPr>
                <a:t>M</a:t>
              </a:r>
            </a:p>
          </p:txBody>
        </p:sp>
        <p:sp>
          <p:nvSpPr>
            <p:cNvPr id="76" name="Rectangle 75"/>
            <p:cNvSpPr/>
            <p:nvPr/>
          </p:nvSpPr>
          <p:spPr>
            <a:xfrm>
              <a:off x="4547974" y="963092"/>
              <a:ext cx="521936" cy="782905"/>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28" name="Group 27"/>
          <p:cNvGrpSpPr/>
          <p:nvPr/>
        </p:nvGrpSpPr>
        <p:grpSpPr>
          <a:xfrm>
            <a:off x="5746675" y="2587376"/>
            <a:ext cx="705496" cy="1867579"/>
            <a:chOff x="5746675" y="-114732"/>
            <a:chExt cx="705496" cy="1867579"/>
          </a:xfrm>
        </p:grpSpPr>
        <p:sp>
          <p:nvSpPr>
            <p:cNvPr id="67" name="TextBox 66"/>
            <p:cNvSpPr txBox="1"/>
            <p:nvPr/>
          </p:nvSpPr>
          <p:spPr>
            <a:xfrm>
              <a:off x="5746675" y="-114732"/>
              <a:ext cx="705496" cy="1541123"/>
            </a:xfrm>
            <a:prstGeom prst="rect">
              <a:avLst/>
            </a:prstGeom>
            <a:noFill/>
          </p:spPr>
          <p:txBody>
            <a:bodyPr wrap="none" rtlCol="0" anchor="t" anchorCtr="0">
              <a:normAutofit lnSpcReduction="10000"/>
            </a:bodyPr>
            <a:lstStyle/>
            <a:p>
              <a:pPr algn="ctr"/>
              <a:endParaRPr lang="en-US" sz="9800" b="1" dirty="0">
                <a:ln w="15875">
                  <a:solidFill>
                    <a:schemeClr val="accent1">
                      <a:lumMod val="75000"/>
                    </a:schemeClr>
                  </a:solidFill>
                </a:ln>
                <a:solidFill>
                  <a:schemeClr val="accent6"/>
                </a:solidFill>
              </a:endParaRPr>
            </a:p>
          </p:txBody>
        </p:sp>
        <p:sp>
          <p:nvSpPr>
            <p:cNvPr id="78" name="Rectangle 77"/>
            <p:cNvSpPr/>
            <p:nvPr/>
          </p:nvSpPr>
          <p:spPr>
            <a:xfrm>
              <a:off x="5839090" y="969942"/>
              <a:ext cx="521936" cy="782905"/>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27" name="Group 26"/>
          <p:cNvGrpSpPr/>
          <p:nvPr/>
        </p:nvGrpSpPr>
        <p:grpSpPr>
          <a:xfrm>
            <a:off x="6902076" y="2585664"/>
            <a:ext cx="595512" cy="1876141"/>
            <a:chOff x="6524090" y="-114732"/>
            <a:chExt cx="595512" cy="1876141"/>
          </a:xfrm>
        </p:grpSpPr>
        <p:sp>
          <p:nvSpPr>
            <p:cNvPr id="68" name="TextBox 67"/>
            <p:cNvSpPr txBox="1"/>
            <p:nvPr/>
          </p:nvSpPr>
          <p:spPr>
            <a:xfrm>
              <a:off x="6524090" y="-114732"/>
              <a:ext cx="546239" cy="1541123"/>
            </a:xfrm>
            <a:prstGeom prst="rect">
              <a:avLst/>
            </a:prstGeom>
            <a:noFill/>
          </p:spPr>
          <p:txBody>
            <a:bodyPr wrap="none" rtlCol="0" anchor="t" anchorCtr="0">
              <a:normAutofit lnSpcReduction="10000"/>
            </a:bodyPr>
            <a:lstStyle/>
            <a:p>
              <a:pPr algn="ctr"/>
              <a:endParaRPr lang="en-US" sz="9800" b="1" dirty="0">
                <a:ln w="15875">
                  <a:solidFill>
                    <a:schemeClr val="accent1">
                      <a:lumMod val="75000"/>
                    </a:schemeClr>
                  </a:solidFill>
                </a:ln>
                <a:solidFill>
                  <a:schemeClr val="accent6"/>
                </a:solidFill>
              </a:endParaRPr>
            </a:p>
          </p:txBody>
        </p:sp>
        <p:sp>
          <p:nvSpPr>
            <p:cNvPr id="79" name="Rectangle 78"/>
            <p:cNvSpPr/>
            <p:nvPr/>
          </p:nvSpPr>
          <p:spPr>
            <a:xfrm>
              <a:off x="6597666" y="978504"/>
              <a:ext cx="521936" cy="782905"/>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4" name="Group 13"/>
          <p:cNvGrpSpPr/>
          <p:nvPr/>
        </p:nvGrpSpPr>
        <p:grpSpPr>
          <a:xfrm>
            <a:off x="7251839" y="2587376"/>
            <a:ext cx="546239" cy="1864154"/>
            <a:chOff x="7251839" y="-114732"/>
            <a:chExt cx="546239" cy="1864154"/>
          </a:xfrm>
        </p:grpSpPr>
        <p:sp>
          <p:nvSpPr>
            <p:cNvPr id="71" name="TextBox 70"/>
            <p:cNvSpPr txBox="1"/>
            <p:nvPr/>
          </p:nvSpPr>
          <p:spPr>
            <a:xfrm>
              <a:off x="7251839" y="-114732"/>
              <a:ext cx="546239" cy="1541123"/>
            </a:xfrm>
            <a:prstGeom prst="rect">
              <a:avLst/>
            </a:prstGeom>
            <a:noFill/>
          </p:spPr>
          <p:txBody>
            <a:bodyPr wrap="none" rtlCol="0" anchor="t" anchorCtr="0">
              <a:normAutofit lnSpcReduction="10000"/>
            </a:bodyPr>
            <a:lstStyle/>
            <a:p>
              <a:pPr algn="ctr"/>
              <a:endParaRPr lang="en-US" sz="9800" b="1" dirty="0">
                <a:ln w="15875">
                  <a:solidFill>
                    <a:schemeClr val="accent1">
                      <a:lumMod val="75000"/>
                    </a:schemeClr>
                  </a:solidFill>
                </a:ln>
                <a:solidFill>
                  <a:schemeClr val="accent6"/>
                </a:solidFill>
              </a:endParaRPr>
            </a:p>
          </p:txBody>
        </p:sp>
        <p:sp>
          <p:nvSpPr>
            <p:cNvPr id="80" name="Rectangle 79"/>
            <p:cNvSpPr/>
            <p:nvPr/>
          </p:nvSpPr>
          <p:spPr>
            <a:xfrm>
              <a:off x="7263773" y="966517"/>
              <a:ext cx="521936" cy="782905"/>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pic>
        <p:nvPicPr>
          <p:cNvPr id="4" name="Picture 3"/>
          <p:cNvPicPr>
            <a:picLocks noChangeAspect="1"/>
          </p:cNvPicPr>
          <p:nvPr/>
        </p:nvPicPr>
        <p:blipFill>
          <a:blip r:embed="rId13"/>
          <a:stretch>
            <a:fillRect/>
          </a:stretch>
        </p:blipFill>
        <p:spPr>
          <a:xfrm>
            <a:off x="6057330" y="2585663"/>
            <a:ext cx="749873" cy="1542422"/>
          </a:xfrm>
          <a:prstGeom prst="rect">
            <a:avLst/>
          </a:prstGeom>
        </p:spPr>
      </p:pic>
    </p:spTree>
    <p:extLst>
      <p:ext uri="{BB962C8B-B14F-4D97-AF65-F5344CB8AC3E}">
        <p14:creationId xmlns:p14="http://schemas.microsoft.com/office/powerpoint/2010/main" val="30946048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400"/>
                                  </p:stCondLst>
                                  <p:childTnLst>
                                    <p:set>
                                      <p:cBhvr>
                                        <p:cTn id="6" dur="1" fill="hold">
                                          <p:stCondLst>
                                            <p:cond delay="0"/>
                                          </p:stCondLst>
                                        </p:cTn>
                                        <p:tgtEl>
                                          <p:spTgt spid="25"/>
                                        </p:tgtEl>
                                        <p:attrNameLst>
                                          <p:attrName>style.visibility</p:attrName>
                                        </p:attrNameLst>
                                      </p:cBhvr>
                                      <p:to>
                                        <p:strVal val="visible"/>
                                      </p:to>
                                    </p:set>
                                    <p:animEffect transition="in" filter="wipe(left)">
                                      <p:cBhvr>
                                        <p:cTn id="7" dur="1000"/>
                                        <p:tgtEl>
                                          <p:spTgt spid="25"/>
                                        </p:tgtEl>
                                      </p:cBhvr>
                                    </p:animEffect>
                                  </p:childTnLst>
                                </p:cTn>
                              </p:par>
                              <p:par>
                                <p:cTn id="8" presetID="22" presetClass="entr" presetSubtype="8" fill="hold" grpId="0" nodeType="withEffect">
                                  <p:stCondLst>
                                    <p:cond delay="1000"/>
                                  </p:stCondLst>
                                  <p:childTnLst>
                                    <p:set>
                                      <p:cBhvr>
                                        <p:cTn id="9" dur="1" fill="hold">
                                          <p:stCondLst>
                                            <p:cond delay="0"/>
                                          </p:stCondLst>
                                        </p:cTn>
                                        <p:tgtEl>
                                          <p:spTgt spid="24"/>
                                        </p:tgtEl>
                                        <p:attrNameLst>
                                          <p:attrName>style.visibility</p:attrName>
                                        </p:attrNameLst>
                                      </p:cBhvr>
                                      <p:to>
                                        <p:strVal val="visible"/>
                                      </p:to>
                                    </p:set>
                                    <p:animEffect transition="in" filter="wipe(left)">
                                      <p:cBhvr>
                                        <p:cTn id="10" dur="1800"/>
                                        <p:tgtEl>
                                          <p:spTgt spid="24"/>
                                        </p:tgtEl>
                                      </p:cBhvr>
                                    </p:animEffect>
                                  </p:childTnLst>
                                </p:cTn>
                              </p:par>
                              <p:par>
                                <p:cTn id="11" presetID="53" presetClass="entr" presetSubtype="16" fill="hold" nodeType="withEffect">
                                  <p:stCondLst>
                                    <p:cond delay="1000"/>
                                  </p:stCondLst>
                                  <p:childTnLst>
                                    <p:set>
                                      <p:cBhvr>
                                        <p:cTn id="12" dur="1" fill="hold">
                                          <p:stCondLst>
                                            <p:cond delay="0"/>
                                          </p:stCondLst>
                                        </p:cTn>
                                        <p:tgtEl>
                                          <p:spTgt spid="13"/>
                                        </p:tgtEl>
                                        <p:attrNameLst>
                                          <p:attrName>style.visibility</p:attrName>
                                        </p:attrNameLst>
                                      </p:cBhvr>
                                      <p:to>
                                        <p:strVal val="visible"/>
                                      </p:to>
                                    </p:set>
                                    <p:anim calcmode="lin" valueType="num">
                                      <p:cBhvr>
                                        <p:cTn id="13" dur="250" fill="hold"/>
                                        <p:tgtEl>
                                          <p:spTgt spid="13"/>
                                        </p:tgtEl>
                                        <p:attrNameLst>
                                          <p:attrName>ppt_w</p:attrName>
                                        </p:attrNameLst>
                                      </p:cBhvr>
                                      <p:tavLst>
                                        <p:tav tm="0">
                                          <p:val>
                                            <p:fltVal val="0"/>
                                          </p:val>
                                        </p:tav>
                                        <p:tav tm="100000">
                                          <p:val>
                                            <p:strVal val="#ppt_w"/>
                                          </p:val>
                                        </p:tav>
                                      </p:tavLst>
                                    </p:anim>
                                    <p:anim calcmode="lin" valueType="num">
                                      <p:cBhvr>
                                        <p:cTn id="14" dur="250" fill="hold"/>
                                        <p:tgtEl>
                                          <p:spTgt spid="13"/>
                                        </p:tgtEl>
                                        <p:attrNameLst>
                                          <p:attrName>ppt_h</p:attrName>
                                        </p:attrNameLst>
                                      </p:cBhvr>
                                      <p:tavLst>
                                        <p:tav tm="0">
                                          <p:val>
                                            <p:fltVal val="0"/>
                                          </p:val>
                                        </p:tav>
                                        <p:tav tm="100000">
                                          <p:val>
                                            <p:strVal val="#ppt_h"/>
                                          </p:val>
                                        </p:tav>
                                      </p:tavLst>
                                    </p:anim>
                                    <p:animEffect transition="in" filter="fade">
                                      <p:cBhvr>
                                        <p:cTn id="15" dur="250"/>
                                        <p:tgtEl>
                                          <p:spTgt spid="13"/>
                                        </p:tgtEl>
                                      </p:cBhvr>
                                    </p:animEffect>
                                  </p:childTnLst>
                                </p:cTn>
                              </p:par>
                              <p:par>
                                <p:cTn id="16" presetID="53" presetClass="entr" presetSubtype="16" fill="hold" nodeType="withEffect">
                                  <p:stCondLst>
                                    <p:cond delay="1200"/>
                                  </p:stCondLst>
                                  <p:childTnLst>
                                    <p:set>
                                      <p:cBhvr>
                                        <p:cTn id="17" dur="1" fill="hold">
                                          <p:stCondLst>
                                            <p:cond delay="0"/>
                                          </p:stCondLst>
                                        </p:cTn>
                                        <p:tgtEl>
                                          <p:spTgt spid="33"/>
                                        </p:tgtEl>
                                        <p:attrNameLst>
                                          <p:attrName>style.visibility</p:attrName>
                                        </p:attrNameLst>
                                      </p:cBhvr>
                                      <p:to>
                                        <p:strVal val="visible"/>
                                      </p:to>
                                    </p:set>
                                    <p:anim calcmode="lin" valueType="num">
                                      <p:cBhvr>
                                        <p:cTn id="18" dur="250" fill="hold"/>
                                        <p:tgtEl>
                                          <p:spTgt spid="33"/>
                                        </p:tgtEl>
                                        <p:attrNameLst>
                                          <p:attrName>ppt_w</p:attrName>
                                        </p:attrNameLst>
                                      </p:cBhvr>
                                      <p:tavLst>
                                        <p:tav tm="0">
                                          <p:val>
                                            <p:fltVal val="0"/>
                                          </p:val>
                                        </p:tav>
                                        <p:tav tm="100000">
                                          <p:val>
                                            <p:strVal val="#ppt_w"/>
                                          </p:val>
                                        </p:tav>
                                      </p:tavLst>
                                    </p:anim>
                                    <p:anim calcmode="lin" valueType="num">
                                      <p:cBhvr>
                                        <p:cTn id="19" dur="250" fill="hold"/>
                                        <p:tgtEl>
                                          <p:spTgt spid="33"/>
                                        </p:tgtEl>
                                        <p:attrNameLst>
                                          <p:attrName>ppt_h</p:attrName>
                                        </p:attrNameLst>
                                      </p:cBhvr>
                                      <p:tavLst>
                                        <p:tav tm="0">
                                          <p:val>
                                            <p:fltVal val="0"/>
                                          </p:val>
                                        </p:tav>
                                        <p:tav tm="100000">
                                          <p:val>
                                            <p:strVal val="#ppt_h"/>
                                          </p:val>
                                        </p:tav>
                                      </p:tavLst>
                                    </p:anim>
                                    <p:animEffect transition="in" filter="fade">
                                      <p:cBhvr>
                                        <p:cTn id="20" dur="250"/>
                                        <p:tgtEl>
                                          <p:spTgt spid="33"/>
                                        </p:tgtEl>
                                      </p:cBhvr>
                                    </p:animEffect>
                                  </p:childTnLst>
                                </p:cTn>
                              </p:par>
                              <p:par>
                                <p:cTn id="21" presetID="53" presetClass="entr" presetSubtype="16" fill="hold" nodeType="withEffect">
                                  <p:stCondLst>
                                    <p:cond delay="1400"/>
                                  </p:stCondLst>
                                  <p:childTnLst>
                                    <p:set>
                                      <p:cBhvr>
                                        <p:cTn id="22" dur="1" fill="hold">
                                          <p:stCondLst>
                                            <p:cond delay="0"/>
                                          </p:stCondLst>
                                        </p:cTn>
                                        <p:tgtEl>
                                          <p:spTgt spid="32"/>
                                        </p:tgtEl>
                                        <p:attrNameLst>
                                          <p:attrName>style.visibility</p:attrName>
                                        </p:attrNameLst>
                                      </p:cBhvr>
                                      <p:to>
                                        <p:strVal val="visible"/>
                                      </p:to>
                                    </p:set>
                                    <p:anim calcmode="lin" valueType="num">
                                      <p:cBhvr>
                                        <p:cTn id="23" dur="250" fill="hold"/>
                                        <p:tgtEl>
                                          <p:spTgt spid="32"/>
                                        </p:tgtEl>
                                        <p:attrNameLst>
                                          <p:attrName>ppt_w</p:attrName>
                                        </p:attrNameLst>
                                      </p:cBhvr>
                                      <p:tavLst>
                                        <p:tav tm="0">
                                          <p:val>
                                            <p:fltVal val="0"/>
                                          </p:val>
                                        </p:tav>
                                        <p:tav tm="100000">
                                          <p:val>
                                            <p:strVal val="#ppt_w"/>
                                          </p:val>
                                        </p:tav>
                                      </p:tavLst>
                                    </p:anim>
                                    <p:anim calcmode="lin" valueType="num">
                                      <p:cBhvr>
                                        <p:cTn id="24" dur="250" fill="hold"/>
                                        <p:tgtEl>
                                          <p:spTgt spid="32"/>
                                        </p:tgtEl>
                                        <p:attrNameLst>
                                          <p:attrName>ppt_h</p:attrName>
                                        </p:attrNameLst>
                                      </p:cBhvr>
                                      <p:tavLst>
                                        <p:tav tm="0">
                                          <p:val>
                                            <p:fltVal val="0"/>
                                          </p:val>
                                        </p:tav>
                                        <p:tav tm="100000">
                                          <p:val>
                                            <p:strVal val="#ppt_h"/>
                                          </p:val>
                                        </p:tav>
                                      </p:tavLst>
                                    </p:anim>
                                    <p:animEffect transition="in" filter="fade">
                                      <p:cBhvr>
                                        <p:cTn id="25" dur="250"/>
                                        <p:tgtEl>
                                          <p:spTgt spid="32"/>
                                        </p:tgtEl>
                                      </p:cBhvr>
                                    </p:animEffect>
                                  </p:childTnLst>
                                </p:cTn>
                              </p:par>
                              <p:par>
                                <p:cTn id="26" presetID="53" presetClass="entr" presetSubtype="16" fill="hold" nodeType="withEffect">
                                  <p:stCondLst>
                                    <p:cond delay="1600"/>
                                  </p:stCondLst>
                                  <p:childTnLst>
                                    <p:set>
                                      <p:cBhvr>
                                        <p:cTn id="27" dur="1" fill="hold">
                                          <p:stCondLst>
                                            <p:cond delay="0"/>
                                          </p:stCondLst>
                                        </p:cTn>
                                        <p:tgtEl>
                                          <p:spTgt spid="31"/>
                                        </p:tgtEl>
                                        <p:attrNameLst>
                                          <p:attrName>style.visibility</p:attrName>
                                        </p:attrNameLst>
                                      </p:cBhvr>
                                      <p:to>
                                        <p:strVal val="visible"/>
                                      </p:to>
                                    </p:set>
                                    <p:anim calcmode="lin" valueType="num">
                                      <p:cBhvr>
                                        <p:cTn id="28" dur="250" fill="hold"/>
                                        <p:tgtEl>
                                          <p:spTgt spid="31"/>
                                        </p:tgtEl>
                                        <p:attrNameLst>
                                          <p:attrName>ppt_w</p:attrName>
                                        </p:attrNameLst>
                                      </p:cBhvr>
                                      <p:tavLst>
                                        <p:tav tm="0">
                                          <p:val>
                                            <p:fltVal val="0"/>
                                          </p:val>
                                        </p:tav>
                                        <p:tav tm="100000">
                                          <p:val>
                                            <p:strVal val="#ppt_w"/>
                                          </p:val>
                                        </p:tav>
                                      </p:tavLst>
                                    </p:anim>
                                    <p:anim calcmode="lin" valueType="num">
                                      <p:cBhvr>
                                        <p:cTn id="29" dur="250" fill="hold"/>
                                        <p:tgtEl>
                                          <p:spTgt spid="31"/>
                                        </p:tgtEl>
                                        <p:attrNameLst>
                                          <p:attrName>ppt_h</p:attrName>
                                        </p:attrNameLst>
                                      </p:cBhvr>
                                      <p:tavLst>
                                        <p:tav tm="0">
                                          <p:val>
                                            <p:fltVal val="0"/>
                                          </p:val>
                                        </p:tav>
                                        <p:tav tm="100000">
                                          <p:val>
                                            <p:strVal val="#ppt_h"/>
                                          </p:val>
                                        </p:tav>
                                      </p:tavLst>
                                    </p:anim>
                                    <p:animEffect transition="in" filter="fade">
                                      <p:cBhvr>
                                        <p:cTn id="30" dur="250"/>
                                        <p:tgtEl>
                                          <p:spTgt spid="31"/>
                                        </p:tgtEl>
                                      </p:cBhvr>
                                    </p:animEffect>
                                  </p:childTnLst>
                                </p:cTn>
                              </p:par>
                              <p:par>
                                <p:cTn id="31" presetID="53" presetClass="entr" presetSubtype="16" fill="hold" nodeType="withEffect">
                                  <p:stCondLst>
                                    <p:cond delay="1800"/>
                                  </p:stCondLst>
                                  <p:childTnLst>
                                    <p:set>
                                      <p:cBhvr>
                                        <p:cTn id="32" dur="1" fill="hold">
                                          <p:stCondLst>
                                            <p:cond delay="0"/>
                                          </p:stCondLst>
                                        </p:cTn>
                                        <p:tgtEl>
                                          <p:spTgt spid="30"/>
                                        </p:tgtEl>
                                        <p:attrNameLst>
                                          <p:attrName>style.visibility</p:attrName>
                                        </p:attrNameLst>
                                      </p:cBhvr>
                                      <p:to>
                                        <p:strVal val="visible"/>
                                      </p:to>
                                    </p:set>
                                    <p:anim calcmode="lin" valueType="num">
                                      <p:cBhvr>
                                        <p:cTn id="33" dur="250" fill="hold"/>
                                        <p:tgtEl>
                                          <p:spTgt spid="30"/>
                                        </p:tgtEl>
                                        <p:attrNameLst>
                                          <p:attrName>ppt_w</p:attrName>
                                        </p:attrNameLst>
                                      </p:cBhvr>
                                      <p:tavLst>
                                        <p:tav tm="0">
                                          <p:val>
                                            <p:fltVal val="0"/>
                                          </p:val>
                                        </p:tav>
                                        <p:tav tm="100000">
                                          <p:val>
                                            <p:strVal val="#ppt_w"/>
                                          </p:val>
                                        </p:tav>
                                      </p:tavLst>
                                    </p:anim>
                                    <p:anim calcmode="lin" valueType="num">
                                      <p:cBhvr>
                                        <p:cTn id="34" dur="250" fill="hold"/>
                                        <p:tgtEl>
                                          <p:spTgt spid="30"/>
                                        </p:tgtEl>
                                        <p:attrNameLst>
                                          <p:attrName>ppt_h</p:attrName>
                                        </p:attrNameLst>
                                      </p:cBhvr>
                                      <p:tavLst>
                                        <p:tav tm="0">
                                          <p:val>
                                            <p:fltVal val="0"/>
                                          </p:val>
                                        </p:tav>
                                        <p:tav tm="100000">
                                          <p:val>
                                            <p:strVal val="#ppt_h"/>
                                          </p:val>
                                        </p:tav>
                                      </p:tavLst>
                                    </p:anim>
                                    <p:animEffect transition="in" filter="fade">
                                      <p:cBhvr>
                                        <p:cTn id="35" dur="250"/>
                                        <p:tgtEl>
                                          <p:spTgt spid="30"/>
                                        </p:tgtEl>
                                      </p:cBhvr>
                                    </p:animEffect>
                                  </p:childTnLst>
                                </p:cTn>
                              </p:par>
                              <p:par>
                                <p:cTn id="36" presetID="53" presetClass="entr" presetSubtype="16" fill="hold" nodeType="withEffect">
                                  <p:stCondLst>
                                    <p:cond delay="2200"/>
                                  </p:stCondLst>
                                  <p:childTnLst>
                                    <p:set>
                                      <p:cBhvr>
                                        <p:cTn id="37" dur="1" fill="hold">
                                          <p:stCondLst>
                                            <p:cond delay="0"/>
                                          </p:stCondLst>
                                        </p:cTn>
                                        <p:tgtEl>
                                          <p:spTgt spid="28"/>
                                        </p:tgtEl>
                                        <p:attrNameLst>
                                          <p:attrName>style.visibility</p:attrName>
                                        </p:attrNameLst>
                                      </p:cBhvr>
                                      <p:to>
                                        <p:strVal val="visible"/>
                                      </p:to>
                                    </p:set>
                                    <p:anim calcmode="lin" valueType="num">
                                      <p:cBhvr>
                                        <p:cTn id="38" dur="250" fill="hold"/>
                                        <p:tgtEl>
                                          <p:spTgt spid="28"/>
                                        </p:tgtEl>
                                        <p:attrNameLst>
                                          <p:attrName>ppt_w</p:attrName>
                                        </p:attrNameLst>
                                      </p:cBhvr>
                                      <p:tavLst>
                                        <p:tav tm="0">
                                          <p:val>
                                            <p:fltVal val="0"/>
                                          </p:val>
                                        </p:tav>
                                        <p:tav tm="100000">
                                          <p:val>
                                            <p:strVal val="#ppt_w"/>
                                          </p:val>
                                        </p:tav>
                                      </p:tavLst>
                                    </p:anim>
                                    <p:anim calcmode="lin" valueType="num">
                                      <p:cBhvr>
                                        <p:cTn id="39" dur="250" fill="hold"/>
                                        <p:tgtEl>
                                          <p:spTgt spid="28"/>
                                        </p:tgtEl>
                                        <p:attrNameLst>
                                          <p:attrName>ppt_h</p:attrName>
                                        </p:attrNameLst>
                                      </p:cBhvr>
                                      <p:tavLst>
                                        <p:tav tm="0">
                                          <p:val>
                                            <p:fltVal val="0"/>
                                          </p:val>
                                        </p:tav>
                                        <p:tav tm="100000">
                                          <p:val>
                                            <p:strVal val="#ppt_h"/>
                                          </p:val>
                                        </p:tav>
                                      </p:tavLst>
                                    </p:anim>
                                    <p:animEffect transition="in" filter="fade">
                                      <p:cBhvr>
                                        <p:cTn id="40" dur="250"/>
                                        <p:tgtEl>
                                          <p:spTgt spid="28"/>
                                        </p:tgtEl>
                                      </p:cBhvr>
                                    </p:animEffect>
                                  </p:childTnLst>
                                </p:cTn>
                              </p:par>
                              <p:par>
                                <p:cTn id="41" presetID="53" presetClass="entr" presetSubtype="16" fill="hold" nodeType="withEffect">
                                  <p:stCondLst>
                                    <p:cond delay="2400"/>
                                  </p:stCondLst>
                                  <p:childTnLst>
                                    <p:set>
                                      <p:cBhvr>
                                        <p:cTn id="42" dur="1" fill="hold">
                                          <p:stCondLst>
                                            <p:cond delay="0"/>
                                          </p:stCondLst>
                                        </p:cTn>
                                        <p:tgtEl>
                                          <p:spTgt spid="27"/>
                                        </p:tgtEl>
                                        <p:attrNameLst>
                                          <p:attrName>style.visibility</p:attrName>
                                        </p:attrNameLst>
                                      </p:cBhvr>
                                      <p:to>
                                        <p:strVal val="visible"/>
                                      </p:to>
                                    </p:set>
                                    <p:anim calcmode="lin" valueType="num">
                                      <p:cBhvr>
                                        <p:cTn id="43" dur="250" fill="hold"/>
                                        <p:tgtEl>
                                          <p:spTgt spid="27"/>
                                        </p:tgtEl>
                                        <p:attrNameLst>
                                          <p:attrName>ppt_w</p:attrName>
                                        </p:attrNameLst>
                                      </p:cBhvr>
                                      <p:tavLst>
                                        <p:tav tm="0">
                                          <p:val>
                                            <p:fltVal val="0"/>
                                          </p:val>
                                        </p:tav>
                                        <p:tav tm="100000">
                                          <p:val>
                                            <p:strVal val="#ppt_w"/>
                                          </p:val>
                                        </p:tav>
                                      </p:tavLst>
                                    </p:anim>
                                    <p:anim calcmode="lin" valueType="num">
                                      <p:cBhvr>
                                        <p:cTn id="44" dur="250" fill="hold"/>
                                        <p:tgtEl>
                                          <p:spTgt spid="27"/>
                                        </p:tgtEl>
                                        <p:attrNameLst>
                                          <p:attrName>ppt_h</p:attrName>
                                        </p:attrNameLst>
                                      </p:cBhvr>
                                      <p:tavLst>
                                        <p:tav tm="0">
                                          <p:val>
                                            <p:fltVal val="0"/>
                                          </p:val>
                                        </p:tav>
                                        <p:tav tm="100000">
                                          <p:val>
                                            <p:strVal val="#ppt_h"/>
                                          </p:val>
                                        </p:tav>
                                      </p:tavLst>
                                    </p:anim>
                                    <p:animEffect transition="in" filter="fade">
                                      <p:cBhvr>
                                        <p:cTn id="45" dur="250"/>
                                        <p:tgtEl>
                                          <p:spTgt spid="27"/>
                                        </p:tgtEl>
                                      </p:cBhvr>
                                    </p:animEffect>
                                  </p:childTnLst>
                                </p:cTn>
                              </p:par>
                              <p:par>
                                <p:cTn id="46" presetID="53" presetClass="entr" presetSubtype="16" fill="hold" nodeType="withEffect">
                                  <p:stCondLst>
                                    <p:cond delay="2600"/>
                                  </p:stCondLst>
                                  <p:childTnLst>
                                    <p:set>
                                      <p:cBhvr>
                                        <p:cTn id="47" dur="1" fill="hold">
                                          <p:stCondLst>
                                            <p:cond delay="0"/>
                                          </p:stCondLst>
                                        </p:cTn>
                                        <p:tgtEl>
                                          <p:spTgt spid="14"/>
                                        </p:tgtEl>
                                        <p:attrNameLst>
                                          <p:attrName>style.visibility</p:attrName>
                                        </p:attrNameLst>
                                      </p:cBhvr>
                                      <p:to>
                                        <p:strVal val="visible"/>
                                      </p:to>
                                    </p:set>
                                    <p:anim calcmode="lin" valueType="num">
                                      <p:cBhvr>
                                        <p:cTn id="48" dur="250" fill="hold"/>
                                        <p:tgtEl>
                                          <p:spTgt spid="14"/>
                                        </p:tgtEl>
                                        <p:attrNameLst>
                                          <p:attrName>ppt_w</p:attrName>
                                        </p:attrNameLst>
                                      </p:cBhvr>
                                      <p:tavLst>
                                        <p:tav tm="0">
                                          <p:val>
                                            <p:fltVal val="0"/>
                                          </p:val>
                                        </p:tav>
                                        <p:tav tm="100000">
                                          <p:val>
                                            <p:strVal val="#ppt_w"/>
                                          </p:val>
                                        </p:tav>
                                      </p:tavLst>
                                    </p:anim>
                                    <p:anim calcmode="lin" valueType="num">
                                      <p:cBhvr>
                                        <p:cTn id="49" dur="250" fill="hold"/>
                                        <p:tgtEl>
                                          <p:spTgt spid="14"/>
                                        </p:tgtEl>
                                        <p:attrNameLst>
                                          <p:attrName>ppt_h</p:attrName>
                                        </p:attrNameLst>
                                      </p:cBhvr>
                                      <p:tavLst>
                                        <p:tav tm="0">
                                          <p:val>
                                            <p:fltVal val="0"/>
                                          </p:val>
                                        </p:tav>
                                        <p:tav tm="100000">
                                          <p:val>
                                            <p:strVal val="#ppt_h"/>
                                          </p:val>
                                        </p:tav>
                                      </p:tavLst>
                                    </p:anim>
                                    <p:animEffect transition="in" filter="fade">
                                      <p:cBhvr>
                                        <p:cTn id="50" dur="250"/>
                                        <p:tgtEl>
                                          <p:spTgt spid="14"/>
                                        </p:tgtEl>
                                      </p:cBhvr>
                                    </p:animEffect>
                                  </p:childTnLst>
                                </p:cTn>
                              </p:par>
                              <p:par>
                                <p:cTn id="51" presetID="22" presetClass="entr" presetSubtype="8" fill="hold" grpId="0" nodeType="withEffect">
                                  <p:stCondLst>
                                    <p:cond delay="2400"/>
                                  </p:stCondLst>
                                  <p:childTnLst>
                                    <p:set>
                                      <p:cBhvr>
                                        <p:cTn id="52" dur="1" fill="hold">
                                          <p:stCondLst>
                                            <p:cond delay="0"/>
                                          </p:stCondLst>
                                        </p:cTn>
                                        <p:tgtEl>
                                          <p:spTgt spid="26"/>
                                        </p:tgtEl>
                                        <p:attrNameLst>
                                          <p:attrName>style.visibility</p:attrName>
                                        </p:attrNameLst>
                                      </p:cBhvr>
                                      <p:to>
                                        <p:strVal val="visible"/>
                                      </p:to>
                                    </p:set>
                                    <p:animEffect transition="in" filter="wipe(left)">
                                      <p:cBhvr>
                                        <p:cTn id="53" dur="1000"/>
                                        <p:tgtEl>
                                          <p:spTgt spid="26"/>
                                        </p:tgtEl>
                                      </p:cBhvr>
                                    </p:animEffect>
                                  </p:childTnLst>
                                </p:cTn>
                              </p:par>
                            </p:childTnLst>
                          </p:cTn>
                        </p:par>
                        <p:par>
                          <p:cTn id="54" fill="hold">
                            <p:stCondLst>
                              <p:cond delay="3400"/>
                            </p:stCondLst>
                            <p:childTnLst>
                              <p:par>
                                <p:cTn id="55" presetID="10" presetClass="entr" presetSubtype="0" fill="hold" nodeType="afterEffect">
                                  <p:stCondLst>
                                    <p:cond delay="0"/>
                                  </p:stCondLst>
                                  <p:childTnLst>
                                    <p:set>
                                      <p:cBhvr>
                                        <p:cTn id="56" dur="1" fill="hold">
                                          <p:stCondLst>
                                            <p:cond delay="0"/>
                                          </p:stCondLst>
                                        </p:cTn>
                                        <p:tgtEl>
                                          <p:spTgt spid="128"/>
                                        </p:tgtEl>
                                        <p:attrNameLst>
                                          <p:attrName>style.visibility</p:attrName>
                                        </p:attrNameLst>
                                      </p:cBhvr>
                                      <p:to>
                                        <p:strVal val="visible"/>
                                      </p:to>
                                    </p:set>
                                    <p:animEffect transition="in" filter="fade">
                                      <p:cBhvr>
                                        <p:cTn id="57" dur="250"/>
                                        <p:tgtEl>
                                          <p:spTgt spid="128"/>
                                        </p:tgtEl>
                                      </p:cBhvr>
                                    </p:animEffect>
                                  </p:childTnLst>
                                </p:cTn>
                              </p:par>
                            </p:childTnLst>
                          </p:cTn>
                        </p:par>
                        <p:par>
                          <p:cTn id="58" fill="hold">
                            <p:stCondLst>
                              <p:cond delay="3650"/>
                            </p:stCondLst>
                            <p:childTnLst>
                              <p:par>
                                <p:cTn id="59" presetID="10" presetClass="entr" presetSubtype="0" fill="hold" nodeType="afterEffect">
                                  <p:stCondLst>
                                    <p:cond delay="0"/>
                                  </p:stCondLst>
                                  <p:childTnLst>
                                    <p:set>
                                      <p:cBhvr>
                                        <p:cTn id="60" dur="1" fill="hold">
                                          <p:stCondLst>
                                            <p:cond delay="0"/>
                                          </p:stCondLst>
                                        </p:cTn>
                                        <p:tgtEl>
                                          <p:spTgt spid="129"/>
                                        </p:tgtEl>
                                        <p:attrNameLst>
                                          <p:attrName>style.visibility</p:attrName>
                                        </p:attrNameLst>
                                      </p:cBhvr>
                                      <p:to>
                                        <p:strVal val="visible"/>
                                      </p:to>
                                    </p:set>
                                    <p:animEffect transition="in" filter="fade">
                                      <p:cBhvr>
                                        <p:cTn id="61" dur="250"/>
                                        <p:tgtEl>
                                          <p:spTgt spid="129"/>
                                        </p:tgtEl>
                                      </p:cBhvr>
                                    </p:animEffect>
                                  </p:childTnLst>
                                </p:cTn>
                              </p:par>
                            </p:childTnLst>
                          </p:cTn>
                        </p:par>
                        <p:par>
                          <p:cTn id="62" fill="hold">
                            <p:stCondLst>
                              <p:cond delay="3900"/>
                            </p:stCondLst>
                            <p:childTnLst>
                              <p:par>
                                <p:cTn id="63" presetID="10" presetClass="entr" presetSubtype="0" fill="hold" nodeType="afterEffect">
                                  <p:stCondLst>
                                    <p:cond delay="0"/>
                                  </p:stCondLst>
                                  <p:childTnLst>
                                    <p:set>
                                      <p:cBhvr>
                                        <p:cTn id="64" dur="1" fill="hold">
                                          <p:stCondLst>
                                            <p:cond delay="0"/>
                                          </p:stCondLst>
                                        </p:cTn>
                                        <p:tgtEl>
                                          <p:spTgt spid="130"/>
                                        </p:tgtEl>
                                        <p:attrNameLst>
                                          <p:attrName>style.visibility</p:attrName>
                                        </p:attrNameLst>
                                      </p:cBhvr>
                                      <p:to>
                                        <p:strVal val="visible"/>
                                      </p:to>
                                    </p:set>
                                    <p:animEffect transition="in" filter="fade">
                                      <p:cBhvr>
                                        <p:cTn id="65" dur="250"/>
                                        <p:tgtEl>
                                          <p:spTgt spid="130"/>
                                        </p:tgtEl>
                                      </p:cBhvr>
                                    </p:animEffect>
                                  </p:childTnLst>
                                </p:cTn>
                              </p:par>
                            </p:childTnLst>
                          </p:cTn>
                        </p:par>
                        <p:par>
                          <p:cTn id="66" fill="hold">
                            <p:stCondLst>
                              <p:cond delay="4150"/>
                            </p:stCondLst>
                            <p:childTnLst>
                              <p:par>
                                <p:cTn id="67" presetID="10" presetClass="entr" presetSubtype="0" fill="hold" nodeType="afterEffect">
                                  <p:stCondLst>
                                    <p:cond delay="0"/>
                                  </p:stCondLst>
                                  <p:childTnLst>
                                    <p:set>
                                      <p:cBhvr>
                                        <p:cTn id="68" dur="1" fill="hold">
                                          <p:stCondLst>
                                            <p:cond delay="0"/>
                                          </p:stCondLst>
                                        </p:cTn>
                                        <p:tgtEl>
                                          <p:spTgt spid="131"/>
                                        </p:tgtEl>
                                        <p:attrNameLst>
                                          <p:attrName>style.visibility</p:attrName>
                                        </p:attrNameLst>
                                      </p:cBhvr>
                                      <p:to>
                                        <p:strVal val="visible"/>
                                      </p:to>
                                    </p:set>
                                    <p:animEffect transition="in" filter="fade">
                                      <p:cBhvr>
                                        <p:cTn id="69" dur="250"/>
                                        <p:tgtEl>
                                          <p:spTgt spid="131"/>
                                        </p:tgtEl>
                                      </p:cBhvr>
                                    </p:animEffect>
                                  </p:childTnLst>
                                </p:cTn>
                              </p:par>
                            </p:childTnLst>
                          </p:cTn>
                        </p:par>
                        <p:par>
                          <p:cTn id="70" fill="hold">
                            <p:stCondLst>
                              <p:cond delay="4400"/>
                            </p:stCondLst>
                            <p:childTnLst>
                              <p:par>
                                <p:cTn id="71" presetID="10" presetClass="entr" presetSubtype="0" fill="hold" nodeType="afterEffect">
                                  <p:stCondLst>
                                    <p:cond delay="0"/>
                                  </p:stCondLst>
                                  <p:childTnLst>
                                    <p:set>
                                      <p:cBhvr>
                                        <p:cTn id="72" dur="1" fill="hold">
                                          <p:stCondLst>
                                            <p:cond delay="0"/>
                                          </p:stCondLst>
                                        </p:cTn>
                                        <p:tgtEl>
                                          <p:spTgt spid="132"/>
                                        </p:tgtEl>
                                        <p:attrNameLst>
                                          <p:attrName>style.visibility</p:attrName>
                                        </p:attrNameLst>
                                      </p:cBhvr>
                                      <p:to>
                                        <p:strVal val="visible"/>
                                      </p:to>
                                    </p:set>
                                    <p:animEffect transition="in" filter="fade">
                                      <p:cBhvr>
                                        <p:cTn id="73" dur="250"/>
                                        <p:tgtEl>
                                          <p:spTgt spid="132"/>
                                        </p:tgtEl>
                                      </p:cBhvr>
                                    </p:animEffect>
                                  </p:childTnLst>
                                </p:cTn>
                              </p:par>
                            </p:childTnLst>
                          </p:cTn>
                        </p:par>
                        <p:par>
                          <p:cTn id="74" fill="hold">
                            <p:stCondLst>
                              <p:cond delay="4650"/>
                            </p:stCondLst>
                            <p:childTnLst>
                              <p:par>
                                <p:cTn id="75" presetID="10" presetClass="entr" presetSubtype="0" fill="hold" nodeType="afterEffect">
                                  <p:stCondLst>
                                    <p:cond delay="0"/>
                                  </p:stCondLst>
                                  <p:childTnLst>
                                    <p:set>
                                      <p:cBhvr>
                                        <p:cTn id="76" dur="1" fill="hold">
                                          <p:stCondLst>
                                            <p:cond delay="0"/>
                                          </p:stCondLst>
                                        </p:cTn>
                                        <p:tgtEl>
                                          <p:spTgt spid="133"/>
                                        </p:tgtEl>
                                        <p:attrNameLst>
                                          <p:attrName>style.visibility</p:attrName>
                                        </p:attrNameLst>
                                      </p:cBhvr>
                                      <p:to>
                                        <p:strVal val="visible"/>
                                      </p:to>
                                    </p:set>
                                    <p:animEffect transition="in" filter="fade">
                                      <p:cBhvr>
                                        <p:cTn id="77" dur="250"/>
                                        <p:tgtEl>
                                          <p:spTgt spid="133"/>
                                        </p:tgtEl>
                                      </p:cBhvr>
                                    </p:animEffect>
                                  </p:childTnLst>
                                </p:cTn>
                              </p:par>
                            </p:childTnLst>
                          </p:cTn>
                        </p:par>
                        <p:par>
                          <p:cTn id="78" fill="hold">
                            <p:stCondLst>
                              <p:cond delay="4900"/>
                            </p:stCondLst>
                            <p:childTnLst>
                              <p:par>
                                <p:cTn id="79" presetID="10" presetClass="entr" presetSubtype="0" fill="hold" nodeType="afterEffect">
                                  <p:stCondLst>
                                    <p:cond delay="0"/>
                                  </p:stCondLst>
                                  <p:childTnLst>
                                    <p:set>
                                      <p:cBhvr>
                                        <p:cTn id="80" dur="1" fill="hold">
                                          <p:stCondLst>
                                            <p:cond delay="0"/>
                                          </p:stCondLst>
                                        </p:cTn>
                                        <p:tgtEl>
                                          <p:spTgt spid="134"/>
                                        </p:tgtEl>
                                        <p:attrNameLst>
                                          <p:attrName>style.visibility</p:attrName>
                                        </p:attrNameLst>
                                      </p:cBhvr>
                                      <p:to>
                                        <p:strVal val="visible"/>
                                      </p:to>
                                    </p:set>
                                    <p:animEffect transition="in" filter="fade">
                                      <p:cBhvr>
                                        <p:cTn id="81" dur="250"/>
                                        <p:tgtEl>
                                          <p:spTgt spid="134"/>
                                        </p:tgtEl>
                                      </p:cBhvr>
                                    </p:animEffect>
                                  </p:childTnLst>
                                </p:cTn>
                              </p:par>
                            </p:childTnLst>
                          </p:cTn>
                        </p:par>
                        <p:par>
                          <p:cTn id="82" fill="hold">
                            <p:stCondLst>
                              <p:cond delay="5150"/>
                            </p:stCondLst>
                            <p:childTnLst>
                              <p:par>
                                <p:cTn id="83" presetID="10" presetClass="entr" presetSubtype="0" fill="hold" nodeType="afterEffect">
                                  <p:stCondLst>
                                    <p:cond delay="0"/>
                                  </p:stCondLst>
                                  <p:childTnLst>
                                    <p:set>
                                      <p:cBhvr>
                                        <p:cTn id="84" dur="1" fill="hold">
                                          <p:stCondLst>
                                            <p:cond delay="0"/>
                                          </p:stCondLst>
                                        </p:cTn>
                                        <p:tgtEl>
                                          <p:spTgt spid="135"/>
                                        </p:tgtEl>
                                        <p:attrNameLst>
                                          <p:attrName>style.visibility</p:attrName>
                                        </p:attrNameLst>
                                      </p:cBhvr>
                                      <p:to>
                                        <p:strVal val="visible"/>
                                      </p:to>
                                    </p:set>
                                    <p:animEffect transition="in" filter="fade">
                                      <p:cBhvr>
                                        <p:cTn id="85" dur="250"/>
                                        <p:tgtEl>
                                          <p:spTgt spid="135"/>
                                        </p:tgtEl>
                                      </p:cBhvr>
                                    </p:animEffect>
                                  </p:childTnLst>
                                </p:cTn>
                              </p:par>
                            </p:childTnLst>
                          </p:cTn>
                        </p:par>
                        <p:par>
                          <p:cTn id="86" fill="hold">
                            <p:stCondLst>
                              <p:cond delay="5400"/>
                            </p:stCondLst>
                            <p:childTnLst>
                              <p:par>
                                <p:cTn id="87" presetID="10" presetClass="entr" presetSubtype="0" fill="hold" nodeType="afterEffect">
                                  <p:stCondLst>
                                    <p:cond delay="0"/>
                                  </p:stCondLst>
                                  <p:childTnLst>
                                    <p:set>
                                      <p:cBhvr>
                                        <p:cTn id="88" dur="1" fill="hold">
                                          <p:stCondLst>
                                            <p:cond delay="0"/>
                                          </p:stCondLst>
                                        </p:cTn>
                                        <p:tgtEl>
                                          <p:spTgt spid="136"/>
                                        </p:tgtEl>
                                        <p:attrNameLst>
                                          <p:attrName>style.visibility</p:attrName>
                                        </p:attrNameLst>
                                      </p:cBhvr>
                                      <p:to>
                                        <p:strVal val="visible"/>
                                      </p:to>
                                    </p:set>
                                    <p:animEffect transition="in" filter="fade">
                                      <p:cBhvr>
                                        <p:cTn id="89" dur="250"/>
                                        <p:tgtEl>
                                          <p:spTgt spid="136"/>
                                        </p:tgtEl>
                                      </p:cBhvr>
                                    </p:animEffect>
                                  </p:childTnLst>
                                </p:cTn>
                              </p:par>
                            </p:childTnLst>
                          </p:cTn>
                        </p:par>
                        <p:par>
                          <p:cTn id="90" fill="hold">
                            <p:stCondLst>
                              <p:cond delay="5650"/>
                            </p:stCondLst>
                            <p:childTnLst>
                              <p:par>
                                <p:cTn id="91" presetID="10" presetClass="entr" presetSubtype="0" fill="hold" nodeType="afterEffect">
                                  <p:stCondLst>
                                    <p:cond delay="0"/>
                                  </p:stCondLst>
                                  <p:childTnLst>
                                    <p:set>
                                      <p:cBhvr>
                                        <p:cTn id="92" dur="1" fill="hold">
                                          <p:stCondLst>
                                            <p:cond delay="0"/>
                                          </p:stCondLst>
                                        </p:cTn>
                                        <p:tgtEl>
                                          <p:spTgt spid="137"/>
                                        </p:tgtEl>
                                        <p:attrNameLst>
                                          <p:attrName>style.visibility</p:attrName>
                                        </p:attrNameLst>
                                      </p:cBhvr>
                                      <p:to>
                                        <p:strVal val="visible"/>
                                      </p:to>
                                    </p:set>
                                    <p:animEffect transition="in" filter="fade">
                                      <p:cBhvr>
                                        <p:cTn id="93" dur="250"/>
                                        <p:tgtEl>
                                          <p:spTgt spid="137"/>
                                        </p:tgtEl>
                                      </p:cBhvr>
                                    </p:animEffect>
                                  </p:childTnLst>
                                </p:cTn>
                              </p:par>
                            </p:childTnLst>
                          </p:cTn>
                        </p:par>
                        <p:par>
                          <p:cTn id="94" fill="hold">
                            <p:stCondLst>
                              <p:cond delay="5900"/>
                            </p:stCondLst>
                            <p:childTnLst>
                              <p:par>
                                <p:cTn id="95" presetID="10" presetClass="entr" presetSubtype="0" fill="hold" nodeType="afterEffect">
                                  <p:stCondLst>
                                    <p:cond delay="0"/>
                                  </p:stCondLst>
                                  <p:childTnLst>
                                    <p:set>
                                      <p:cBhvr>
                                        <p:cTn id="96" dur="1" fill="hold">
                                          <p:stCondLst>
                                            <p:cond delay="0"/>
                                          </p:stCondLst>
                                        </p:cTn>
                                        <p:tgtEl>
                                          <p:spTgt spid="127"/>
                                        </p:tgtEl>
                                        <p:attrNameLst>
                                          <p:attrName>style.visibility</p:attrName>
                                        </p:attrNameLst>
                                      </p:cBhvr>
                                      <p:to>
                                        <p:strVal val="visible"/>
                                      </p:to>
                                    </p:set>
                                    <p:animEffect transition="in" filter="fade">
                                      <p:cBhvr>
                                        <p:cTn id="97" dur="250"/>
                                        <p:tgtEl>
                                          <p:spTgt spid="127"/>
                                        </p:tgtEl>
                                      </p:cBhvr>
                                    </p:animEffect>
                                  </p:childTnLst>
                                </p:cTn>
                              </p:par>
                            </p:childTnLst>
                          </p:cTn>
                        </p:par>
                        <p:par>
                          <p:cTn id="98" fill="hold">
                            <p:stCondLst>
                              <p:cond delay="6150"/>
                            </p:stCondLst>
                            <p:childTnLst>
                              <p:par>
                                <p:cTn id="99" presetID="22" presetClass="entr" presetSubtype="8" fill="hold" grpId="0" nodeType="afterEffect">
                                  <p:stCondLst>
                                    <p:cond delay="0"/>
                                  </p:stCondLst>
                                  <p:childTnLst>
                                    <p:set>
                                      <p:cBhvr>
                                        <p:cTn id="100" dur="1" fill="hold">
                                          <p:stCondLst>
                                            <p:cond delay="0"/>
                                          </p:stCondLst>
                                        </p:cTn>
                                        <p:tgtEl>
                                          <p:spTgt spid="88"/>
                                        </p:tgtEl>
                                        <p:attrNameLst>
                                          <p:attrName>style.visibility</p:attrName>
                                        </p:attrNameLst>
                                      </p:cBhvr>
                                      <p:to>
                                        <p:strVal val="visible"/>
                                      </p:to>
                                    </p:set>
                                    <p:animEffect transition="in" filter="wipe(left)">
                                      <p:cBhvr>
                                        <p:cTn id="101" dur="250"/>
                                        <p:tgtEl>
                                          <p:spTgt spid="88"/>
                                        </p:tgtEl>
                                      </p:cBhvr>
                                    </p:animEffect>
                                  </p:childTnLst>
                                </p:cTn>
                              </p:par>
                            </p:childTnLst>
                          </p:cTn>
                        </p:par>
                        <p:par>
                          <p:cTn id="102" fill="hold">
                            <p:stCondLst>
                              <p:cond delay="6400"/>
                            </p:stCondLst>
                            <p:childTnLst>
                              <p:par>
                                <p:cTn id="103" presetID="22" presetClass="entr" presetSubtype="8" fill="hold" grpId="0" nodeType="afterEffect">
                                  <p:stCondLst>
                                    <p:cond delay="0"/>
                                  </p:stCondLst>
                                  <p:childTnLst>
                                    <p:set>
                                      <p:cBhvr>
                                        <p:cTn id="104" dur="1" fill="hold">
                                          <p:stCondLst>
                                            <p:cond delay="0"/>
                                          </p:stCondLst>
                                        </p:cTn>
                                        <p:tgtEl>
                                          <p:spTgt spid="89"/>
                                        </p:tgtEl>
                                        <p:attrNameLst>
                                          <p:attrName>style.visibility</p:attrName>
                                        </p:attrNameLst>
                                      </p:cBhvr>
                                      <p:to>
                                        <p:strVal val="visible"/>
                                      </p:to>
                                    </p:set>
                                    <p:animEffect transition="in" filter="wipe(left)">
                                      <p:cBhvr>
                                        <p:cTn id="105" dur="250"/>
                                        <p:tgtEl>
                                          <p:spTgt spid="89"/>
                                        </p:tgtEl>
                                      </p:cBhvr>
                                    </p:animEffect>
                                  </p:childTnLst>
                                </p:cTn>
                              </p:par>
                              <p:par>
                                <p:cTn id="106" presetID="10" presetClass="entr" presetSubtype="0" fill="hold" grpId="0" nodeType="withEffect">
                                  <p:stCondLst>
                                    <p:cond delay="0"/>
                                  </p:stCondLst>
                                  <p:childTnLst>
                                    <p:set>
                                      <p:cBhvr>
                                        <p:cTn id="107" dur="1" fill="hold">
                                          <p:stCondLst>
                                            <p:cond delay="0"/>
                                          </p:stCondLst>
                                        </p:cTn>
                                        <p:tgtEl>
                                          <p:spTgt spid="37"/>
                                        </p:tgtEl>
                                        <p:attrNameLst>
                                          <p:attrName>style.visibility</p:attrName>
                                        </p:attrNameLst>
                                      </p:cBhvr>
                                      <p:to>
                                        <p:strVal val="visible"/>
                                      </p:to>
                                    </p:set>
                                    <p:animEffect transition="in" filter="fade">
                                      <p:cBhvr>
                                        <p:cTn id="108" dur="250"/>
                                        <p:tgtEl>
                                          <p:spTgt spid="37"/>
                                        </p:tgtEl>
                                      </p:cBhvr>
                                    </p:animEffect>
                                  </p:childTnLst>
                                </p:cTn>
                              </p:par>
                            </p:childTnLst>
                          </p:cTn>
                        </p:par>
                        <p:par>
                          <p:cTn id="109" fill="hold">
                            <p:stCondLst>
                              <p:cond delay="6650"/>
                            </p:stCondLst>
                            <p:childTnLst>
                              <p:par>
                                <p:cTn id="110" presetID="22" presetClass="entr" presetSubtype="8" fill="hold" grpId="0" nodeType="afterEffect">
                                  <p:stCondLst>
                                    <p:cond delay="0"/>
                                  </p:stCondLst>
                                  <p:childTnLst>
                                    <p:set>
                                      <p:cBhvr>
                                        <p:cTn id="111" dur="1" fill="hold">
                                          <p:stCondLst>
                                            <p:cond delay="0"/>
                                          </p:stCondLst>
                                        </p:cTn>
                                        <p:tgtEl>
                                          <p:spTgt spid="103"/>
                                        </p:tgtEl>
                                        <p:attrNameLst>
                                          <p:attrName>style.visibility</p:attrName>
                                        </p:attrNameLst>
                                      </p:cBhvr>
                                      <p:to>
                                        <p:strVal val="visible"/>
                                      </p:to>
                                    </p:set>
                                    <p:animEffect transition="in" filter="wipe(left)">
                                      <p:cBhvr>
                                        <p:cTn id="112" dur="250"/>
                                        <p:tgtEl>
                                          <p:spTgt spid="103"/>
                                        </p:tgtEl>
                                      </p:cBhvr>
                                    </p:animEffect>
                                  </p:childTnLst>
                                </p:cTn>
                              </p:par>
                            </p:childTnLst>
                          </p:cTn>
                        </p:par>
                        <p:par>
                          <p:cTn id="113" fill="hold">
                            <p:stCondLst>
                              <p:cond delay="6900"/>
                            </p:stCondLst>
                            <p:childTnLst>
                              <p:par>
                                <p:cTn id="114" presetID="22" presetClass="entr" presetSubtype="8" fill="hold" grpId="0" nodeType="afterEffect">
                                  <p:stCondLst>
                                    <p:cond delay="0"/>
                                  </p:stCondLst>
                                  <p:childTnLst>
                                    <p:set>
                                      <p:cBhvr>
                                        <p:cTn id="115" dur="1" fill="hold">
                                          <p:stCondLst>
                                            <p:cond delay="0"/>
                                          </p:stCondLst>
                                        </p:cTn>
                                        <p:tgtEl>
                                          <p:spTgt spid="90"/>
                                        </p:tgtEl>
                                        <p:attrNameLst>
                                          <p:attrName>style.visibility</p:attrName>
                                        </p:attrNameLst>
                                      </p:cBhvr>
                                      <p:to>
                                        <p:strVal val="visible"/>
                                      </p:to>
                                    </p:set>
                                    <p:animEffect transition="in" filter="wipe(left)">
                                      <p:cBhvr>
                                        <p:cTn id="116" dur="250"/>
                                        <p:tgtEl>
                                          <p:spTgt spid="90"/>
                                        </p:tgtEl>
                                      </p:cBhvr>
                                    </p:animEffect>
                                  </p:childTnLst>
                                </p:cTn>
                              </p:par>
                            </p:childTnLst>
                          </p:cTn>
                        </p:par>
                        <p:par>
                          <p:cTn id="117" fill="hold">
                            <p:stCondLst>
                              <p:cond delay="7150"/>
                            </p:stCondLst>
                            <p:childTnLst>
                              <p:par>
                                <p:cTn id="118" presetID="22" presetClass="entr" presetSubtype="8" fill="hold" grpId="0" nodeType="afterEffect">
                                  <p:stCondLst>
                                    <p:cond delay="0"/>
                                  </p:stCondLst>
                                  <p:childTnLst>
                                    <p:set>
                                      <p:cBhvr>
                                        <p:cTn id="119" dur="1" fill="hold">
                                          <p:stCondLst>
                                            <p:cond delay="0"/>
                                          </p:stCondLst>
                                        </p:cTn>
                                        <p:tgtEl>
                                          <p:spTgt spid="44"/>
                                        </p:tgtEl>
                                        <p:attrNameLst>
                                          <p:attrName>style.visibility</p:attrName>
                                        </p:attrNameLst>
                                      </p:cBhvr>
                                      <p:to>
                                        <p:strVal val="visible"/>
                                      </p:to>
                                    </p:set>
                                    <p:animEffect transition="in" filter="wipe(left)">
                                      <p:cBhvr>
                                        <p:cTn id="120" dur="250"/>
                                        <p:tgtEl>
                                          <p:spTgt spid="44"/>
                                        </p:tgtEl>
                                      </p:cBhvr>
                                    </p:animEffect>
                                  </p:childTnLst>
                                </p:cTn>
                              </p:par>
                              <p:par>
                                <p:cTn id="121" presetID="10" presetClass="entr" presetSubtype="0" fill="hold" grpId="0" nodeType="withEffect">
                                  <p:stCondLst>
                                    <p:cond delay="0"/>
                                  </p:stCondLst>
                                  <p:childTnLst>
                                    <p:set>
                                      <p:cBhvr>
                                        <p:cTn id="122" dur="1" fill="hold">
                                          <p:stCondLst>
                                            <p:cond delay="0"/>
                                          </p:stCondLst>
                                        </p:cTn>
                                        <p:tgtEl>
                                          <p:spTgt spid="38"/>
                                        </p:tgtEl>
                                        <p:attrNameLst>
                                          <p:attrName>style.visibility</p:attrName>
                                        </p:attrNameLst>
                                      </p:cBhvr>
                                      <p:to>
                                        <p:strVal val="visible"/>
                                      </p:to>
                                    </p:set>
                                    <p:animEffect transition="in" filter="fade">
                                      <p:cBhvr>
                                        <p:cTn id="123" dur="250"/>
                                        <p:tgtEl>
                                          <p:spTgt spid="38"/>
                                        </p:tgtEl>
                                      </p:cBhvr>
                                    </p:animEffect>
                                  </p:childTnLst>
                                </p:cTn>
                              </p:par>
                            </p:childTnLst>
                          </p:cTn>
                        </p:par>
                        <p:par>
                          <p:cTn id="124" fill="hold">
                            <p:stCondLst>
                              <p:cond delay="7400"/>
                            </p:stCondLst>
                            <p:childTnLst>
                              <p:par>
                                <p:cTn id="125" presetID="22" presetClass="entr" presetSubtype="8" fill="hold" grpId="0" nodeType="afterEffect">
                                  <p:stCondLst>
                                    <p:cond delay="0"/>
                                  </p:stCondLst>
                                  <p:childTnLst>
                                    <p:set>
                                      <p:cBhvr>
                                        <p:cTn id="126" dur="1" fill="hold">
                                          <p:stCondLst>
                                            <p:cond delay="0"/>
                                          </p:stCondLst>
                                        </p:cTn>
                                        <p:tgtEl>
                                          <p:spTgt spid="45"/>
                                        </p:tgtEl>
                                        <p:attrNameLst>
                                          <p:attrName>style.visibility</p:attrName>
                                        </p:attrNameLst>
                                      </p:cBhvr>
                                      <p:to>
                                        <p:strVal val="visible"/>
                                      </p:to>
                                    </p:set>
                                    <p:animEffect transition="in" filter="wipe(left)">
                                      <p:cBhvr>
                                        <p:cTn id="127" dur="250"/>
                                        <p:tgtEl>
                                          <p:spTgt spid="45"/>
                                        </p:tgtEl>
                                      </p:cBhvr>
                                    </p:animEffect>
                                  </p:childTnLst>
                                </p:cTn>
                              </p:par>
                            </p:childTnLst>
                          </p:cTn>
                        </p:par>
                        <p:par>
                          <p:cTn id="128" fill="hold">
                            <p:stCondLst>
                              <p:cond delay="7650"/>
                            </p:stCondLst>
                            <p:childTnLst>
                              <p:par>
                                <p:cTn id="129" presetID="22" presetClass="entr" presetSubtype="8" fill="hold" grpId="0" nodeType="afterEffect">
                                  <p:stCondLst>
                                    <p:cond delay="0"/>
                                  </p:stCondLst>
                                  <p:childTnLst>
                                    <p:set>
                                      <p:cBhvr>
                                        <p:cTn id="130" dur="1" fill="hold">
                                          <p:stCondLst>
                                            <p:cond delay="0"/>
                                          </p:stCondLst>
                                        </p:cTn>
                                        <p:tgtEl>
                                          <p:spTgt spid="58"/>
                                        </p:tgtEl>
                                        <p:attrNameLst>
                                          <p:attrName>style.visibility</p:attrName>
                                        </p:attrNameLst>
                                      </p:cBhvr>
                                      <p:to>
                                        <p:strVal val="visible"/>
                                      </p:to>
                                    </p:set>
                                    <p:animEffect transition="in" filter="wipe(left)">
                                      <p:cBhvr>
                                        <p:cTn id="131" dur="250"/>
                                        <p:tgtEl>
                                          <p:spTgt spid="58"/>
                                        </p:tgtEl>
                                      </p:cBhvr>
                                    </p:animEffect>
                                  </p:childTnLst>
                                </p:cTn>
                              </p:par>
                              <p:par>
                                <p:cTn id="132" presetID="10" presetClass="entr" presetSubtype="0" fill="hold" grpId="0" nodeType="withEffect">
                                  <p:stCondLst>
                                    <p:cond delay="0"/>
                                  </p:stCondLst>
                                  <p:childTnLst>
                                    <p:set>
                                      <p:cBhvr>
                                        <p:cTn id="133" dur="1" fill="hold">
                                          <p:stCondLst>
                                            <p:cond delay="0"/>
                                          </p:stCondLst>
                                        </p:cTn>
                                        <p:tgtEl>
                                          <p:spTgt spid="36"/>
                                        </p:tgtEl>
                                        <p:attrNameLst>
                                          <p:attrName>style.visibility</p:attrName>
                                        </p:attrNameLst>
                                      </p:cBhvr>
                                      <p:to>
                                        <p:strVal val="visible"/>
                                      </p:to>
                                    </p:set>
                                    <p:animEffect transition="in" filter="fade">
                                      <p:cBhvr>
                                        <p:cTn id="134" dur="250"/>
                                        <p:tgtEl>
                                          <p:spTgt spid="36"/>
                                        </p:tgtEl>
                                      </p:cBhvr>
                                    </p:animEffect>
                                  </p:childTnLst>
                                </p:cTn>
                              </p:par>
                            </p:childTnLst>
                          </p:cTn>
                        </p:par>
                        <p:par>
                          <p:cTn id="135" fill="hold">
                            <p:stCondLst>
                              <p:cond delay="7900"/>
                            </p:stCondLst>
                            <p:childTnLst>
                              <p:par>
                                <p:cTn id="136" presetID="22" presetClass="entr" presetSubtype="8" fill="hold" grpId="0" nodeType="afterEffect">
                                  <p:stCondLst>
                                    <p:cond delay="0"/>
                                  </p:stCondLst>
                                  <p:childTnLst>
                                    <p:set>
                                      <p:cBhvr>
                                        <p:cTn id="137" dur="1" fill="hold">
                                          <p:stCondLst>
                                            <p:cond delay="0"/>
                                          </p:stCondLst>
                                        </p:cTn>
                                        <p:tgtEl>
                                          <p:spTgt spid="59"/>
                                        </p:tgtEl>
                                        <p:attrNameLst>
                                          <p:attrName>style.visibility</p:attrName>
                                        </p:attrNameLst>
                                      </p:cBhvr>
                                      <p:to>
                                        <p:strVal val="visible"/>
                                      </p:to>
                                    </p:set>
                                    <p:animEffect transition="in" filter="wipe(left)">
                                      <p:cBhvr>
                                        <p:cTn id="138" dur="250"/>
                                        <p:tgtEl>
                                          <p:spTgt spid="59"/>
                                        </p:tgtEl>
                                      </p:cBhvr>
                                    </p:animEffect>
                                  </p:childTnLst>
                                </p:cTn>
                              </p:par>
                            </p:childTnLst>
                          </p:cTn>
                        </p:par>
                        <p:par>
                          <p:cTn id="139" fill="hold">
                            <p:stCondLst>
                              <p:cond delay="8150"/>
                            </p:stCondLst>
                            <p:childTnLst>
                              <p:par>
                                <p:cTn id="140" presetID="22" presetClass="entr" presetSubtype="8" fill="hold" grpId="0" nodeType="afterEffect">
                                  <p:stCondLst>
                                    <p:cond delay="0"/>
                                  </p:stCondLst>
                                  <p:childTnLst>
                                    <p:set>
                                      <p:cBhvr>
                                        <p:cTn id="141" dur="1" fill="hold">
                                          <p:stCondLst>
                                            <p:cond delay="0"/>
                                          </p:stCondLst>
                                        </p:cTn>
                                        <p:tgtEl>
                                          <p:spTgt spid="60"/>
                                        </p:tgtEl>
                                        <p:attrNameLst>
                                          <p:attrName>style.visibility</p:attrName>
                                        </p:attrNameLst>
                                      </p:cBhvr>
                                      <p:to>
                                        <p:strVal val="visible"/>
                                      </p:to>
                                    </p:set>
                                    <p:animEffect transition="in" filter="wipe(left)">
                                      <p:cBhvr>
                                        <p:cTn id="142" dur="250"/>
                                        <p:tgtEl>
                                          <p:spTgt spid="60"/>
                                        </p:tgtEl>
                                      </p:cBhvr>
                                    </p:animEffect>
                                  </p:childTnLst>
                                </p:cTn>
                              </p:par>
                            </p:childTnLst>
                          </p:cTn>
                        </p:par>
                        <p:par>
                          <p:cTn id="143" fill="hold">
                            <p:stCondLst>
                              <p:cond delay="8400"/>
                            </p:stCondLst>
                            <p:childTnLst>
                              <p:par>
                                <p:cTn id="144" presetID="22" presetClass="entr" presetSubtype="8" fill="hold" grpId="0" nodeType="afterEffect">
                                  <p:stCondLst>
                                    <p:cond delay="0"/>
                                  </p:stCondLst>
                                  <p:childTnLst>
                                    <p:set>
                                      <p:cBhvr>
                                        <p:cTn id="145" dur="1" fill="hold">
                                          <p:stCondLst>
                                            <p:cond delay="0"/>
                                          </p:stCondLst>
                                        </p:cTn>
                                        <p:tgtEl>
                                          <p:spTgt spid="61"/>
                                        </p:tgtEl>
                                        <p:attrNameLst>
                                          <p:attrName>style.visibility</p:attrName>
                                        </p:attrNameLst>
                                      </p:cBhvr>
                                      <p:to>
                                        <p:strVal val="visible"/>
                                      </p:to>
                                    </p:set>
                                    <p:animEffect transition="in" filter="wipe(left)">
                                      <p:cBhvr>
                                        <p:cTn id="146" dur="25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P spid="36" grpId="0" animBg="1"/>
      <p:bldP spid="37" grpId="0" animBg="1"/>
      <p:bldP spid="38" grpId="0" animBg="1"/>
      <p:bldP spid="44" grpId="0" animBg="1"/>
      <p:bldP spid="45" grpId="0" animBg="1"/>
      <p:bldP spid="58" grpId="0" animBg="1"/>
      <p:bldP spid="59" grpId="0" animBg="1"/>
      <p:bldP spid="60" grpId="0" animBg="1"/>
      <p:bldP spid="61" grpId="0" animBg="1"/>
      <p:bldP spid="88" grpId="0" animBg="1"/>
      <p:bldP spid="89" grpId="0" animBg="1"/>
      <p:bldP spid="90" grpId="0" animBg="1"/>
      <p:bldP spid="10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 name="Group 33"/>
          <p:cNvGrpSpPr/>
          <p:nvPr/>
        </p:nvGrpSpPr>
        <p:grpSpPr>
          <a:xfrm flipH="1">
            <a:off x="0" y="921433"/>
            <a:ext cx="8227464" cy="726096"/>
            <a:chOff x="0" y="317500"/>
            <a:chExt cx="5508970" cy="897470"/>
          </a:xfrm>
          <a:solidFill>
            <a:schemeClr val="accent4"/>
          </a:solidFill>
        </p:grpSpPr>
        <p:sp>
          <p:nvSpPr>
            <p:cNvPr id="35" name="Freeform 34"/>
            <p:cNvSpPr/>
            <p:nvPr/>
          </p:nvSpPr>
          <p:spPr>
            <a:xfrm flipH="1">
              <a:off x="0" y="317500"/>
              <a:ext cx="5508970" cy="897470"/>
            </a:xfrm>
            <a:custGeom>
              <a:avLst/>
              <a:gdLst>
                <a:gd name="connsiteX0" fmla="*/ 0 w 5508970"/>
                <a:gd name="connsiteY0" fmla="*/ 0 h 897470"/>
                <a:gd name="connsiteX1" fmla="*/ 3339651 w 5508970"/>
                <a:gd name="connsiteY1" fmla="*/ 0 h 897470"/>
                <a:gd name="connsiteX2" fmla="*/ 4666535 w 5508970"/>
                <a:gd name="connsiteY2" fmla="*/ 0 h 897470"/>
                <a:gd name="connsiteX3" fmla="*/ 5508970 w 5508970"/>
                <a:gd name="connsiteY3" fmla="*/ 0 h 897470"/>
                <a:gd name="connsiteX4" fmla="*/ 5508970 w 5508970"/>
                <a:gd name="connsiteY4" fmla="*/ 897470 h 897470"/>
                <a:gd name="connsiteX5" fmla="*/ 4666535 w 5508970"/>
                <a:gd name="connsiteY5" fmla="*/ 897470 h 897470"/>
                <a:gd name="connsiteX6" fmla="*/ 3339651 w 5508970"/>
                <a:gd name="connsiteY6" fmla="*/ 897470 h 897470"/>
                <a:gd name="connsiteX7" fmla="*/ 0 w 5508970"/>
                <a:gd name="connsiteY7" fmla="*/ 897470 h 897470"/>
                <a:gd name="connsiteX8" fmla="*/ 448735 w 5508970"/>
                <a:gd name="connsiteY8" fmla="*/ 448735 h 897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08970" h="897470">
                  <a:moveTo>
                    <a:pt x="0" y="0"/>
                  </a:moveTo>
                  <a:lnTo>
                    <a:pt x="3339651" y="0"/>
                  </a:lnTo>
                  <a:lnTo>
                    <a:pt x="4666535" y="0"/>
                  </a:lnTo>
                  <a:lnTo>
                    <a:pt x="5508970" y="0"/>
                  </a:lnTo>
                  <a:lnTo>
                    <a:pt x="5508970" y="897470"/>
                  </a:lnTo>
                  <a:lnTo>
                    <a:pt x="4666535" y="897470"/>
                  </a:lnTo>
                  <a:lnTo>
                    <a:pt x="3339651" y="897470"/>
                  </a:lnTo>
                  <a:lnTo>
                    <a:pt x="0" y="897470"/>
                  </a:lnTo>
                  <a:lnTo>
                    <a:pt x="448735" y="44873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en-US" sz="1350"/>
            </a:p>
          </p:txBody>
        </p:sp>
        <p:sp>
          <p:nvSpPr>
            <p:cNvPr id="36" name="Rectangle 35"/>
            <p:cNvSpPr/>
            <p:nvPr/>
          </p:nvSpPr>
          <p:spPr>
            <a:xfrm>
              <a:off x="331659" y="317500"/>
              <a:ext cx="2881312" cy="860266"/>
            </a:xfrm>
            <a:prstGeom prst="rect">
              <a:avLst/>
            </a:prstGeom>
            <a:grpFill/>
          </p:spPr>
          <p:txBody>
            <a:bodyPr wrap="square" anchor="ctr" anchorCtr="0">
              <a:normAutofit/>
            </a:bodyPr>
            <a:lstStyle/>
            <a:p>
              <a:r>
                <a:rPr lang="en-US" sz="2700" b="1" dirty="0">
                  <a:solidFill>
                    <a:schemeClr val="bg1"/>
                  </a:solidFill>
                </a:rPr>
                <a:t>EMERGENCY RESPONSE</a:t>
              </a:r>
            </a:p>
          </p:txBody>
        </p:sp>
      </p:grpSp>
      <p:grpSp>
        <p:nvGrpSpPr>
          <p:cNvPr id="9" name="Group 8"/>
          <p:cNvGrpSpPr/>
          <p:nvPr/>
        </p:nvGrpSpPr>
        <p:grpSpPr>
          <a:xfrm>
            <a:off x="7645056" y="276078"/>
            <a:ext cx="1482616" cy="2579286"/>
            <a:chOff x="10193407" y="228600"/>
            <a:chExt cx="1976821" cy="3439048"/>
          </a:xfrm>
        </p:grpSpPr>
        <p:grpSp>
          <p:nvGrpSpPr>
            <p:cNvPr id="29" name="Group 28"/>
            <p:cNvGrpSpPr/>
            <p:nvPr/>
          </p:nvGrpSpPr>
          <p:grpSpPr>
            <a:xfrm>
              <a:off x="10193407" y="228600"/>
              <a:ext cx="1976821" cy="2046515"/>
              <a:chOff x="4941888" y="1487488"/>
              <a:chExt cx="2476500" cy="2563813"/>
            </a:xfrm>
          </p:grpSpPr>
          <p:sp>
            <p:nvSpPr>
              <p:cNvPr id="30" name="Freeform 5"/>
              <p:cNvSpPr>
                <a:spLocks/>
              </p:cNvSpPr>
              <p:nvPr/>
            </p:nvSpPr>
            <p:spPr bwMode="auto">
              <a:xfrm>
                <a:off x="6142038" y="1487488"/>
                <a:ext cx="115887" cy="441325"/>
              </a:xfrm>
              <a:custGeom>
                <a:avLst/>
                <a:gdLst>
                  <a:gd name="T0" fmla="*/ 73 w 73"/>
                  <a:gd name="T1" fmla="*/ 0 h 278"/>
                  <a:gd name="T2" fmla="*/ 24 w 73"/>
                  <a:gd name="T3" fmla="*/ 0 h 278"/>
                  <a:gd name="T4" fmla="*/ 0 w 73"/>
                  <a:gd name="T5" fmla="*/ 140 h 278"/>
                  <a:gd name="T6" fmla="*/ 24 w 73"/>
                  <a:gd name="T7" fmla="*/ 278 h 278"/>
                  <a:gd name="T8" fmla="*/ 73 w 73"/>
                  <a:gd name="T9" fmla="*/ 278 h 278"/>
                  <a:gd name="T10" fmla="*/ 73 w 73"/>
                  <a:gd name="T11" fmla="*/ 0 h 278"/>
                </a:gdLst>
                <a:ahLst/>
                <a:cxnLst>
                  <a:cxn ang="0">
                    <a:pos x="T0" y="T1"/>
                  </a:cxn>
                  <a:cxn ang="0">
                    <a:pos x="T2" y="T3"/>
                  </a:cxn>
                  <a:cxn ang="0">
                    <a:pos x="T4" y="T5"/>
                  </a:cxn>
                  <a:cxn ang="0">
                    <a:pos x="T6" y="T7"/>
                  </a:cxn>
                  <a:cxn ang="0">
                    <a:pos x="T8" y="T9"/>
                  </a:cxn>
                  <a:cxn ang="0">
                    <a:pos x="T10" y="T11"/>
                  </a:cxn>
                </a:cxnLst>
                <a:rect l="0" t="0" r="r" b="b"/>
                <a:pathLst>
                  <a:path w="73" h="278">
                    <a:moveTo>
                      <a:pt x="73" y="0"/>
                    </a:moveTo>
                    <a:lnTo>
                      <a:pt x="24" y="0"/>
                    </a:lnTo>
                    <a:lnTo>
                      <a:pt x="0" y="140"/>
                    </a:lnTo>
                    <a:lnTo>
                      <a:pt x="24" y="278"/>
                    </a:lnTo>
                    <a:lnTo>
                      <a:pt x="73" y="278"/>
                    </a:lnTo>
                    <a:lnTo>
                      <a:pt x="73" y="0"/>
                    </a:lnTo>
                    <a:close/>
                  </a:path>
                </a:pathLst>
              </a:custGeom>
              <a:solidFill>
                <a:schemeClr val="accent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lnSpcReduction="10000"/>
              </a:bodyPr>
              <a:lstStyle/>
              <a:p>
                <a:endParaRPr lang="en-US" sz="1350"/>
              </a:p>
            </p:txBody>
          </p:sp>
          <p:sp>
            <p:nvSpPr>
              <p:cNvPr id="32" name="Freeform 7"/>
              <p:cNvSpPr>
                <a:spLocks/>
              </p:cNvSpPr>
              <p:nvPr/>
            </p:nvSpPr>
            <p:spPr bwMode="auto">
              <a:xfrm>
                <a:off x="6076952" y="2130426"/>
                <a:ext cx="814388" cy="1665288"/>
              </a:xfrm>
              <a:custGeom>
                <a:avLst/>
                <a:gdLst>
                  <a:gd name="T0" fmla="*/ 658 w 658"/>
                  <a:gd name="T1" fmla="*/ 1248 h 1331"/>
                  <a:gd name="T2" fmla="*/ 658 w 658"/>
                  <a:gd name="T3" fmla="*/ 574 h 1331"/>
                  <a:gd name="T4" fmla="*/ 84 w 658"/>
                  <a:gd name="T5" fmla="*/ 0 h 1331"/>
                  <a:gd name="T6" fmla="*/ 0 w 658"/>
                  <a:gd name="T7" fmla="*/ 1331 h 1331"/>
                  <a:gd name="T8" fmla="*/ 658 w 658"/>
                  <a:gd name="T9" fmla="*/ 1248 h 1331"/>
                </a:gdLst>
                <a:ahLst/>
                <a:cxnLst>
                  <a:cxn ang="0">
                    <a:pos x="T0" y="T1"/>
                  </a:cxn>
                  <a:cxn ang="0">
                    <a:pos x="T2" y="T3"/>
                  </a:cxn>
                  <a:cxn ang="0">
                    <a:pos x="T4" y="T5"/>
                  </a:cxn>
                  <a:cxn ang="0">
                    <a:pos x="T6" y="T7"/>
                  </a:cxn>
                  <a:cxn ang="0">
                    <a:pos x="T8" y="T9"/>
                  </a:cxn>
                </a:cxnLst>
                <a:rect l="0" t="0" r="r" b="b"/>
                <a:pathLst>
                  <a:path w="658" h="1331">
                    <a:moveTo>
                      <a:pt x="658" y="1248"/>
                    </a:moveTo>
                    <a:cubicBezTo>
                      <a:pt x="658" y="574"/>
                      <a:pt x="658" y="574"/>
                      <a:pt x="658" y="574"/>
                    </a:cubicBezTo>
                    <a:cubicBezTo>
                      <a:pt x="658" y="257"/>
                      <a:pt x="401" y="0"/>
                      <a:pt x="84" y="0"/>
                    </a:cubicBezTo>
                    <a:cubicBezTo>
                      <a:pt x="0" y="1331"/>
                      <a:pt x="0" y="1331"/>
                      <a:pt x="0" y="1331"/>
                    </a:cubicBezTo>
                    <a:cubicBezTo>
                      <a:pt x="658" y="1248"/>
                      <a:pt x="658" y="1248"/>
                      <a:pt x="658" y="1248"/>
                    </a:cubicBezTo>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a:bodyPr>
              <a:lstStyle/>
              <a:p>
                <a:endParaRPr lang="en-US" sz="1350"/>
              </a:p>
            </p:txBody>
          </p:sp>
          <p:sp>
            <p:nvSpPr>
              <p:cNvPr id="33" name="Rectangle 8"/>
              <p:cNvSpPr>
                <a:spLocks noChangeArrowheads="1"/>
              </p:cNvSpPr>
              <p:nvPr/>
            </p:nvSpPr>
            <p:spPr bwMode="auto">
              <a:xfrm>
                <a:off x="6102350" y="1487488"/>
                <a:ext cx="77788" cy="441325"/>
              </a:xfrm>
              <a:prstGeom prst="rect">
                <a:avLst/>
              </a:prstGeom>
              <a:solidFill>
                <a:schemeClr val="accent4">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normAutofit lnSpcReduction="10000"/>
              </a:bodyPr>
              <a:lstStyle/>
              <a:p>
                <a:endParaRPr lang="en-US" sz="1350"/>
              </a:p>
            </p:txBody>
          </p:sp>
          <p:sp>
            <p:nvSpPr>
              <p:cNvPr id="37" name="Freeform 9"/>
              <p:cNvSpPr>
                <a:spLocks/>
              </p:cNvSpPr>
              <p:nvPr/>
            </p:nvSpPr>
            <p:spPr bwMode="auto">
              <a:xfrm>
                <a:off x="5468938" y="2130426"/>
                <a:ext cx="1266825" cy="1665288"/>
              </a:xfrm>
              <a:custGeom>
                <a:avLst/>
                <a:gdLst>
                  <a:gd name="T0" fmla="*/ 574 w 1022"/>
                  <a:gd name="T1" fmla="*/ 126 h 1331"/>
                  <a:gd name="T2" fmla="*/ 574 w 1022"/>
                  <a:gd name="T3" fmla="*/ 0 h 1331"/>
                  <a:gd name="T4" fmla="*/ 0 w 1022"/>
                  <a:gd name="T5" fmla="*/ 574 h 1331"/>
                  <a:gd name="T6" fmla="*/ 0 w 1022"/>
                  <a:gd name="T7" fmla="*/ 1248 h 1331"/>
                  <a:gd name="T8" fmla="*/ 574 w 1022"/>
                  <a:gd name="T9" fmla="*/ 1331 h 1331"/>
                  <a:gd name="T10" fmla="*/ 574 w 1022"/>
                  <a:gd name="T11" fmla="*/ 251 h 1331"/>
                  <a:gd name="T12" fmla="*/ 897 w 1022"/>
                  <a:gd name="T13" fmla="*/ 574 h 1331"/>
                  <a:gd name="T14" fmla="*/ 1022 w 1022"/>
                  <a:gd name="T15" fmla="*/ 574 h 1331"/>
                  <a:gd name="T16" fmla="*/ 574 w 1022"/>
                  <a:gd name="T17" fmla="*/ 126 h 13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22" h="1331">
                    <a:moveTo>
                      <a:pt x="574" y="126"/>
                    </a:moveTo>
                    <a:cubicBezTo>
                      <a:pt x="574" y="0"/>
                      <a:pt x="574" y="0"/>
                      <a:pt x="574" y="0"/>
                    </a:cubicBezTo>
                    <a:cubicBezTo>
                      <a:pt x="257" y="0"/>
                      <a:pt x="0" y="257"/>
                      <a:pt x="0" y="574"/>
                    </a:cubicBezTo>
                    <a:cubicBezTo>
                      <a:pt x="0" y="1248"/>
                      <a:pt x="0" y="1248"/>
                      <a:pt x="0" y="1248"/>
                    </a:cubicBezTo>
                    <a:cubicBezTo>
                      <a:pt x="574" y="1331"/>
                      <a:pt x="574" y="1331"/>
                      <a:pt x="574" y="1331"/>
                    </a:cubicBezTo>
                    <a:cubicBezTo>
                      <a:pt x="574" y="251"/>
                      <a:pt x="574" y="251"/>
                      <a:pt x="574" y="251"/>
                    </a:cubicBezTo>
                    <a:cubicBezTo>
                      <a:pt x="752" y="251"/>
                      <a:pt x="897" y="396"/>
                      <a:pt x="897" y="574"/>
                    </a:cubicBezTo>
                    <a:cubicBezTo>
                      <a:pt x="1022" y="574"/>
                      <a:pt x="1022" y="574"/>
                      <a:pt x="1022" y="574"/>
                    </a:cubicBezTo>
                    <a:cubicBezTo>
                      <a:pt x="1022" y="327"/>
                      <a:pt x="821" y="126"/>
                      <a:pt x="574" y="126"/>
                    </a:cubicBez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a:bodyPr>
              <a:lstStyle/>
              <a:p>
                <a:endParaRPr lang="en-US" sz="1350"/>
              </a:p>
            </p:txBody>
          </p:sp>
          <p:sp>
            <p:nvSpPr>
              <p:cNvPr id="38" name="Freeform 10"/>
              <p:cNvSpPr>
                <a:spLocks/>
              </p:cNvSpPr>
              <p:nvPr/>
            </p:nvSpPr>
            <p:spPr bwMode="auto">
              <a:xfrm>
                <a:off x="6740525" y="1819276"/>
                <a:ext cx="420688" cy="423863"/>
              </a:xfrm>
              <a:custGeom>
                <a:avLst/>
                <a:gdLst>
                  <a:gd name="T0" fmla="*/ 195 w 265"/>
                  <a:gd name="T1" fmla="*/ 0 h 267"/>
                  <a:gd name="T2" fmla="*/ 265 w 265"/>
                  <a:gd name="T3" fmla="*/ 69 h 267"/>
                  <a:gd name="T4" fmla="*/ 70 w 265"/>
                  <a:gd name="T5" fmla="*/ 267 h 267"/>
                  <a:gd name="T6" fmla="*/ 0 w 265"/>
                  <a:gd name="T7" fmla="*/ 197 h 267"/>
                  <a:gd name="T8" fmla="*/ 195 w 265"/>
                  <a:gd name="T9" fmla="*/ 0 h 267"/>
                </a:gdLst>
                <a:ahLst/>
                <a:cxnLst>
                  <a:cxn ang="0">
                    <a:pos x="T0" y="T1"/>
                  </a:cxn>
                  <a:cxn ang="0">
                    <a:pos x="T2" y="T3"/>
                  </a:cxn>
                  <a:cxn ang="0">
                    <a:pos x="T4" y="T5"/>
                  </a:cxn>
                  <a:cxn ang="0">
                    <a:pos x="T6" y="T7"/>
                  </a:cxn>
                  <a:cxn ang="0">
                    <a:pos x="T8" y="T9"/>
                  </a:cxn>
                </a:cxnLst>
                <a:rect l="0" t="0" r="r" b="b"/>
                <a:pathLst>
                  <a:path w="265" h="267">
                    <a:moveTo>
                      <a:pt x="195" y="0"/>
                    </a:moveTo>
                    <a:lnTo>
                      <a:pt x="265" y="69"/>
                    </a:lnTo>
                    <a:lnTo>
                      <a:pt x="70" y="267"/>
                    </a:lnTo>
                    <a:lnTo>
                      <a:pt x="0" y="197"/>
                    </a:lnTo>
                    <a:lnTo>
                      <a:pt x="195" y="0"/>
                    </a:lnTo>
                    <a:close/>
                  </a:path>
                </a:pathLst>
              </a:custGeom>
              <a:solidFill>
                <a:schemeClr val="accent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lnSpcReduction="10000"/>
              </a:bodyPr>
              <a:lstStyle/>
              <a:p>
                <a:endParaRPr lang="en-US" sz="1350"/>
              </a:p>
            </p:txBody>
          </p:sp>
          <p:sp>
            <p:nvSpPr>
              <p:cNvPr id="39" name="Freeform 11"/>
              <p:cNvSpPr>
                <a:spLocks/>
              </p:cNvSpPr>
              <p:nvPr/>
            </p:nvSpPr>
            <p:spPr bwMode="auto">
              <a:xfrm>
                <a:off x="6740525" y="1819276"/>
                <a:ext cx="420688" cy="423863"/>
              </a:xfrm>
              <a:custGeom>
                <a:avLst/>
                <a:gdLst>
                  <a:gd name="T0" fmla="*/ 195 w 265"/>
                  <a:gd name="T1" fmla="*/ 0 h 267"/>
                  <a:gd name="T2" fmla="*/ 265 w 265"/>
                  <a:gd name="T3" fmla="*/ 69 h 267"/>
                  <a:gd name="T4" fmla="*/ 70 w 265"/>
                  <a:gd name="T5" fmla="*/ 267 h 267"/>
                  <a:gd name="T6" fmla="*/ 0 w 265"/>
                  <a:gd name="T7" fmla="*/ 197 h 267"/>
                  <a:gd name="T8" fmla="*/ 195 w 265"/>
                  <a:gd name="T9" fmla="*/ 0 h 267"/>
                </a:gdLst>
                <a:ahLst/>
                <a:cxnLst>
                  <a:cxn ang="0">
                    <a:pos x="T0" y="T1"/>
                  </a:cxn>
                  <a:cxn ang="0">
                    <a:pos x="T2" y="T3"/>
                  </a:cxn>
                  <a:cxn ang="0">
                    <a:pos x="T4" y="T5"/>
                  </a:cxn>
                  <a:cxn ang="0">
                    <a:pos x="T6" y="T7"/>
                  </a:cxn>
                  <a:cxn ang="0">
                    <a:pos x="T8" y="T9"/>
                  </a:cxn>
                </a:cxnLst>
                <a:rect l="0" t="0" r="r" b="b"/>
                <a:pathLst>
                  <a:path w="265" h="267">
                    <a:moveTo>
                      <a:pt x="195" y="0"/>
                    </a:moveTo>
                    <a:lnTo>
                      <a:pt x="265" y="69"/>
                    </a:lnTo>
                    <a:lnTo>
                      <a:pt x="70" y="267"/>
                    </a:lnTo>
                    <a:lnTo>
                      <a:pt x="0" y="197"/>
                    </a:lnTo>
                    <a:lnTo>
                      <a:pt x="195"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lnSpcReduction="10000"/>
              </a:bodyPr>
              <a:lstStyle/>
              <a:p>
                <a:endParaRPr lang="en-US" sz="1350"/>
              </a:p>
            </p:txBody>
          </p:sp>
          <p:sp>
            <p:nvSpPr>
              <p:cNvPr id="40" name="Freeform 12"/>
              <p:cNvSpPr>
                <a:spLocks/>
              </p:cNvSpPr>
              <p:nvPr/>
            </p:nvSpPr>
            <p:spPr bwMode="auto">
              <a:xfrm>
                <a:off x="5200650" y="1819276"/>
                <a:ext cx="419100" cy="423863"/>
              </a:xfrm>
              <a:custGeom>
                <a:avLst/>
                <a:gdLst>
                  <a:gd name="T0" fmla="*/ 69 w 264"/>
                  <a:gd name="T1" fmla="*/ 0 h 267"/>
                  <a:gd name="T2" fmla="*/ 264 w 264"/>
                  <a:gd name="T3" fmla="*/ 197 h 267"/>
                  <a:gd name="T4" fmla="*/ 195 w 264"/>
                  <a:gd name="T5" fmla="*/ 267 h 267"/>
                  <a:gd name="T6" fmla="*/ 0 w 264"/>
                  <a:gd name="T7" fmla="*/ 69 h 267"/>
                  <a:gd name="T8" fmla="*/ 69 w 264"/>
                  <a:gd name="T9" fmla="*/ 0 h 267"/>
                </a:gdLst>
                <a:ahLst/>
                <a:cxnLst>
                  <a:cxn ang="0">
                    <a:pos x="T0" y="T1"/>
                  </a:cxn>
                  <a:cxn ang="0">
                    <a:pos x="T2" y="T3"/>
                  </a:cxn>
                  <a:cxn ang="0">
                    <a:pos x="T4" y="T5"/>
                  </a:cxn>
                  <a:cxn ang="0">
                    <a:pos x="T6" y="T7"/>
                  </a:cxn>
                  <a:cxn ang="0">
                    <a:pos x="T8" y="T9"/>
                  </a:cxn>
                </a:cxnLst>
                <a:rect l="0" t="0" r="r" b="b"/>
                <a:pathLst>
                  <a:path w="264" h="267">
                    <a:moveTo>
                      <a:pt x="69" y="0"/>
                    </a:moveTo>
                    <a:lnTo>
                      <a:pt x="264" y="197"/>
                    </a:lnTo>
                    <a:lnTo>
                      <a:pt x="195" y="267"/>
                    </a:lnTo>
                    <a:lnTo>
                      <a:pt x="0" y="69"/>
                    </a:lnTo>
                    <a:lnTo>
                      <a:pt x="69" y="0"/>
                    </a:lnTo>
                    <a:close/>
                  </a:path>
                </a:pathLst>
              </a:custGeom>
              <a:solidFill>
                <a:schemeClr val="accent4">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lnSpcReduction="10000"/>
              </a:bodyPr>
              <a:lstStyle/>
              <a:p>
                <a:endParaRPr lang="en-US" sz="1350"/>
              </a:p>
            </p:txBody>
          </p:sp>
          <p:sp>
            <p:nvSpPr>
              <p:cNvPr id="41" name="Freeform 13"/>
              <p:cNvSpPr>
                <a:spLocks/>
              </p:cNvSpPr>
              <p:nvPr/>
            </p:nvSpPr>
            <p:spPr bwMode="auto">
              <a:xfrm>
                <a:off x="5200650" y="1819276"/>
                <a:ext cx="419100" cy="423863"/>
              </a:xfrm>
              <a:custGeom>
                <a:avLst/>
                <a:gdLst>
                  <a:gd name="T0" fmla="*/ 69 w 264"/>
                  <a:gd name="T1" fmla="*/ 0 h 267"/>
                  <a:gd name="T2" fmla="*/ 264 w 264"/>
                  <a:gd name="T3" fmla="*/ 197 h 267"/>
                  <a:gd name="T4" fmla="*/ 195 w 264"/>
                  <a:gd name="T5" fmla="*/ 267 h 267"/>
                  <a:gd name="T6" fmla="*/ 0 w 264"/>
                  <a:gd name="T7" fmla="*/ 69 h 267"/>
                  <a:gd name="T8" fmla="*/ 69 w 264"/>
                  <a:gd name="T9" fmla="*/ 0 h 267"/>
                </a:gdLst>
                <a:ahLst/>
                <a:cxnLst>
                  <a:cxn ang="0">
                    <a:pos x="T0" y="T1"/>
                  </a:cxn>
                  <a:cxn ang="0">
                    <a:pos x="T2" y="T3"/>
                  </a:cxn>
                  <a:cxn ang="0">
                    <a:pos x="T4" y="T5"/>
                  </a:cxn>
                  <a:cxn ang="0">
                    <a:pos x="T6" y="T7"/>
                  </a:cxn>
                  <a:cxn ang="0">
                    <a:pos x="T8" y="T9"/>
                  </a:cxn>
                </a:cxnLst>
                <a:rect l="0" t="0" r="r" b="b"/>
                <a:pathLst>
                  <a:path w="264" h="267">
                    <a:moveTo>
                      <a:pt x="69" y="0"/>
                    </a:moveTo>
                    <a:lnTo>
                      <a:pt x="264" y="197"/>
                    </a:lnTo>
                    <a:lnTo>
                      <a:pt x="195" y="267"/>
                    </a:lnTo>
                    <a:lnTo>
                      <a:pt x="0" y="69"/>
                    </a:lnTo>
                    <a:lnTo>
                      <a:pt x="6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lnSpcReduction="10000"/>
              </a:bodyPr>
              <a:lstStyle/>
              <a:p>
                <a:endParaRPr lang="en-US" sz="1350"/>
              </a:p>
            </p:txBody>
          </p:sp>
          <p:sp>
            <p:nvSpPr>
              <p:cNvPr id="42" name="Freeform 14"/>
              <p:cNvSpPr>
                <a:spLocks/>
              </p:cNvSpPr>
              <p:nvPr/>
            </p:nvSpPr>
            <p:spPr bwMode="auto">
              <a:xfrm>
                <a:off x="5607050" y="1557338"/>
                <a:ext cx="311150" cy="469900"/>
              </a:xfrm>
              <a:custGeom>
                <a:avLst/>
                <a:gdLst>
                  <a:gd name="T0" fmla="*/ 91 w 196"/>
                  <a:gd name="T1" fmla="*/ 0 h 296"/>
                  <a:gd name="T2" fmla="*/ 196 w 196"/>
                  <a:gd name="T3" fmla="*/ 258 h 296"/>
                  <a:gd name="T4" fmla="*/ 106 w 196"/>
                  <a:gd name="T5" fmla="*/ 296 h 296"/>
                  <a:gd name="T6" fmla="*/ 0 w 196"/>
                  <a:gd name="T7" fmla="*/ 38 h 296"/>
                  <a:gd name="T8" fmla="*/ 91 w 196"/>
                  <a:gd name="T9" fmla="*/ 0 h 296"/>
                </a:gdLst>
                <a:ahLst/>
                <a:cxnLst>
                  <a:cxn ang="0">
                    <a:pos x="T0" y="T1"/>
                  </a:cxn>
                  <a:cxn ang="0">
                    <a:pos x="T2" y="T3"/>
                  </a:cxn>
                  <a:cxn ang="0">
                    <a:pos x="T4" y="T5"/>
                  </a:cxn>
                  <a:cxn ang="0">
                    <a:pos x="T6" y="T7"/>
                  </a:cxn>
                  <a:cxn ang="0">
                    <a:pos x="T8" y="T9"/>
                  </a:cxn>
                </a:cxnLst>
                <a:rect l="0" t="0" r="r" b="b"/>
                <a:pathLst>
                  <a:path w="196" h="296">
                    <a:moveTo>
                      <a:pt x="91" y="0"/>
                    </a:moveTo>
                    <a:lnTo>
                      <a:pt x="196" y="258"/>
                    </a:lnTo>
                    <a:lnTo>
                      <a:pt x="106" y="296"/>
                    </a:lnTo>
                    <a:lnTo>
                      <a:pt x="0" y="38"/>
                    </a:lnTo>
                    <a:lnTo>
                      <a:pt x="91" y="0"/>
                    </a:lnTo>
                    <a:close/>
                  </a:path>
                </a:pathLst>
              </a:custGeom>
              <a:solidFill>
                <a:schemeClr val="accent4">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a:bodyPr>
              <a:lstStyle/>
              <a:p>
                <a:endParaRPr lang="en-US" sz="1350"/>
              </a:p>
            </p:txBody>
          </p:sp>
          <p:sp>
            <p:nvSpPr>
              <p:cNvPr id="43" name="Freeform 15"/>
              <p:cNvSpPr>
                <a:spLocks/>
              </p:cNvSpPr>
              <p:nvPr/>
            </p:nvSpPr>
            <p:spPr bwMode="auto">
              <a:xfrm>
                <a:off x="5607050" y="1557338"/>
                <a:ext cx="311150" cy="469900"/>
              </a:xfrm>
              <a:custGeom>
                <a:avLst/>
                <a:gdLst>
                  <a:gd name="T0" fmla="*/ 91 w 196"/>
                  <a:gd name="T1" fmla="*/ 0 h 296"/>
                  <a:gd name="T2" fmla="*/ 196 w 196"/>
                  <a:gd name="T3" fmla="*/ 258 h 296"/>
                  <a:gd name="T4" fmla="*/ 106 w 196"/>
                  <a:gd name="T5" fmla="*/ 296 h 296"/>
                  <a:gd name="T6" fmla="*/ 0 w 196"/>
                  <a:gd name="T7" fmla="*/ 38 h 296"/>
                  <a:gd name="T8" fmla="*/ 91 w 196"/>
                  <a:gd name="T9" fmla="*/ 0 h 296"/>
                </a:gdLst>
                <a:ahLst/>
                <a:cxnLst>
                  <a:cxn ang="0">
                    <a:pos x="T0" y="T1"/>
                  </a:cxn>
                  <a:cxn ang="0">
                    <a:pos x="T2" y="T3"/>
                  </a:cxn>
                  <a:cxn ang="0">
                    <a:pos x="T4" y="T5"/>
                  </a:cxn>
                  <a:cxn ang="0">
                    <a:pos x="T6" y="T7"/>
                  </a:cxn>
                  <a:cxn ang="0">
                    <a:pos x="T8" y="T9"/>
                  </a:cxn>
                </a:cxnLst>
                <a:rect l="0" t="0" r="r" b="b"/>
                <a:pathLst>
                  <a:path w="196" h="296">
                    <a:moveTo>
                      <a:pt x="91" y="0"/>
                    </a:moveTo>
                    <a:lnTo>
                      <a:pt x="196" y="258"/>
                    </a:lnTo>
                    <a:lnTo>
                      <a:pt x="106" y="296"/>
                    </a:lnTo>
                    <a:lnTo>
                      <a:pt x="0" y="38"/>
                    </a:lnTo>
                    <a:lnTo>
                      <a:pt x="91"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a:bodyPr>
              <a:lstStyle/>
              <a:p>
                <a:endParaRPr lang="en-US" sz="1350"/>
              </a:p>
            </p:txBody>
          </p:sp>
          <p:sp>
            <p:nvSpPr>
              <p:cNvPr id="44" name="Freeform 16"/>
              <p:cNvSpPr>
                <a:spLocks/>
              </p:cNvSpPr>
              <p:nvPr/>
            </p:nvSpPr>
            <p:spPr bwMode="auto">
              <a:xfrm>
                <a:off x="6442075" y="1557338"/>
                <a:ext cx="311150" cy="469900"/>
              </a:xfrm>
              <a:custGeom>
                <a:avLst/>
                <a:gdLst>
                  <a:gd name="T0" fmla="*/ 105 w 196"/>
                  <a:gd name="T1" fmla="*/ 0 h 296"/>
                  <a:gd name="T2" fmla="*/ 196 w 196"/>
                  <a:gd name="T3" fmla="*/ 38 h 296"/>
                  <a:gd name="T4" fmla="*/ 91 w 196"/>
                  <a:gd name="T5" fmla="*/ 296 h 296"/>
                  <a:gd name="T6" fmla="*/ 0 w 196"/>
                  <a:gd name="T7" fmla="*/ 258 h 296"/>
                  <a:gd name="T8" fmla="*/ 105 w 196"/>
                  <a:gd name="T9" fmla="*/ 0 h 296"/>
                </a:gdLst>
                <a:ahLst/>
                <a:cxnLst>
                  <a:cxn ang="0">
                    <a:pos x="T0" y="T1"/>
                  </a:cxn>
                  <a:cxn ang="0">
                    <a:pos x="T2" y="T3"/>
                  </a:cxn>
                  <a:cxn ang="0">
                    <a:pos x="T4" y="T5"/>
                  </a:cxn>
                  <a:cxn ang="0">
                    <a:pos x="T6" y="T7"/>
                  </a:cxn>
                  <a:cxn ang="0">
                    <a:pos x="T8" y="T9"/>
                  </a:cxn>
                </a:cxnLst>
                <a:rect l="0" t="0" r="r" b="b"/>
                <a:pathLst>
                  <a:path w="196" h="296">
                    <a:moveTo>
                      <a:pt x="105" y="0"/>
                    </a:moveTo>
                    <a:lnTo>
                      <a:pt x="196" y="38"/>
                    </a:lnTo>
                    <a:lnTo>
                      <a:pt x="91" y="296"/>
                    </a:lnTo>
                    <a:lnTo>
                      <a:pt x="0" y="258"/>
                    </a:lnTo>
                    <a:lnTo>
                      <a:pt x="105" y="0"/>
                    </a:lnTo>
                    <a:close/>
                  </a:path>
                </a:pathLst>
              </a:custGeom>
              <a:solidFill>
                <a:schemeClr val="accent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a:bodyPr>
              <a:lstStyle/>
              <a:p>
                <a:endParaRPr lang="en-US" sz="1350"/>
              </a:p>
            </p:txBody>
          </p:sp>
          <p:sp>
            <p:nvSpPr>
              <p:cNvPr id="45" name="Freeform 17"/>
              <p:cNvSpPr>
                <a:spLocks/>
              </p:cNvSpPr>
              <p:nvPr/>
            </p:nvSpPr>
            <p:spPr bwMode="auto">
              <a:xfrm>
                <a:off x="6442075" y="1557338"/>
                <a:ext cx="311150" cy="469900"/>
              </a:xfrm>
              <a:custGeom>
                <a:avLst/>
                <a:gdLst>
                  <a:gd name="T0" fmla="*/ 105 w 196"/>
                  <a:gd name="T1" fmla="*/ 0 h 296"/>
                  <a:gd name="T2" fmla="*/ 196 w 196"/>
                  <a:gd name="T3" fmla="*/ 38 h 296"/>
                  <a:gd name="T4" fmla="*/ 91 w 196"/>
                  <a:gd name="T5" fmla="*/ 296 h 296"/>
                  <a:gd name="T6" fmla="*/ 0 w 196"/>
                  <a:gd name="T7" fmla="*/ 258 h 296"/>
                  <a:gd name="T8" fmla="*/ 105 w 196"/>
                  <a:gd name="T9" fmla="*/ 0 h 296"/>
                </a:gdLst>
                <a:ahLst/>
                <a:cxnLst>
                  <a:cxn ang="0">
                    <a:pos x="T0" y="T1"/>
                  </a:cxn>
                  <a:cxn ang="0">
                    <a:pos x="T2" y="T3"/>
                  </a:cxn>
                  <a:cxn ang="0">
                    <a:pos x="T4" y="T5"/>
                  </a:cxn>
                  <a:cxn ang="0">
                    <a:pos x="T6" y="T7"/>
                  </a:cxn>
                  <a:cxn ang="0">
                    <a:pos x="T8" y="T9"/>
                  </a:cxn>
                </a:cxnLst>
                <a:rect l="0" t="0" r="r" b="b"/>
                <a:pathLst>
                  <a:path w="196" h="296">
                    <a:moveTo>
                      <a:pt x="105" y="0"/>
                    </a:moveTo>
                    <a:lnTo>
                      <a:pt x="196" y="38"/>
                    </a:lnTo>
                    <a:lnTo>
                      <a:pt x="91" y="296"/>
                    </a:lnTo>
                    <a:lnTo>
                      <a:pt x="0" y="258"/>
                    </a:lnTo>
                    <a:lnTo>
                      <a:pt x="105"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a:bodyPr>
              <a:lstStyle/>
              <a:p>
                <a:endParaRPr lang="en-US" sz="1350"/>
              </a:p>
            </p:txBody>
          </p:sp>
          <p:sp>
            <p:nvSpPr>
              <p:cNvPr id="46" name="Freeform 18"/>
              <p:cNvSpPr>
                <a:spLocks/>
              </p:cNvSpPr>
              <p:nvPr/>
            </p:nvSpPr>
            <p:spPr bwMode="auto">
              <a:xfrm>
                <a:off x="6954838" y="2230438"/>
                <a:ext cx="463550" cy="314325"/>
              </a:xfrm>
              <a:custGeom>
                <a:avLst/>
                <a:gdLst>
                  <a:gd name="T0" fmla="*/ 255 w 292"/>
                  <a:gd name="T1" fmla="*/ 0 h 198"/>
                  <a:gd name="T2" fmla="*/ 292 w 292"/>
                  <a:gd name="T3" fmla="*/ 91 h 198"/>
                  <a:gd name="T4" fmla="*/ 38 w 292"/>
                  <a:gd name="T5" fmla="*/ 198 h 198"/>
                  <a:gd name="T6" fmla="*/ 0 w 292"/>
                  <a:gd name="T7" fmla="*/ 107 h 198"/>
                  <a:gd name="T8" fmla="*/ 255 w 292"/>
                  <a:gd name="T9" fmla="*/ 0 h 198"/>
                </a:gdLst>
                <a:ahLst/>
                <a:cxnLst>
                  <a:cxn ang="0">
                    <a:pos x="T0" y="T1"/>
                  </a:cxn>
                  <a:cxn ang="0">
                    <a:pos x="T2" y="T3"/>
                  </a:cxn>
                  <a:cxn ang="0">
                    <a:pos x="T4" y="T5"/>
                  </a:cxn>
                  <a:cxn ang="0">
                    <a:pos x="T6" y="T7"/>
                  </a:cxn>
                  <a:cxn ang="0">
                    <a:pos x="T8" y="T9"/>
                  </a:cxn>
                </a:cxnLst>
                <a:rect l="0" t="0" r="r" b="b"/>
                <a:pathLst>
                  <a:path w="292" h="198">
                    <a:moveTo>
                      <a:pt x="255" y="0"/>
                    </a:moveTo>
                    <a:lnTo>
                      <a:pt x="292" y="91"/>
                    </a:lnTo>
                    <a:lnTo>
                      <a:pt x="38" y="198"/>
                    </a:lnTo>
                    <a:lnTo>
                      <a:pt x="0" y="107"/>
                    </a:lnTo>
                    <a:lnTo>
                      <a:pt x="255" y="0"/>
                    </a:lnTo>
                    <a:close/>
                  </a:path>
                </a:pathLst>
              </a:custGeom>
              <a:solidFill>
                <a:schemeClr val="accent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fontScale="70000" lnSpcReduction="20000"/>
              </a:bodyPr>
              <a:lstStyle/>
              <a:p>
                <a:endParaRPr lang="en-US" sz="1350"/>
              </a:p>
            </p:txBody>
          </p:sp>
          <p:sp>
            <p:nvSpPr>
              <p:cNvPr id="47" name="Freeform 19"/>
              <p:cNvSpPr>
                <a:spLocks/>
              </p:cNvSpPr>
              <p:nvPr/>
            </p:nvSpPr>
            <p:spPr bwMode="auto">
              <a:xfrm>
                <a:off x="6954838" y="2230438"/>
                <a:ext cx="463550" cy="314325"/>
              </a:xfrm>
              <a:custGeom>
                <a:avLst/>
                <a:gdLst>
                  <a:gd name="T0" fmla="*/ 255 w 292"/>
                  <a:gd name="T1" fmla="*/ 0 h 198"/>
                  <a:gd name="T2" fmla="*/ 292 w 292"/>
                  <a:gd name="T3" fmla="*/ 91 h 198"/>
                  <a:gd name="T4" fmla="*/ 38 w 292"/>
                  <a:gd name="T5" fmla="*/ 198 h 198"/>
                  <a:gd name="T6" fmla="*/ 0 w 292"/>
                  <a:gd name="T7" fmla="*/ 107 h 198"/>
                  <a:gd name="T8" fmla="*/ 255 w 292"/>
                  <a:gd name="T9" fmla="*/ 0 h 198"/>
                </a:gdLst>
                <a:ahLst/>
                <a:cxnLst>
                  <a:cxn ang="0">
                    <a:pos x="T0" y="T1"/>
                  </a:cxn>
                  <a:cxn ang="0">
                    <a:pos x="T2" y="T3"/>
                  </a:cxn>
                  <a:cxn ang="0">
                    <a:pos x="T4" y="T5"/>
                  </a:cxn>
                  <a:cxn ang="0">
                    <a:pos x="T6" y="T7"/>
                  </a:cxn>
                  <a:cxn ang="0">
                    <a:pos x="T8" y="T9"/>
                  </a:cxn>
                </a:cxnLst>
                <a:rect l="0" t="0" r="r" b="b"/>
                <a:pathLst>
                  <a:path w="292" h="198">
                    <a:moveTo>
                      <a:pt x="255" y="0"/>
                    </a:moveTo>
                    <a:lnTo>
                      <a:pt x="292" y="91"/>
                    </a:lnTo>
                    <a:lnTo>
                      <a:pt x="38" y="198"/>
                    </a:lnTo>
                    <a:lnTo>
                      <a:pt x="0" y="107"/>
                    </a:lnTo>
                    <a:lnTo>
                      <a:pt x="255"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fontScale="70000" lnSpcReduction="20000"/>
              </a:bodyPr>
              <a:lstStyle/>
              <a:p>
                <a:endParaRPr lang="en-US" sz="1350"/>
              </a:p>
            </p:txBody>
          </p:sp>
          <p:sp>
            <p:nvSpPr>
              <p:cNvPr id="48" name="Freeform 20"/>
              <p:cNvSpPr>
                <a:spLocks/>
              </p:cNvSpPr>
              <p:nvPr/>
            </p:nvSpPr>
            <p:spPr bwMode="auto">
              <a:xfrm>
                <a:off x="4941888" y="2230438"/>
                <a:ext cx="463550" cy="314325"/>
              </a:xfrm>
              <a:custGeom>
                <a:avLst/>
                <a:gdLst>
                  <a:gd name="T0" fmla="*/ 38 w 292"/>
                  <a:gd name="T1" fmla="*/ 0 h 198"/>
                  <a:gd name="T2" fmla="*/ 292 w 292"/>
                  <a:gd name="T3" fmla="*/ 107 h 198"/>
                  <a:gd name="T4" fmla="*/ 255 w 292"/>
                  <a:gd name="T5" fmla="*/ 198 h 198"/>
                  <a:gd name="T6" fmla="*/ 0 w 292"/>
                  <a:gd name="T7" fmla="*/ 91 h 198"/>
                  <a:gd name="T8" fmla="*/ 38 w 292"/>
                  <a:gd name="T9" fmla="*/ 0 h 198"/>
                </a:gdLst>
                <a:ahLst/>
                <a:cxnLst>
                  <a:cxn ang="0">
                    <a:pos x="T0" y="T1"/>
                  </a:cxn>
                  <a:cxn ang="0">
                    <a:pos x="T2" y="T3"/>
                  </a:cxn>
                  <a:cxn ang="0">
                    <a:pos x="T4" y="T5"/>
                  </a:cxn>
                  <a:cxn ang="0">
                    <a:pos x="T6" y="T7"/>
                  </a:cxn>
                  <a:cxn ang="0">
                    <a:pos x="T8" y="T9"/>
                  </a:cxn>
                </a:cxnLst>
                <a:rect l="0" t="0" r="r" b="b"/>
                <a:pathLst>
                  <a:path w="292" h="198">
                    <a:moveTo>
                      <a:pt x="38" y="0"/>
                    </a:moveTo>
                    <a:lnTo>
                      <a:pt x="292" y="107"/>
                    </a:lnTo>
                    <a:lnTo>
                      <a:pt x="255" y="198"/>
                    </a:lnTo>
                    <a:lnTo>
                      <a:pt x="0" y="91"/>
                    </a:lnTo>
                    <a:lnTo>
                      <a:pt x="38" y="0"/>
                    </a:lnTo>
                    <a:close/>
                  </a:path>
                </a:pathLst>
              </a:custGeom>
              <a:solidFill>
                <a:schemeClr val="accent4">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fontScale="70000" lnSpcReduction="20000"/>
              </a:bodyPr>
              <a:lstStyle/>
              <a:p>
                <a:endParaRPr lang="en-US" sz="1350"/>
              </a:p>
            </p:txBody>
          </p:sp>
          <p:sp>
            <p:nvSpPr>
              <p:cNvPr id="49" name="Freeform 21"/>
              <p:cNvSpPr>
                <a:spLocks/>
              </p:cNvSpPr>
              <p:nvPr/>
            </p:nvSpPr>
            <p:spPr bwMode="auto">
              <a:xfrm>
                <a:off x="4941888" y="2230438"/>
                <a:ext cx="463550" cy="314325"/>
              </a:xfrm>
              <a:custGeom>
                <a:avLst/>
                <a:gdLst>
                  <a:gd name="T0" fmla="*/ 38 w 292"/>
                  <a:gd name="T1" fmla="*/ 0 h 198"/>
                  <a:gd name="T2" fmla="*/ 292 w 292"/>
                  <a:gd name="T3" fmla="*/ 107 h 198"/>
                  <a:gd name="T4" fmla="*/ 255 w 292"/>
                  <a:gd name="T5" fmla="*/ 198 h 198"/>
                  <a:gd name="T6" fmla="*/ 0 w 292"/>
                  <a:gd name="T7" fmla="*/ 91 h 198"/>
                  <a:gd name="T8" fmla="*/ 38 w 292"/>
                  <a:gd name="T9" fmla="*/ 0 h 198"/>
                </a:gdLst>
                <a:ahLst/>
                <a:cxnLst>
                  <a:cxn ang="0">
                    <a:pos x="T0" y="T1"/>
                  </a:cxn>
                  <a:cxn ang="0">
                    <a:pos x="T2" y="T3"/>
                  </a:cxn>
                  <a:cxn ang="0">
                    <a:pos x="T4" y="T5"/>
                  </a:cxn>
                  <a:cxn ang="0">
                    <a:pos x="T6" y="T7"/>
                  </a:cxn>
                  <a:cxn ang="0">
                    <a:pos x="T8" y="T9"/>
                  </a:cxn>
                </a:cxnLst>
                <a:rect l="0" t="0" r="r" b="b"/>
                <a:pathLst>
                  <a:path w="292" h="198">
                    <a:moveTo>
                      <a:pt x="38" y="0"/>
                    </a:moveTo>
                    <a:lnTo>
                      <a:pt x="292" y="107"/>
                    </a:lnTo>
                    <a:lnTo>
                      <a:pt x="255" y="198"/>
                    </a:lnTo>
                    <a:lnTo>
                      <a:pt x="0" y="91"/>
                    </a:lnTo>
                    <a:lnTo>
                      <a:pt x="3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fontScale="70000" lnSpcReduction="20000"/>
              </a:bodyPr>
              <a:lstStyle/>
              <a:p>
                <a:endParaRPr lang="en-US" sz="1350"/>
              </a:p>
            </p:txBody>
          </p:sp>
          <p:sp>
            <p:nvSpPr>
              <p:cNvPr id="50" name="Freeform 22"/>
              <p:cNvSpPr>
                <a:spLocks/>
              </p:cNvSpPr>
              <p:nvPr/>
            </p:nvSpPr>
            <p:spPr bwMode="auto">
              <a:xfrm>
                <a:off x="6076950" y="3692526"/>
                <a:ext cx="1114425" cy="358775"/>
              </a:xfrm>
              <a:custGeom>
                <a:avLst/>
                <a:gdLst>
                  <a:gd name="T0" fmla="*/ 900 w 900"/>
                  <a:gd name="T1" fmla="*/ 155 h 287"/>
                  <a:gd name="T2" fmla="*/ 745 w 900"/>
                  <a:gd name="T3" fmla="*/ 0 h 287"/>
                  <a:gd name="T4" fmla="*/ 84 w 900"/>
                  <a:gd name="T5" fmla="*/ 0 h 287"/>
                  <a:gd name="T6" fmla="*/ 0 w 900"/>
                  <a:gd name="T7" fmla="*/ 153 h 287"/>
                  <a:gd name="T8" fmla="*/ 84 w 900"/>
                  <a:gd name="T9" fmla="*/ 287 h 287"/>
                  <a:gd name="T10" fmla="*/ 900 w 900"/>
                  <a:gd name="T11" fmla="*/ 287 h 287"/>
                  <a:gd name="T12" fmla="*/ 900 w 900"/>
                  <a:gd name="T13" fmla="*/ 155 h 287"/>
                </a:gdLst>
                <a:ahLst/>
                <a:cxnLst>
                  <a:cxn ang="0">
                    <a:pos x="T0" y="T1"/>
                  </a:cxn>
                  <a:cxn ang="0">
                    <a:pos x="T2" y="T3"/>
                  </a:cxn>
                  <a:cxn ang="0">
                    <a:pos x="T4" y="T5"/>
                  </a:cxn>
                  <a:cxn ang="0">
                    <a:pos x="T6" y="T7"/>
                  </a:cxn>
                  <a:cxn ang="0">
                    <a:pos x="T8" y="T9"/>
                  </a:cxn>
                  <a:cxn ang="0">
                    <a:pos x="T10" y="T11"/>
                  </a:cxn>
                  <a:cxn ang="0">
                    <a:pos x="T12" y="T13"/>
                  </a:cxn>
                </a:cxnLst>
                <a:rect l="0" t="0" r="r" b="b"/>
                <a:pathLst>
                  <a:path w="900" h="287">
                    <a:moveTo>
                      <a:pt x="900" y="155"/>
                    </a:moveTo>
                    <a:cubicBezTo>
                      <a:pt x="900" y="69"/>
                      <a:pt x="831" y="0"/>
                      <a:pt x="745" y="0"/>
                    </a:cubicBezTo>
                    <a:cubicBezTo>
                      <a:pt x="84" y="0"/>
                      <a:pt x="84" y="0"/>
                      <a:pt x="84" y="0"/>
                    </a:cubicBezTo>
                    <a:cubicBezTo>
                      <a:pt x="0" y="153"/>
                      <a:pt x="0" y="153"/>
                      <a:pt x="0" y="153"/>
                    </a:cubicBezTo>
                    <a:cubicBezTo>
                      <a:pt x="84" y="287"/>
                      <a:pt x="84" y="287"/>
                      <a:pt x="84" y="287"/>
                    </a:cubicBezTo>
                    <a:cubicBezTo>
                      <a:pt x="900" y="287"/>
                      <a:pt x="900" y="287"/>
                      <a:pt x="900" y="287"/>
                    </a:cubicBezTo>
                    <a:cubicBezTo>
                      <a:pt x="900" y="155"/>
                      <a:pt x="900" y="155"/>
                      <a:pt x="900" y="155"/>
                    </a:cubicBezTo>
                  </a:path>
                </a:pathLst>
              </a:custGeom>
              <a:solidFill>
                <a:schemeClr val="accent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fontScale="85000" lnSpcReduction="20000"/>
              </a:bodyPr>
              <a:lstStyle/>
              <a:p>
                <a:endParaRPr lang="en-US" sz="1350"/>
              </a:p>
            </p:txBody>
          </p:sp>
          <p:sp>
            <p:nvSpPr>
              <p:cNvPr id="51" name="Freeform 23"/>
              <p:cNvSpPr>
                <a:spLocks/>
              </p:cNvSpPr>
              <p:nvPr/>
            </p:nvSpPr>
            <p:spPr bwMode="auto">
              <a:xfrm>
                <a:off x="5168900" y="3692526"/>
                <a:ext cx="1011238" cy="358775"/>
              </a:xfrm>
              <a:custGeom>
                <a:avLst/>
                <a:gdLst>
                  <a:gd name="T0" fmla="*/ 242 w 816"/>
                  <a:gd name="T1" fmla="*/ 0 h 287"/>
                  <a:gd name="T2" fmla="*/ 155 w 816"/>
                  <a:gd name="T3" fmla="*/ 0 h 287"/>
                  <a:gd name="T4" fmla="*/ 0 w 816"/>
                  <a:gd name="T5" fmla="*/ 155 h 287"/>
                  <a:gd name="T6" fmla="*/ 0 w 816"/>
                  <a:gd name="T7" fmla="*/ 287 h 287"/>
                  <a:gd name="T8" fmla="*/ 816 w 816"/>
                  <a:gd name="T9" fmla="*/ 287 h 287"/>
                  <a:gd name="T10" fmla="*/ 816 w 816"/>
                  <a:gd name="T11" fmla="*/ 0 h 287"/>
                  <a:gd name="T12" fmla="*/ 242 w 816"/>
                  <a:gd name="T13" fmla="*/ 0 h 287"/>
                </a:gdLst>
                <a:ahLst/>
                <a:cxnLst>
                  <a:cxn ang="0">
                    <a:pos x="T0" y="T1"/>
                  </a:cxn>
                  <a:cxn ang="0">
                    <a:pos x="T2" y="T3"/>
                  </a:cxn>
                  <a:cxn ang="0">
                    <a:pos x="T4" y="T5"/>
                  </a:cxn>
                  <a:cxn ang="0">
                    <a:pos x="T6" y="T7"/>
                  </a:cxn>
                  <a:cxn ang="0">
                    <a:pos x="T8" y="T9"/>
                  </a:cxn>
                  <a:cxn ang="0">
                    <a:pos x="T10" y="T11"/>
                  </a:cxn>
                  <a:cxn ang="0">
                    <a:pos x="T12" y="T13"/>
                  </a:cxn>
                </a:cxnLst>
                <a:rect l="0" t="0" r="r" b="b"/>
                <a:pathLst>
                  <a:path w="816" h="287">
                    <a:moveTo>
                      <a:pt x="242" y="0"/>
                    </a:moveTo>
                    <a:cubicBezTo>
                      <a:pt x="155" y="0"/>
                      <a:pt x="155" y="0"/>
                      <a:pt x="155" y="0"/>
                    </a:cubicBezTo>
                    <a:cubicBezTo>
                      <a:pt x="69" y="0"/>
                      <a:pt x="0" y="69"/>
                      <a:pt x="0" y="155"/>
                    </a:cubicBezTo>
                    <a:cubicBezTo>
                      <a:pt x="0" y="287"/>
                      <a:pt x="0" y="287"/>
                      <a:pt x="0" y="287"/>
                    </a:cubicBezTo>
                    <a:cubicBezTo>
                      <a:pt x="816" y="287"/>
                      <a:pt x="816" y="287"/>
                      <a:pt x="816" y="287"/>
                    </a:cubicBezTo>
                    <a:cubicBezTo>
                      <a:pt x="816" y="0"/>
                      <a:pt x="816" y="0"/>
                      <a:pt x="816" y="0"/>
                    </a:cubicBezTo>
                    <a:cubicBezTo>
                      <a:pt x="242" y="0"/>
                      <a:pt x="242" y="0"/>
                      <a:pt x="242" y="0"/>
                    </a:cubicBezTo>
                  </a:path>
                </a:pathLst>
              </a:custGeom>
              <a:solidFill>
                <a:schemeClr val="accent4">
                  <a:lumMod val="60000"/>
                  <a:lumOff val="4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rmAutofit fontScale="85000" lnSpcReduction="20000"/>
              </a:bodyPr>
              <a:lstStyle/>
              <a:p>
                <a:endParaRPr lang="en-US" sz="1350"/>
              </a:p>
            </p:txBody>
          </p:sp>
        </p:grpSp>
        <p:sp>
          <p:nvSpPr>
            <p:cNvPr id="8" name="Rectangle 7"/>
            <p:cNvSpPr/>
            <p:nvPr/>
          </p:nvSpPr>
          <p:spPr>
            <a:xfrm>
              <a:off x="10400044" y="2230734"/>
              <a:ext cx="1557494" cy="1436914"/>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en-US" sz="1350"/>
            </a:p>
          </p:txBody>
        </p:sp>
      </p:grpSp>
      <p:pic>
        <p:nvPicPr>
          <p:cNvPr id="54" name="Picture 5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518" y="901989"/>
            <a:ext cx="3273836" cy="5041829"/>
          </a:xfrm>
          <a:prstGeom prst="rect">
            <a:avLst/>
          </a:prstGeom>
        </p:spPr>
      </p:pic>
      <p:grpSp>
        <p:nvGrpSpPr>
          <p:cNvPr id="56" name="Group 55"/>
          <p:cNvGrpSpPr/>
          <p:nvPr/>
        </p:nvGrpSpPr>
        <p:grpSpPr>
          <a:xfrm>
            <a:off x="722650" y="3515201"/>
            <a:ext cx="1694300" cy="3574916"/>
            <a:chOff x="2658788" y="2636382"/>
            <a:chExt cx="2000798" cy="4221618"/>
          </a:xfrm>
          <a:effectLst/>
        </p:grpSpPr>
        <p:sp>
          <p:nvSpPr>
            <p:cNvPr id="57" name="Freeform 748"/>
            <p:cNvSpPr>
              <a:spLocks/>
            </p:cNvSpPr>
            <p:nvPr/>
          </p:nvSpPr>
          <p:spPr bwMode="auto">
            <a:xfrm rot="10800000" flipH="1">
              <a:off x="2658788" y="2636382"/>
              <a:ext cx="1956350" cy="2831755"/>
            </a:xfrm>
            <a:custGeom>
              <a:avLst/>
              <a:gdLst>
                <a:gd name="T0" fmla="*/ 158 w 392"/>
                <a:gd name="T1" fmla="*/ 110 h 527"/>
                <a:gd name="T2" fmla="*/ 159 w 392"/>
                <a:gd name="T3" fmla="*/ 104 h 527"/>
                <a:gd name="T4" fmla="*/ 166 w 392"/>
                <a:gd name="T5" fmla="*/ 92 h 527"/>
                <a:gd name="T6" fmla="*/ 178 w 392"/>
                <a:gd name="T7" fmla="*/ 86 h 527"/>
                <a:gd name="T8" fmla="*/ 195 w 392"/>
                <a:gd name="T9" fmla="*/ 0 h 527"/>
                <a:gd name="T10" fmla="*/ 361 w 392"/>
                <a:gd name="T11" fmla="*/ 91 h 527"/>
                <a:gd name="T12" fmla="*/ 377 w 392"/>
                <a:gd name="T13" fmla="*/ 101 h 527"/>
                <a:gd name="T14" fmla="*/ 389 w 392"/>
                <a:gd name="T15" fmla="*/ 116 h 527"/>
                <a:gd name="T16" fmla="*/ 392 w 392"/>
                <a:gd name="T17" fmla="*/ 129 h 527"/>
                <a:gd name="T18" fmla="*/ 391 w 392"/>
                <a:gd name="T19" fmla="*/ 337 h 527"/>
                <a:gd name="T20" fmla="*/ 381 w 392"/>
                <a:gd name="T21" fmla="*/ 353 h 527"/>
                <a:gd name="T22" fmla="*/ 364 w 392"/>
                <a:gd name="T23" fmla="*/ 362 h 527"/>
                <a:gd name="T24" fmla="*/ 350 w 392"/>
                <a:gd name="T25" fmla="*/ 362 h 527"/>
                <a:gd name="T26" fmla="*/ 334 w 392"/>
                <a:gd name="T27" fmla="*/ 354 h 527"/>
                <a:gd name="T28" fmla="*/ 325 w 392"/>
                <a:gd name="T29" fmla="*/ 339 h 527"/>
                <a:gd name="T30" fmla="*/ 324 w 392"/>
                <a:gd name="T31" fmla="*/ 330 h 527"/>
                <a:gd name="T32" fmla="*/ 322 w 392"/>
                <a:gd name="T33" fmla="*/ 332 h 527"/>
                <a:gd name="T34" fmla="*/ 319 w 392"/>
                <a:gd name="T35" fmla="*/ 344 h 527"/>
                <a:gd name="T36" fmla="*/ 306 w 392"/>
                <a:gd name="T37" fmla="*/ 358 h 527"/>
                <a:gd name="T38" fmla="*/ 289 w 392"/>
                <a:gd name="T39" fmla="*/ 363 h 527"/>
                <a:gd name="T40" fmla="*/ 276 w 392"/>
                <a:gd name="T41" fmla="*/ 360 h 527"/>
                <a:gd name="T42" fmla="*/ 261 w 392"/>
                <a:gd name="T43" fmla="*/ 349 h 527"/>
                <a:gd name="T44" fmla="*/ 256 w 392"/>
                <a:gd name="T45" fmla="*/ 332 h 527"/>
                <a:gd name="T46" fmla="*/ 254 w 392"/>
                <a:gd name="T47" fmla="*/ 330 h 527"/>
                <a:gd name="T48" fmla="*/ 254 w 392"/>
                <a:gd name="T49" fmla="*/ 332 h 527"/>
                <a:gd name="T50" fmla="*/ 249 w 392"/>
                <a:gd name="T51" fmla="*/ 349 h 527"/>
                <a:gd name="T52" fmla="*/ 235 w 392"/>
                <a:gd name="T53" fmla="*/ 360 h 527"/>
                <a:gd name="T54" fmla="*/ 223 w 392"/>
                <a:gd name="T55" fmla="*/ 363 h 527"/>
                <a:gd name="T56" fmla="*/ 208 w 392"/>
                <a:gd name="T57" fmla="*/ 360 h 527"/>
                <a:gd name="T58" fmla="*/ 197 w 392"/>
                <a:gd name="T59" fmla="*/ 352 h 527"/>
                <a:gd name="T60" fmla="*/ 195 w 392"/>
                <a:gd name="T61" fmla="*/ 504 h 527"/>
                <a:gd name="T62" fmla="*/ 191 w 392"/>
                <a:gd name="T63" fmla="*/ 513 h 527"/>
                <a:gd name="T64" fmla="*/ 179 w 392"/>
                <a:gd name="T65" fmla="*/ 523 h 527"/>
                <a:gd name="T66" fmla="*/ 162 w 392"/>
                <a:gd name="T67" fmla="*/ 527 h 527"/>
                <a:gd name="T68" fmla="*/ 150 w 392"/>
                <a:gd name="T69" fmla="*/ 527 h 527"/>
                <a:gd name="T70" fmla="*/ 134 w 392"/>
                <a:gd name="T71" fmla="*/ 520 h 527"/>
                <a:gd name="T72" fmla="*/ 125 w 392"/>
                <a:gd name="T73" fmla="*/ 509 h 527"/>
                <a:gd name="T74" fmla="*/ 59 w 392"/>
                <a:gd name="T75" fmla="*/ 345 h 527"/>
                <a:gd name="T76" fmla="*/ 51 w 392"/>
                <a:gd name="T77" fmla="*/ 354 h 527"/>
                <a:gd name="T78" fmla="*/ 32 w 392"/>
                <a:gd name="T79" fmla="*/ 358 h 527"/>
                <a:gd name="T80" fmla="*/ 14 w 392"/>
                <a:gd name="T81" fmla="*/ 353 h 527"/>
                <a:gd name="T82" fmla="*/ 5 w 392"/>
                <a:gd name="T83" fmla="*/ 344 h 527"/>
                <a:gd name="T84" fmla="*/ 0 w 392"/>
                <a:gd name="T85" fmla="*/ 328 h 527"/>
                <a:gd name="T86" fmla="*/ 6 w 392"/>
                <a:gd name="T87" fmla="*/ 311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92" h="527">
                  <a:moveTo>
                    <a:pt x="6" y="311"/>
                  </a:moveTo>
                  <a:lnTo>
                    <a:pt x="31" y="279"/>
                  </a:lnTo>
                  <a:lnTo>
                    <a:pt x="158" y="110"/>
                  </a:lnTo>
                  <a:lnTo>
                    <a:pt x="158" y="108"/>
                  </a:lnTo>
                  <a:lnTo>
                    <a:pt x="158" y="108"/>
                  </a:lnTo>
                  <a:lnTo>
                    <a:pt x="159" y="104"/>
                  </a:lnTo>
                  <a:lnTo>
                    <a:pt x="160" y="100"/>
                  </a:lnTo>
                  <a:lnTo>
                    <a:pt x="163" y="96"/>
                  </a:lnTo>
                  <a:lnTo>
                    <a:pt x="166" y="92"/>
                  </a:lnTo>
                  <a:lnTo>
                    <a:pt x="169" y="89"/>
                  </a:lnTo>
                  <a:lnTo>
                    <a:pt x="174" y="87"/>
                  </a:lnTo>
                  <a:lnTo>
                    <a:pt x="178" y="86"/>
                  </a:lnTo>
                  <a:lnTo>
                    <a:pt x="182" y="85"/>
                  </a:lnTo>
                  <a:lnTo>
                    <a:pt x="195" y="85"/>
                  </a:lnTo>
                  <a:lnTo>
                    <a:pt x="195" y="0"/>
                  </a:lnTo>
                  <a:lnTo>
                    <a:pt x="361" y="0"/>
                  </a:lnTo>
                  <a:lnTo>
                    <a:pt x="361" y="91"/>
                  </a:lnTo>
                  <a:lnTo>
                    <a:pt x="361" y="91"/>
                  </a:lnTo>
                  <a:lnTo>
                    <a:pt x="367" y="93"/>
                  </a:lnTo>
                  <a:lnTo>
                    <a:pt x="371" y="97"/>
                  </a:lnTo>
                  <a:lnTo>
                    <a:pt x="377" y="101"/>
                  </a:lnTo>
                  <a:lnTo>
                    <a:pt x="382" y="105"/>
                  </a:lnTo>
                  <a:lnTo>
                    <a:pt x="386" y="110"/>
                  </a:lnTo>
                  <a:lnTo>
                    <a:pt x="389" y="116"/>
                  </a:lnTo>
                  <a:lnTo>
                    <a:pt x="391" y="122"/>
                  </a:lnTo>
                  <a:lnTo>
                    <a:pt x="392" y="129"/>
                  </a:lnTo>
                  <a:lnTo>
                    <a:pt x="392" y="129"/>
                  </a:lnTo>
                  <a:lnTo>
                    <a:pt x="392" y="331"/>
                  </a:lnTo>
                  <a:lnTo>
                    <a:pt x="392" y="331"/>
                  </a:lnTo>
                  <a:lnTo>
                    <a:pt x="391" y="337"/>
                  </a:lnTo>
                  <a:lnTo>
                    <a:pt x="389" y="343"/>
                  </a:lnTo>
                  <a:lnTo>
                    <a:pt x="386" y="348"/>
                  </a:lnTo>
                  <a:lnTo>
                    <a:pt x="381" y="353"/>
                  </a:lnTo>
                  <a:lnTo>
                    <a:pt x="376" y="357"/>
                  </a:lnTo>
                  <a:lnTo>
                    <a:pt x="370" y="360"/>
                  </a:lnTo>
                  <a:lnTo>
                    <a:pt x="364" y="362"/>
                  </a:lnTo>
                  <a:lnTo>
                    <a:pt x="357" y="363"/>
                  </a:lnTo>
                  <a:lnTo>
                    <a:pt x="357" y="363"/>
                  </a:lnTo>
                  <a:lnTo>
                    <a:pt x="350" y="362"/>
                  </a:lnTo>
                  <a:lnTo>
                    <a:pt x="344" y="360"/>
                  </a:lnTo>
                  <a:lnTo>
                    <a:pt x="338" y="358"/>
                  </a:lnTo>
                  <a:lnTo>
                    <a:pt x="334" y="354"/>
                  </a:lnTo>
                  <a:lnTo>
                    <a:pt x="330" y="349"/>
                  </a:lnTo>
                  <a:lnTo>
                    <a:pt x="326" y="344"/>
                  </a:lnTo>
                  <a:lnTo>
                    <a:pt x="325" y="339"/>
                  </a:lnTo>
                  <a:lnTo>
                    <a:pt x="324" y="332"/>
                  </a:lnTo>
                  <a:lnTo>
                    <a:pt x="324" y="332"/>
                  </a:lnTo>
                  <a:lnTo>
                    <a:pt x="324" y="330"/>
                  </a:lnTo>
                  <a:lnTo>
                    <a:pt x="322" y="330"/>
                  </a:lnTo>
                  <a:lnTo>
                    <a:pt x="322" y="330"/>
                  </a:lnTo>
                  <a:lnTo>
                    <a:pt x="322" y="332"/>
                  </a:lnTo>
                  <a:lnTo>
                    <a:pt x="322" y="332"/>
                  </a:lnTo>
                  <a:lnTo>
                    <a:pt x="321" y="339"/>
                  </a:lnTo>
                  <a:lnTo>
                    <a:pt x="319" y="344"/>
                  </a:lnTo>
                  <a:lnTo>
                    <a:pt x="316" y="349"/>
                  </a:lnTo>
                  <a:lnTo>
                    <a:pt x="312" y="354"/>
                  </a:lnTo>
                  <a:lnTo>
                    <a:pt x="306" y="358"/>
                  </a:lnTo>
                  <a:lnTo>
                    <a:pt x="301" y="360"/>
                  </a:lnTo>
                  <a:lnTo>
                    <a:pt x="296" y="362"/>
                  </a:lnTo>
                  <a:lnTo>
                    <a:pt x="289" y="363"/>
                  </a:lnTo>
                  <a:lnTo>
                    <a:pt x="289" y="363"/>
                  </a:lnTo>
                  <a:lnTo>
                    <a:pt x="282" y="362"/>
                  </a:lnTo>
                  <a:lnTo>
                    <a:pt x="276" y="360"/>
                  </a:lnTo>
                  <a:lnTo>
                    <a:pt x="270" y="357"/>
                  </a:lnTo>
                  <a:lnTo>
                    <a:pt x="265" y="354"/>
                  </a:lnTo>
                  <a:lnTo>
                    <a:pt x="261" y="349"/>
                  </a:lnTo>
                  <a:lnTo>
                    <a:pt x="258" y="344"/>
                  </a:lnTo>
                  <a:lnTo>
                    <a:pt x="256" y="338"/>
                  </a:lnTo>
                  <a:lnTo>
                    <a:pt x="256" y="332"/>
                  </a:lnTo>
                  <a:lnTo>
                    <a:pt x="256" y="332"/>
                  </a:lnTo>
                  <a:lnTo>
                    <a:pt x="256" y="330"/>
                  </a:lnTo>
                  <a:lnTo>
                    <a:pt x="254" y="330"/>
                  </a:lnTo>
                  <a:lnTo>
                    <a:pt x="254" y="330"/>
                  </a:lnTo>
                  <a:lnTo>
                    <a:pt x="254" y="332"/>
                  </a:lnTo>
                  <a:lnTo>
                    <a:pt x="254" y="332"/>
                  </a:lnTo>
                  <a:lnTo>
                    <a:pt x="254" y="339"/>
                  </a:lnTo>
                  <a:lnTo>
                    <a:pt x="252" y="344"/>
                  </a:lnTo>
                  <a:lnTo>
                    <a:pt x="249" y="349"/>
                  </a:lnTo>
                  <a:lnTo>
                    <a:pt x="245" y="354"/>
                  </a:lnTo>
                  <a:lnTo>
                    <a:pt x="241" y="358"/>
                  </a:lnTo>
                  <a:lnTo>
                    <a:pt x="235" y="360"/>
                  </a:lnTo>
                  <a:lnTo>
                    <a:pt x="230" y="362"/>
                  </a:lnTo>
                  <a:lnTo>
                    <a:pt x="223" y="363"/>
                  </a:lnTo>
                  <a:lnTo>
                    <a:pt x="223" y="363"/>
                  </a:lnTo>
                  <a:lnTo>
                    <a:pt x="218" y="362"/>
                  </a:lnTo>
                  <a:lnTo>
                    <a:pt x="213" y="361"/>
                  </a:lnTo>
                  <a:lnTo>
                    <a:pt x="208" y="360"/>
                  </a:lnTo>
                  <a:lnTo>
                    <a:pt x="203" y="358"/>
                  </a:lnTo>
                  <a:lnTo>
                    <a:pt x="200" y="355"/>
                  </a:lnTo>
                  <a:lnTo>
                    <a:pt x="197" y="352"/>
                  </a:lnTo>
                  <a:lnTo>
                    <a:pt x="196" y="349"/>
                  </a:lnTo>
                  <a:lnTo>
                    <a:pt x="195" y="345"/>
                  </a:lnTo>
                  <a:lnTo>
                    <a:pt x="195" y="504"/>
                  </a:lnTo>
                  <a:lnTo>
                    <a:pt x="195" y="504"/>
                  </a:lnTo>
                  <a:lnTo>
                    <a:pt x="193" y="509"/>
                  </a:lnTo>
                  <a:lnTo>
                    <a:pt x="191" y="513"/>
                  </a:lnTo>
                  <a:lnTo>
                    <a:pt x="188" y="517"/>
                  </a:lnTo>
                  <a:lnTo>
                    <a:pt x="184" y="520"/>
                  </a:lnTo>
                  <a:lnTo>
                    <a:pt x="179" y="523"/>
                  </a:lnTo>
                  <a:lnTo>
                    <a:pt x="174" y="525"/>
                  </a:lnTo>
                  <a:lnTo>
                    <a:pt x="167" y="527"/>
                  </a:lnTo>
                  <a:lnTo>
                    <a:pt x="162" y="527"/>
                  </a:lnTo>
                  <a:lnTo>
                    <a:pt x="155" y="527"/>
                  </a:lnTo>
                  <a:lnTo>
                    <a:pt x="155" y="527"/>
                  </a:lnTo>
                  <a:lnTo>
                    <a:pt x="150" y="527"/>
                  </a:lnTo>
                  <a:lnTo>
                    <a:pt x="144" y="525"/>
                  </a:lnTo>
                  <a:lnTo>
                    <a:pt x="139" y="523"/>
                  </a:lnTo>
                  <a:lnTo>
                    <a:pt x="134" y="520"/>
                  </a:lnTo>
                  <a:lnTo>
                    <a:pt x="130" y="517"/>
                  </a:lnTo>
                  <a:lnTo>
                    <a:pt x="128" y="513"/>
                  </a:lnTo>
                  <a:lnTo>
                    <a:pt x="125" y="509"/>
                  </a:lnTo>
                  <a:lnTo>
                    <a:pt x="124" y="504"/>
                  </a:lnTo>
                  <a:lnTo>
                    <a:pt x="124" y="260"/>
                  </a:lnTo>
                  <a:lnTo>
                    <a:pt x="59" y="345"/>
                  </a:lnTo>
                  <a:lnTo>
                    <a:pt x="59" y="345"/>
                  </a:lnTo>
                  <a:lnTo>
                    <a:pt x="55" y="350"/>
                  </a:lnTo>
                  <a:lnTo>
                    <a:pt x="51" y="354"/>
                  </a:lnTo>
                  <a:lnTo>
                    <a:pt x="45" y="356"/>
                  </a:lnTo>
                  <a:lnTo>
                    <a:pt x="39" y="358"/>
                  </a:lnTo>
                  <a:lnTo>
                    <a:pt x="32" y="358"/>
                  </a:lnTo>
                  <a:lnTo>
                    <a:pt x="27" y="358"/>
                  </a:lnTo>
                  <a:lnTo>
                    <a:pt x="20" y="356"/>
                  </a:lnTo>
                  <a:lnTo>
                    <a:pt x="14" y="353"/>
                  </a:lnTo>
                  <a:lnTo>
                    <a:pt x="14" y="353"/>
                  </a:lnTo>
                  <a:lnTo>
                    <a:pt x="9" y="349"/>
                  </a:lnTo>
                  <a:lnTo>
                    <a:pt x="5" y="344"/>
                  </a:lnTo>
                  <a:lnTo>
                    <a:pt x="2" y="339"/>
                  </a:lnTo>
                  <a:lnTo>
                    <a:pt x="0" y="333"/>
                  </a:lnTo>
                  <a:lnTo>
                    <a:pt x="0" y="328"/>
                  </a:lnTo>
                  <a:lnTo>
                    <a:pt x="1" y="322"/>
                  </a:lnTo>
                  <a:lnTo>
                    <a:pt x="2" y="316"/>
                  </a:lnTo>
                  <a:lnTo>
                    <a:pt x="6" y="311"/>
                  </a:lnTo>
                  <a:lnTo>
                    <a:pt x="6" y="311"/>
                  </a:lnTo>
                  <a:close/>
                </a:path>
              </a:pathLst>
            </a:custGeom>
            <a:solidFill>
              <a:srgbClr val="F36622">
                <a:lumMod val="40000"/>
                <a:lumOff val="60000"/>
              </a:srgb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1350" kern="0">
                <a:solidFill>
                  <a:prstClr val="black"/>
                </a:solidFill>
                <a:latin typeface="Franklin Gothic Book" panose="020B0503020102020204"/>
              </a:endParaRPr>
            </a:p>
          </p:txBody>
        </p:sp>
        <p:sp>
          <p:nvSpPr>
            <p:cNvPr id="58" name="Freeform 749"/>
            <p:cNvSpPr>
              <a:spLocks/>
            </p:cNvSpPr>
            <p:nvPr/>
          </p:nvSpPr>
          <p:spPr bwMode="auto">
            <a:xfrm rot="10800000" flipH="1">
              <a:off x="2658788" y="3655797"/>
              <a:ext cx="311223" cy="264308"/>
            </a:xfrm>
            <a:custGeom>
              <a:avLst/>
              <a:gdLst>
                <a:gd name="T0" fmla="*/ 59 w 59"/>
                <a:gd name="T1" fmla="*/ 24 h 51"/>
                <a:gd name="T2" fmla="*/ 59 w 59"/>
                <a:gd name="T3" fmla="*/ 24 h 51"/>
                <a:gd name="T4" fmla="*/ 52 w 59"/>
                <a:gd name="T5" fmla="*/ 35 h 51"/>
                <a:gd name="T6" fmla="*/ 45 w 59"/>
                <a:gd name="T7" fmla="*/ 41 h 51"/>
                <a:gd name="T8" fmla="*/ 39 w 59"/>
                <a:gd name="T9" fmla="*/ 47 h 51"/>
                <a:gd name="T10" fmla="*/ 35 w 59"/>
                <a:gd name="T11" fmla="*/ 49 h 51"/>
                <a:gd name="T12" fmla="*/ 31 w 59"/>
                <a:gd name="T13" fmla="*/ 50 h 51"/>
                <a:gd name="T14" fmla="*/ 27 w 59"/>
                <a:gd name="T15" fmla="*/ 51 h 51"/>
                <a:gd name="T16" fmla="*/ 22 w 59"/>
                <a:gd name="T17" fmla="*/ 51 h 51"/>
                <a:gd name="T18" fmla="*/ 17 w 59"/>
                <a:gd name="T19" fmla="*/ 50 h 51"/>
                <a:gd name="T20" fmla="*/ 11 w 59"/>
                <a:gd name="T21" fmla="*/ 48 h 51"/>
                <a:gd name="T22" fmla="*/ 6 w 59"/>
                <a:gd name="T23" fmla="*/ 44 h 51"/>
                <a:gd name="T24" fmla="*/ 0 w 59"/>
                <a:gd name="T25" fmla="*/ 40 h 51"/>
                <a:gd name="T26" fmla="*/ 0 w 59"/>
                <a:gd name="T27" fmla="*/ 40 h 51"/>
                <a:gd name="T28" fmla="*/ 0 w 59"/>
                <a:gd name="T29" fmla="*/ 38 h 51"/>
                <a:gd name="T30" fmla="*/ 0 w 59"/>
                <a:gd name="T31" fmla="*/ 36 h 51"/>
                <a:gd name="T32" fmla="*/ 2 w 59"/>
                <a:gd name="T33" fmla="*/ 30 h 51"/>
                <a:gd name="T34" fmla="*/ 6 w 59"/>
                <a:gd name="T35" fmla="*/ 24 h 51"/>
                <a:gd name="T36" fmla="*/ 11 w 59"/>
                <a:gd name="T37" fmla="*/ 17 h 51"/>
                <a:gd name="T38" fmla="*/ 20 w 59"/>
                <a:gd name="T39" fmla="*/ 5 h 51"/>
                <a:gd name="T40" fmla="*/ 24 w 59"/>
                <a:gd name="T41" fmla="*/ 0 h 51"/>
                <a:gd name="T42" fmla="*/ 59 w 59"/>
                <a:gd name="T43" fmla="*/ 2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9" h="51">
                  <a:moveTo>
                    <a:pt x="59" y="24"/>
                  </a:moveTo>
                  <a:lnTo>
                    <a:pt x="59" y="24"/>
                  </a:lnTo>
                  <a:lnTo>
                    <a:pt x="52" y="35"/>
                  </a:lnTo>
                  <a:lnTo>
                    <a:pt x="45" y="41"/>
                  </a:lnTo>
                  <a:lnTo>
                    <a:pt x="39" y="47"/>
                  </a:lnTo>
                  <a:lnTo>
                    <a:pt x="35" y="49"/>
                  </a:lnTo>
                  <a:lnTo>
                    <a:pt x="31" y="50"/>
                  </a:lnTo>
                  <a:lnTo>
                    <a:pt x="27" y="51"/>
                  </a:lnTo>
                  <a:lnTo>
                    <a:pt x="22" y="51"/>
                  </a:lnTo>
                  <a:lnTo>
                    <a:pt x="17" y="50"/>
                  </a:lnTo>
                  <a:lnTo>
                    <a:pt x="11" y="48"/>
                  </a:lnTo>
                  <a:lnTo>
                    <a:pt x="6" y="44"/>
                  </a:lnTo>
                  <a:lnTo>
                    <a:pt x="0" y="40"/>
                  </a:lnTo>
                  <a:lnTo>
                    <a:pt x="0" y="40"/>
                  </a:lnTo>
                  <a:lnTo>
                    <a:pt x="0" y="38"/>
                  </a:lnTo>
                  <a:lnTo>
                    <a:pt x="0" y="36"/>
                  </a:lnTo>
                  <a:lnTo>
                    <a:pt x="2" y="30"/>
                  </a:lnTo>
                  <a:lnTo>
                    <a:pt x="6" y="24"/>
                  </a:lnTo>
                  <a:lnTo>
                    <a:pt x="11" y="17"/>
                  </a:lnTo>
                  <a:lnTo>
                    <a:pt x="20" y="5"/>
                  </a:lnTo>
                  <a:lnTo>
                    <a:pt x="24" y="0"/>
                  </a:lnTo>
                  <a:lnTo>
                    <a:pt x="59" y="24"/>
                  </a:lnTo>
                  <a:close/>
                </a:path>
              </a:pathLst>
            </a:custGeom>
            <a:solidFill>
              <a:srgbClr val="F36622">
                <a:lumMod val="20000"/>
                <a:lumOff val="80000"/>
              </a:srgb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1350" kern="0">
                <a:solidFill>
                  <a:prstClr val="black"/>
                </a:solidFill>
                <a:latin typeface="Franklin Gothic Book" panose="020B0503020102020204"/>
              </a:endParaRPr>
            </a:p>
          </p:txBody>
        </p:sp>
        <p:sp>
          <p:nvSpPr>
            <p:cNvPr id="59" name="Rectangle 750"/>
            <p:cNvSpPr>
              <a:spLocks noChangeArrowheads="1"/>
            </p:cNvSpPr>
            <p:nvPr/>
          </p:nvSpPr>
          <p:spPr bwMode="auto">
            <a:xfrm rot="10800000" flipH="1">
              <a:off x="3548038" y="5317087"/>
              <a:ext cx="1022624" cy="377566"/>
            </a:xfrm>
            <a:prstGeom prst="rect">
              <a:avLst/>
            </a:prstGeom>
            <a:solidFill>
              <a:srgbClr val="FEFEFE">
                <a:lumMod val="60000"/>
                <a:lumOff val="40000"/>
              </a:srgb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1350" kern="0">
                <a:solidFill>
                  <a:prstClr val="black"/>
                </a:solidFill>
                <a:latin typeface="Franklin Gothic Book" panose="020B0503020102020204"/>
              </a:endParaRPr>
            </a:p>
          </p:txBody>
        </p:sp>
        <p:sp>
          <p:nvSpPr>
            <p:cNvPr id="60" name="Rectangle 751"/>
            <p:cNvSpPr>
              <a:spLocks noChangeArrowheads="1"/>
            </p:cNvSpPr>
            <p:nvPr/>
          </p:nvSpPr>
          <p:spPr bwMode="auto">
            <a:xfrm rot="10800000" flipH="1">
              <a:off x="3503562" y="5619135"/>
              <a:ext cx="1156024" cy="1238865"/>
            </a:xfrm>
            <a:prstGeom prst="rect">
              <a:avLst/>
            </a:prstGeom>
            <a:solidFill>
              <a:srgbClr val="FEFEFE"/>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1350" kern="0">
                <a:solidFill>
                  <a:prstClr val="black"/>
                </a:solidFill>
                <a:latin typeface="Franklin Gothic Book" panose="020B0503020102020204"/>
              </a:endParaRPr>
            </a:p>
          </p:txBody>
        </p:sp>
        <p:sp>
          <p:nvSpPr>
            <p:cNvPr id="73" name="Freeform 753"/>
            <p:cNvSpPr>
              <a:spLocks/>
            </p:cNvSpPr>
            <p:nvPr/>
          </p:nvSpPr>
          <p:spPr bwMode="auto">
            <a:xfrm rot="10800000" flipH="1">
              <a:off x="3325712" y="2636382"/>
              <a:ext cx="266774" cy="264308"/>
            </a:xfrm>
            <a:custGeom>
              <a:avLst/>
              <a:gdLst>
                <a:gd name="T0" fmla="*/ 53 w 53"/>
                <a:gd name="T1" fmla="*/ 0 h 44"/>
                <a:gd name="T2" fmla="*/ 53 w 53"/>
                <a:gd name="T3" fmla="*/ 20 h 44"/>
                <a:gd name="T4" fmla="*/ 53 w 53"/>
                <a:gd name="T5" fmla="*/ 20 h 44"/>
                <a:gd name="T6" fmla="*/ 53 w 53"/>
                <a:gd name="T7" fmla="*/ 25 h 44"/>
                <a:gd name="T8" fmla="*/ 51 w 53"/>
                <a:gd name="T9" fmla="*/ 29 h 44"/>
                <a:gd name="T10" fmla="*/ 48 w 53"/>
                <a:gd name="T11" fmla="*/ 33 h 44"/>
                <a:gd name="T12" fmla="*/ 45 w 53"/>
                <a:gd name="T13" fmla="*/ 37 h 44"/>
                <a:gd name="T14" fmla="*/ 42 w 53"/>
                <a:gd name="T15" fmla="*/ 40 h 44"/>
                <a:gd name="T16" fmla="*/ 37 w 53"/>
                <a:gd name="T17" fmla="*/ 42 h 44"/>
                <a:gd name="T18" fmla="*/ 33 w 53"/>
                <a:gd name="T19" fmla="*/ 44 h 44"/>
                <a:gd name="T20" fmla="*/ 29 w 53"/>
                <a:gd name="T21" fmla="*/ 44 h 44"/>
                <a:gd name="T22" fmla="*/ 23 w 53"/>
                <a:gd name="T23" fmla="*/ 44 h 44"/>
                <a:gd name="T24" fmla="*/ 23 w 53"/>
                <a:gd name="T25" fmla="*/ 44 h 44"/>
                <a:gd name="T26" fmla="*/ 19 w 53"/>
                <a:gd name="T27" fmla="*/ 44 h 44"/>
                <a:gd name="T28" fmla="*/ 14 w 53"/>
                <a:gd name="T29" fmla="*/ 42 h 44"/>
                <a:gd name="T30" fmla="*/ 10 w 53"/>
                <a:gd name="T31" fmla="*/ 40 h 44"/>
                <a:gd name="T32" fmla="*/ 7 w 53"/>
                <a:gd name="T33" fmla="*/ 37 h 44"/>
                <a:gd name="T34" fmla="*/ 4 w 53"/>
                <a:gd name="T35" fmla="*/ 33 h 44"/>
                <a:gd name="T36" fmla="*/ 2 w 53"/>
                <a:gd name="T37" fmla="*/ 29 h 44"/>
                <a:gd name="T38" fmla="*/ 0 w 53"/>
                <a:gd name="T39" fmla="*/ 25 h 44"/>
                <a:gd name="T40" fmla="*/ 0 w 53"/>
                <a:gd name="T41" fmla="*/ 20 h 44"/>
                <a:gd name="T42" fmla="*/ 0 w 53"/>
                <a:gd name="T43" fmla="*/ 0 h 44"/>
                <a:gd name="T44" fmla="*/ 53 w 53"/>
                <a:gd name="T45" fmla="*/ 0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3" h="44">
                  <a:moveTo>
                    <a:pt x="53" y="0"/>
                  </a:moveTo>
                  <a:lnTo>
                    <a:pt x="53" y="20"/>
                  </a:lnTo>
                  <a:lnTo>
                    <a:pt x="53" y="20"/>
                  </a:lnTo>
                  <a:lnTo>
                    <a:pt x="53" y="25"/>
                  </a:lnTo>
                  <a:lnTo>
                    <a:pt x="51" y="29"/>
                  </a:lnTo>
                  <a:lnTo>
                    <a:pt x="48" y="33"/>
                  </a:lnTo>
                  <a:lnTo>
                    <a:pt x="45" y="37"/>
                  </a:lnTo>
                  <a:lnTo>
                    <a:pt x="42" y="40"/>
                  </a:lnTo>
                  <a:lnTo>
                    <a:pt x="37" y="42"/>
                  </a:lnTo>
                  <a:lnTo>
                    <a:pt x="33" y="44"/>
                  </a:lnTo>
                  <a:lnTo>
                    <a:pt x="29" y="44"/>
                  </a:lnTo>
                  <a:lnTo>
                    <a:pt x="23" y="44"/>
                  </a:lnTo>
                  <a:lnTo>
                    <a:pt x="23" y="44"/>
                  </a:lnTo>
                  <a:lnTo>
                    <a:pt x="19" y="44"/>
                  </a:lnTo>
                  <a:lnTo>
                    <a:pt x="14" y="42"/>
                  </a:lnTo>
                  <a:lnTo>
                    <a:pt x="10" y="40"/>
                  </a:lnTo>
                  <a:lnTo>
                    <a:pt x="7" y="37"/>
                  </a:lnTo>
                  <a:lnTo>
                    <a:pt x="4" y="33"/>
                  </a:lnTo>
                  <a:lnTo>
                    <a:pt x="2" y="29"/>
                  </a:lnTo>
                  <a:lnTo>
                    <a:pt x="0" y="25"/>
                  </a:lnTo>
                  <a:lnTo>
                    <a:pt x="0" y="20"/>
                  </a:lnTo>
                  <a:lnTo>
                    <a:pt x="0" y="0"/>
                  </a:lnTo>
                  <a:lnTo>
                    <a:pt x="53" y="0"/>
                  </a:lnTo>
                  <a:close/>
                </a:path>
              </a:pathLst>
            </a:custGeom>
            <a:solidFill>
              <a:srgbClr val="F36622">
                <a:lumMod val="20000"/>
                <a:lumOff val="80000"/>
              </a:srgb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1350" kern="0">
                <a:solidFill>
                  <a:prstClr val="black"/>
                </a:solidFill>
                <a:latin typeface="Franklin Gothic Book" panose="020B0503020102020204"/>
              </a:endParaRPr>
            </a:p>
          </p:txBody>
        </p:sp>
      </p:grpSp>
      <p:grpSp>
        <p:nvGrpSpPr>
          <p:cNvPr id="74" name="Group 73"/>
          <p:cNvGrpSpPr/>
          <p:nvPr/>
        </p:nvGrpSpPr>
        <p:grpSpPr>
          <a:xfrm>
            <a:off x="3014881" y="2207111"/>
            <a:ext cx="2082540" cy="850249"/>
            <a:chOff x="15713852" y="9730933"/>
            <a:chExt cx="5604712" cy="2288264"/>
          </a:xfrm>
          <a:solidFill>
            <a:schemeClr val="accent6">
              <a:lumMod val="60000"/>
              <a:lumOff val="40000"/>
            </a:schemeClr>
          </a:solidFill>
        </p:grpSpPr>
        <p:sp>
          <p:nvSpPr>
            <p:cNvPr id="75" name="Freeform 157"/>
            <p:cNvSpPr>
              <a:spLocks noChangeArrowheads="1"/>
            </p:cNvSpPr>
            <p:nvPr/>
          </p:nvSpPr>
          <p:spPr bwMode="auto">
            <a:xfrm>
              <a:off x="17445852" y="10407699"/>
              <a:ext cx="3172540" cy="931387"/>
            </a:xfrm>
            <a:custGeom>
              <a:avLst/>
              <a:gdLst>
                <a:gd name="T0" fmla="*/ 4177 w 4178"/>
                <a:gd name="T1" fmla="*/ 0 h 1224"/>
                <a:gd name="T2" fmla="*/ 0 w 4178"/>
                <a:gd name="T3" fmla="*/ 0 h 1224"/>
                <a:gd name="T4" fmla="*/ 0 w 4178"/>
                <a:gd name="T5" fmla="*/ 1223 h 1224"/>
                <a:gd name="T6" fmla="*/ 4177 w 4178"/>
                <a:gd name="T7" fmla="*/ 1223 h 1224"/>
                <a:gd name="T8" fmla="*/ 4177 w 4178"/>
                <a:gd name="T9" fmla="*/ 0 h 1224"/>
              </a:gdLst>
              <a:ahLst/>
              <a:cxnLst>
                <a:cxn ang="0">
                  <a:pos x="T0" y="T1"/>
                </a:cxn>
                <a:cxn ang="0">
                  <a:pos x="T2" y="T3"/>
                </a:cxn>
                <a:cxn ang="0">
                  <a:pos x="T4" y="T5"/>
                </a:cxn>
                <a:cxn ang="0">
                  <a:pos x="T6" y="T7"/>
                </a:cxn>
                <a:cxn ang="0">
                  <a:pos x="T8" y="T9"/>
                </a:cxn>
              </a:cxnLst>
              <a:rect l="0" t="0" r="r" b="b"/>
              <a:pathLst>
                <a:path w="4178" h="1224">
                  <a:moveTo>
                    <a:pt x="4177" y="0"/>
                  </a:moveTo>
                  <a:lnTo>
                    <a:pt x="0" y="0"/>
                  </a:lnTo>
                  <a:lnTo>
                    <a:pt x="0" y="1223"/>
                  </a:lnTo>
                  <a:lnTo>
                    <a:pt x="4177" y="1223"/>
                  </a:lnTo>
                  <a:lnTo>
                    <a:pt x="4177" y="0"/>
                  </a:ln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normAutofit lnSpcReduction="10000"/>
            </a:bodyPr>
            <a:lstStyle/>
            <a:p>
              <a:endParaRPr lang="en-US"/>
            </a:p>
          </p:txBody>
        </p:sp>
        <p:sp>
          <p:nvSpPr>
            <p:cNvPr id="76" name="Freeform 158"/>
            <p:cNvSpPr>
              <a:spLocks noChangeArrowheads="1"/>
            </p:cNvSpPr>
            <p:nvPr/>
          </p:nvSpPr>
          <p:spPr bwMode="auto">
            <a:xfrm>
              <a:off x="20534641" y="9962104"/>
              <a:ext cx="783923" cy="1825922"/>
            </a:xfrm>
            <a:custGeom>
              <a:avLst/>
              <a:gdLst>
                <a:gd name="T0" fmla="*/ 1033 w 1034"/>
                <a:gd name="T1" fmla="*/ 1201 h 2402"/>
                <a:gd name="T2" fmla="*/ 0 w 1034"/>
                <a:gd name="T3" fmla="*/ 2401 h 2402"/>
                <a:gd name="T4" fmla="*/ 0 w 1034"/>
                <a:gd name="T5" fmla="*/ 1201 h 2402"/>
                <a:gd name="T6" fmla="*/ 0 w 1034"/>
                <a:gd name="T7" fmla="*/ 0 h 2402"/>
                <a:gd name="T8" fmla="*/ 1033 w 1034"/>
                <a:gd name="T9" fmla="*/ 1201 h 2402"/>
              </a:gdLst>
              <a:ahLst/>
              <a:cxnLst>
                <a:cxn ang="0">
                  <a:pos x="T0" y="T1"/>
                </a:cxn>
                <a:cxn ang="0">
                  <a:pos x="T2" y="T3"/>
                </a:cxn>
                <a:cxn ang="0">
                  <a:pos x="T4" y="T5"/>
                </a:cxn>
                <a:cxn ang="0">
                  <a:pos x="T6" y="T7"/>
                </a:cxn>
                <a:cxn ang="0">
                  <a:pos x="T8" y="T9"/>
                </a:cxn>
              </a:cxnLst>
              <a:rect l="0" t="0" r="r" b="b"/>
              <a:pathLst>
                <a:path w="1034" h="2402">
                  <a:moveTo>
                    <a:pt x="1033" y="1201"/>
                  </a:moveTo>
                  <a:lnTo>
                    <a:pt x="0" y="2401"/>
                  </a:lnTo>
                  <a:lnTo>
                    <a:pt x="0" y="1201"/>
                  </a:lnTo>
                  <a:lnTo>
                    <a:pt x="0" y="0"/>
                  </a:lnTo>
                  <a:lnTo>
                    <a:pt x="1033" y="1201"/>
                  </a:ln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normAutofit/>
            </a:bodyPr>
            <a:lstStyle/>
            <a:p>
              <a:endParaRPr lang="en-US"/>
            </a:p>
          </p:txBody>
        </p:sp>
        <p:sp>
          <p:nvSpPr>
            <p:cNvPr id="77" name="Freeform 159"/>
            <p:cNvSpPr>
              <a:spLocks noChangeArrowheads="1"/>
            </p:cNvSpPr>
            <p:nvPr/>
          </p:nvSpPr>
          <p:spPr bwMode="auto">
            <a:xfrm>
              <a:off x="15713852" y="9730933"/>
              <a:ext cx="2288116" cy="2288264"/>
            </a:xfrm>
            <a:custGeom>
              <a:avLst/>
              <a:gdLst>
                <a:gd name="T0" fmla="*/ 0 w 3010"/>
                <a:gd name="T1" fmla="*/ 1505 h 3010"/>
                <a:gd name="T2" fmla="*/ 0 w 3010"/>
                <a:gd name="T3" fmla="*/ 1505 h 3010"/>
                <a:gd name="T4" fmla="*/ 1505 w 3010"/>
                <a:gd name="T5" fmla="*/ 3009 h 3010"/>
                <a:gd name="T6" fmla="*/ 3009 w 3010"/>
                <a:gd name="T7" fmla="*/ 1505 h 3010"/>
                <a:gd name="T8" fmla="*/ 1505 w 3010"/>
                <a:gd name="T9" fmla="*/ 0 h 3010"/>
                <a:gd name="T10" fmla="*/ 0 w 3010"/>
                <a:gd name="T11" fmla="*/ 1505 h 3010"/>
              </a:gdLst>
              <a:ahLst/>
              <a:cxnLst>
                <a:cxn ang="0">
                  <a:pos x="T0" y="T1"/>
                </a:cxn>
                <a:cxn ang="0">
                  <a:pos x="T2" y="T3"/>
                </a:cxn>
                <a:cxn ang="0">
                  <a:pos x="T4" y="T5"/>
                </a:cxn>
                <a:cxn ang="0">
                  <a:pos x="T6" y="T7"/>
                </a:cxn>
                <a:cxn ang="0">
                  <a:pos x="T8" y="T9"/>
                </a:cxn>
                <a:cxn ang="0">
                  <a:pos x="T10" y="T11"/>
                </a:cxn>
              </a:cxnLst>
              <a:rect l="0" t="0" r="r" b="b"/>
              <a:pathLst>
                <a:path w="3010" h="3010">
                  <a:moveTo>
                    <a:pt x="0" y="1505"/>
                  </a:moveTo>
                  <a:lnTo>
                    <a:pt x="0" y="1505"/>
                  </a:lnTo>
                  <a:cubicBezTo>
                    <a:pt x="0" y="2336"/>
                    <a:pt x="673" y="3009"/>
                    <a:pt x="1505" y="3009"/>
                  </a:cubicBezTo>
                  <a:cubicBezTo>
                    <a:pt x="2336" y="3009"/>
                    <a:pt x="3009" y="2336"/>
                    <a:pt x="3009" y="1505"/>
                  </a:cubicBezTo>
                  <a:cubicBezTo>
                    <a:pt x="3009" y="673"/>
                    <a:pt x="2336" y="0"/>
                    <a:pt x="1505" y="0"/>
                  </a:cubicBezTo>
                  <a:cubicBezTo>
                    <a:pt x="673" y="0"/>
                    <a:pt x="0" y="673"/>
                    <a:pt x="0" y="1505"/>
                  </a:cubicBez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normAutofit/>
            </a:bodyPr>
            <a:lstStyle/>
            <a:p>
              <a:endParaRPr lang="en-US"/>
            </a:p>
          </p:txBody>
        </p:sp>
      </p:grpSp>
      <p:grpSp>
        <p:nvGrpSpPr>
          <p:cNvPr id="78" name="Group 77"/>
          <p:cNvGrpSpPr/>
          <p:nvPr/>
        </p:nvGrpSpPr>
        <p:grpSpPr>
          <a:xfrm>
            <a:off x="3261729" y="3568334"/>
            <a:ext cx="2082540" cy="850249"/>
            <a:chOff x="15713852" y="9730933"/>
            <a:chExt cx="5604712" cy="2288264"/>
          </a:xfrm>
          <a:solidFill>
            <a:schemeClr val="accent6">
              <a:lumMod val="60000"/>
              <a:lumOff val="40000"/>
            </a:schemeClr>
          </a:solidFill>
        </p:grpSpPr>
        <p:sp>
          <p:nvSpPr>
            <p:cNvPr id="79" name="Freeform 157"/>
            <p:cNvSpPr>
              <a:spLocks noChangeArrowheads="1"/>
            </p:cNvSpPr>
            <p:nvPr/>
          </p:nvSpPr>
          <p:spPr bwMode="auto">
            <a:xfrm>
              <a:off x="17445852" y="10407699"/>
              <a:ext cx="3172540" cy="931387"/>
            </a:xfrm>
            <a:custGeom>
              <a:avLst/>
              <a:gdLst>
                <a:gd name="T0" fmla="*/ 4177 w 4178"/>
                <a:gd name="T1" fmla="*/ 0 h 1224"/>
                <a:gd name="T2" fmla="*/ 0 w 4178"/>
                <a:gd name="T3" fmla="*/ 0 h 1224"/>
                <a:gd name="T4" fmla="*/ 0 w 4178"/>
                <a:gd name="T5" fmla="*/ 1223 h 1224"/>
                <a:gd name="T6" fmla="*/ 4177 w 4178"/>
                <a:gd name="T7" fmla="*/ 1223 h 1224"/>
                <a:gd name="T8" fmla="*/ 4177 w 4178"/>
                <a:gd name="T9" fmla="*/ 0 h 1224"/>
              </a:gdLst>
              <a:ahLst/>
              <a:cxnLst>
                <a:cxn ang="0">
                  <a:pos x="T0" y="T1"/>
                </a:cxn>
                <a:cxn ang="0">
                  <a:pos x="T2" y="T3"/>
                </a:cxn>
                <a:cxn ang="0">
                  <a:pos x="T4" y="T5"/>
                </a:cxn>
                <a:cxn ang="0">
                  <a:pos x="T6" y="T7"/>
                </a:cxn>
                <a:cxn ang="0">
                  <a:pos x="T8" y="T9"/>
                </a:cxn>
              </a:cxnLst>
              <a:rect l="0" t="0" r="r" b="b"/>
              <a:pathLst>
                <a:path w="4178" h="1224">
                  <a:moveTo>
                    <a:pt x="4177" y="0"/>
                  </a:moveTo>
                  <a:lnTo>
                    <a:pt x="0" y="0"/>
                  </a:lnTo>
                  <a:lnTo>
                    <a:pt x="0" y="1223"/>
                  </a:lnTo>
                  <a:lnTo>
                    <a:pt x="4177" y="1223"/>
                  </a:lnTo>
                  <a:lnTo>
                    <a:pt x="4177" y="0"/>
                  </a:ln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normAutofit lnSpcReduction="10000"/>
            </a:bodyPr>
            <a:lstStyle/>
            <a:p>
              <a:endParaRPr lang="en-US"/>
            </a:p>
          </p:txBody>
        </p:sp>
        <p:sp>
          <p:nvSpPr>
            <p:cNvPr id="80" name="Freeform 158"/>
            <p:cNvSpPr>
              <a:spLocks noChangeArrowheads="1"/>
            </p:cNvSpPr>
            <p:nvPr/>
          </p:nvSpPr>
          <p:spPr bwMode="auto">
            <a:xfrm>
              <a:off x="20534641" y="9962104"/>
              <a:ext cx="783923" cy="1825922"/>
            </a:xfrm>
            <a:custGeom>
              <a:avLst/>
              <a:gdLst>
                <a:gd name="T0" fmla="*/ 1033 w 1034"/>
                <a:gd name="T1" fmla="*/ 1201 h 2402"/>
                <a:gd name="T2" fmla="*/ 0 w 1034"/>
                <a:gd name="T3" fmla="*/ 2401 h 2402"/>
                <a:gd name="T4" fmla="*/ 0 w 1034"/>
                <a:gd name="T5" fmla="*/ 1201 h 2402"/>
                <a:gd name="T6" fmla="*/ 0 w 1034"/>
                <a:gd name="T7" fmla="*/ 0 h 2402"/>
                <a:gd name="T8" fmla="*/ 1033 w 1034"/>
                <a:gd name="T9" fmla="*/ 1201 h 2402"/>
              </a:gdLst>
              <a:ahLst/>
              <a:cxnLst>
                <a:cxn ang="0">
                  <a:pos x="T0" y="T1"/>
                </a:cxn>
                <a:cxn ang="0">
                  <a:pos x="T2" y="T3"/>
                </a:cxn>
                <a:cxn ang="0">
                  <a:pos x="T4" y="T5"/>
                </a:cxn>
                <a:cxn ang="0">
                  <a:pos x="T6" y="T7"/>
                </a:cxn>
                <a:cxn ang="0">
                  <a:pos x="T8" y="T9"/>
                </a:cxn>
              </a:cxnLst>
              <a:rect l="0" t="0" r="r" b="b"/>
              <a:pathLst>
                <a:path w="1034" h="2402">
                  <a:moveTo>
                    <a:pt x="1033" y="1201"/>
                  </a:moveTo>
                  <a:lnTo>
                    <a:pt x="0" y="2401"/>
                  </a:lnTo>
                  <a:lnTo>
                    <a:pt x="0" y="1201"/>
                  </a:lnTo>
                  <a:lnTo>
                    <a:pt x="0" y="0"/>
                  </a:lnTo>
                  <a:lnTo>
                    <a:pt x="1033" y="1201"/>
                  </a:ln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normAutofit/>
            </a:bodyPr>
            <a:lstStyle/>
            <a:p>
              <a:endParaRPr lang="en-US"/>
            </a:p>
          </p:txBody>
        </p:sp>
        <p:sp>
          <p:nvSpPr>
            <p:cNvPr id="81" name="Freeform 159"/>
            <p:cNvSpPr>
              <a:spLocks noChangeArrowheads="1"/>
            </p:cNvSpPr>
            <p:nvPr/>
          </p:nvSpPr>
          <p:spPr bwMode="auto">
            <a:xfrm>
              <a:off x="15713852" y="9730933"/>
              <a:ext cx="2288116" cy="2288264"/>
            </a:xfrm>
            <a:custGeom>
              <a:avLst/>
              <a:gdLst>
                <a:gd name="T0" fmla="*/ 0 w 3010"/>
                <a:gd name="T1" fmla="*/ 1505 h 3010"/>
                <a:gd name="T2" fmla="*/ 0 w 3010"/>
                <a:gd name="T3" fmla="*/ 1505 h 3010"/>
                <a:gd name="T4" fmla="*/ 1505 w 3010"/>
                <a:gd name="T5" fmla="*/ 3009 h 3010"/>
                <a:gd name="T6" fmla="*/ 3009 w 3010"/>
                <a:gd name="T7" fmla="*/ 1505 h 3010"/>
                <a:gd name="T8" fmla="*/ 1505 w 3010"/>
                <a:gd name="T9" fmla="*/ 0 h 3010"/>
                <a:gd name="T10" fmla="*/ 0 w 3010"/>
                <a:gd name="T11" fmla="*/ 1505 h 3010"/>
              </a:gdLst>
              <a:ahLst/>
              <a:cxnLst>
                <a:cxn ang="0">
                  <a:pos x="T0" y="T1"/>
                </a:cxn>
                <a:cxn ang="0">
                  <a:pos x="T2" y="T3"/>
                </a:cxn>
                <a:cxn ang="0">
                  <a:pos x="T4" y="T5"/>
                </a:cxn>
                <a:cxn ang="0">
                  <a:pos x="T6" y="T7"/>
                </a:cxn>
                <a:cxn ang="0">
                  <a:pos x="T8" y="T9"/>
                </a:cxn>
                <a:cxn ang="0">
                  <a:pos x="T10" y="T11"/>
                </a:cxn>
              </a:cxnLst>
              <a:rect l="0" t="0" r="r" b="b"/>
              <a:pathLst>
                <a:path w="3010" h="3010">
                  <a:moveTo>
                    <a:pt x="0" y="1505"/>
                  </a:moveTo>
                  <a:lnTo>
                    <a:pt x="0" y="1505"/>
                  </a:lnTo>
                  <a:cubicBezTo>
                    <a:pt x="0" y="2336"/>
                    <a:pt x="673" y="3009"/>
                    <a:pt x="1505" y="3009"/>
                  </a:cubicBezTo>
                  <a:cubicBezTo>
                    <a:pt x="2336" y="3009"/>
                    <a:pt x="3009" y="2336"/>
                    <a:pt x="3009" y="1505"/>
                  </a:cubicBezTo>
                  <a:cubicBezTo>
                    <a:pt x="3009" y="673"/>
                    <a:pt x="2336" y="0"/>
                    <a:pt x="1505" y="0"/>
                  </a:cubicBezTo>
                  <a:cubicBezTo>
                    <a:pt x="673" y="0"/>
                    <a:pt x="0" y="673"/>
                    <a:pt x="0" y="1505"/>
                  </a:cubicBez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normAutofit/>
            </a:bodyPr>
            <a:lstStyle/>
            <a:p>
              <a:endParaRPr lang="en-US"/>
            </a:p>
          </p:txBody>
        </p:sp>
      </p:grpSp>
      <p:grpSp>
        <p:nvGrpSpPr>
          <p:cNvPr id="82" name="Group 81"/>
          <p:cNvGrpSpPr/>
          <p:nvPr/>
        </p:nvGrpSpPr>
        <p:grpSpPr>
          <a:xfrm>
            <a:off x="3585293" y="4929557"/>
            <a:ext cx="2082540" cy="850249"/>
            <a:chOff x="15713852" y="9730933"/>
            <a:chExt cx="5604712" cy="2288264"/>
          </a:xfrm>
          <a:solidFill>
            <a:schemeClr val="accent6">
              <a:lumMod val="60000"/>
              <a:lumOff val="40000"/>
            </a:schemeClr>
          </a:solidFill>
        </p:grpSpPr>
        <p:sp>
          <p:nvSpPr>
            <p:cNvPr id="83" name="Freeform 157"/>
            <p:cNvSpPr>
              <a:spLocks noChangeArrowheads="1"/>
            </p:cNvSpPr>
            <p:nvPr/>
          </p:nvSpPr>
          <p:spPr bwMode="auto">
            <a:xfrm>
              <a:off x="17445852" y="10407699"/>
              <a:ext cx="3172540" cy="931387"/>
            </a:xfrm>
            <a:custGeom>
              <a:avLst/>
              <a:gdLst>
                <a:gd name="T0" fmla="*/ 4177 w 4178"/>
                <a:gd name="T1" fmla="*/ 0 h 1224"/>
                <a:gd name="T2" fmla="*/ 0 w 4178"/>
                <a:gd name="T3" fmla="*/ 0 h 1224"/>
                <a:gd name="T4" fmla="*/ 0 w 4178"/>
                <a:gd name="T5" fmla="*/ 1223 h 1224"/>
                <a:gd name="T6" fmla="*/ 4177 w 4178"/>
                <a:gd name="T7" fmla="*/ 1223 h 1224"/>
                <a:gd name="T8" fmla="*/ 4177 w 4178"/>
                <a:gd name="T9" fmla="*/ 0 h 1224"/>
              </a:gdLst>
              <a:ahLst/>
              <a:cxnLst>
                <a:cxn ang="0">
                  <a:pos x="T0" y="T1"/>
                </a:cxn>
                <a:cxn ang="0">
                  <a:pos x="T2" y="T3"/>
                </a:cxn>
                <a:cxn ang="0">
                  <a:pos x="T4" y="T5"/>
                </a:cxn>
                <a:cxn ang="0">
                  <a:pos x="T6" y="T7"/>
                </a:cxn>
                <a:cxn ang="0">
                  <a:pos x="T8" y="T9"/>
                </a:cxn>
              </a:cxnLst>
              <a:rect l="0" t="0" r="r" b="b"/>
              <a:pathLst>
                <a:path w="4178" h="1224">
                  <a:moveTo>
                    <a:pt x="4177" y="0"/>
                  </a:moveTo>
                  <a:lnTo>
                    <a:pt x="0" y="0"/>
                  </a:lnTo>
                  <a:lnTo>
                    <a:pt x="0" y="1223"/>
                  </a:lnTo>
                  <a:lnTo>
                    <a:pt x="4177" y="1223"/>
                  </a:lnTo>
                  <a:lnTo>
                    <a:pt x="4177" y="0"/>
                  </a:ln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normAutofit lnSpcReduction="10000"/>
            </a:bodyPr>
            <a:lstStyle/>
            <a:p>
              <a:endParaRPr lang="en-US">
                <a:solidFill>
                  <a:schemeClr val="bg1"/>
                </a:solidFill>
              </a:endParaRPr>
            </a:p>
          </p:txBody>
        </p:sp>
        <p:sp>
          <p:nvSpPr>
            <p:cNvPr id="84" name="Freeform 158"/>
            <p:cNvSpPr>
              <a:spLocks noChangeArrowheads="1"/>
            </p:cNvSpPr>
            <p:nvPr/>
          </p:nvSpPr>
          <p:spPr bwMode="auto">
            <a:xfrm>
              <a:off x="20534641" y="9962104"/>
              <a:ext cx="783923" cy="1825922"/>
            </a:xfrm>
            <a:custGeom>
              <a:avLst/>
              <a:gdLst>
                <a:gd name="T0" fmla="*/ 1033 w 1034"/>
                <a:gd name="T1" fmla="*/ 1201 h 2402"/>
                <a:gd name="T2" fmla="*/ 0 w 1034"/>
                <a:gd name="T3" fmla="*/ 2401 h 2402"/>
                <a:gd name="T4" fmla="*/ 0 w 1034"/>
                <a:gd name="T5" fmla="*/ 1201 h 2402"/>
                <a:gd name="T6" fmla="*/ 0 w 1034"/>
                <a:gd name="T7" fmla="*/ 0 h 2402"/>
                <a:gd name="T8" fmla="*/ 1033 w 1034"/>
                <a:gd name="T9" fmla="*/ 1201 h 2402"/>
              </a:gdLst>
              <a:ahLst/>
              <a:cxnLst>
                <a:cxn ang="0">
                  <a:pos x="T0" y="T1"/>
                </a:cxn>
                <a:cxn ang="0">
                  <a:pos x="T2" y="T3"/>
                </a:cxn>
                <a:cxn ang="0">
                  <a:pos x="T4" y="T5"/>
                </a:cxn>
                <a:cxn ang="0">
                  <a:pos x="T6" y="T7"/>
                </a:cxn>
                <a:cxn ang="0">
                  <a:pos x="T8" y="T9"/>
                </a:cxn>
              </a:cxnLst>
              <a:rect l="0" t="0" r="r" b="b"/>
              <a:pathLst>
                <a:path w="1034" h="2402">
                  <a:moveTo>
                    <a:pt x="1033" y="1201"/>
                  </a:moveTo>
                  <a:lnTo>
                    <a:pt x="0" y="2401"/>
                  </a:lnTo>
                  <a:lnTo>
                    <a:pt x="0" y="1201"/>
                  </a:lnTo>
                  <a:lnTo>
                    <a:pt x="0" y="0"/>
                  </a:lnTo>
                  <a:lnTo>
                    <a:pt x="1033" y="1201"/>
                  </a:ln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normAutofit/>
            </a:bodyPr>
            <a:lstStyle/>
            <a:p>
              <a:endParaRPr lang="en-US">
                <a:solidFill>
                  <a:schemeClr val="bg1"/>
                </a:solidFill>
              </a:endParaRPr>
            </a:p>
          </p:txBody>
        </p:sp>
        <p:sp>
          <p:nvSpPr>
            <p:cNvPr id="85" name="Freeform 159"/>
            <p:cNvSpPr>
              <a:spLocks noChangeArrowheads="1"/>
            </p:cNvSpPr>
            <p:nvPr/>
          </p:nvSpPr>
          <p:spPr bwMode="auto">
            <a:xfrm>
              <a:off x="15713852" y="9730933"/>
              <a:ext cx="2288116" cy="2288264"/>
            </a:xfrm>
            <a:custGeom>
              <a:avLst/>
              <a:gdLst>
                <a:gd name="T0" fmla="*/ 0 w 3010"/>
                <a:gd name="T1" fmla="*/ 1505 h 3010"/>
                <a:gd name="T2" fmla="*/ 0 w 3010"/>
                <a:gd name="T3" fmla="*/ 1505 h 3010"/>
                <a:gd name="T4" fmla="*/ 1505 w 3010"/>
                <a:gd name="T5" fmla="*/ 3009 h 3010"/>
                <a:gd name="T6" fmla="*/ 3009 w 3010"/>
                <a:gd name="T7" fmla="*/ 1505 h 3010"/>
                <a:gd name="T8" fmla="*/ 1505 w 3010"/>
                <a:gd name="T9" fmla="*/ 0 h 3010"/>
                <a:gd name="T10" fmla="*/ 0 w 3010"/>
                <a:gd name="T11" fmla="*/ 1505 h 3010"/>
              </a:gdLst>
              <a:ahLst/>
              <a:cxnLst>
                <a:cxn ang="0">
                  <a:pos x="T0" y="T1"/>
                </a:cxn>
                <a:cxn ang="0">
                  <a:pos x="T2" y="T3"/>
                </a:cxn>
                <a:cxn ang="0">
                  <a:pos x="T4" y="T5"/>
                </a:cxn>
                <a:cxn ang="0">
                  <a:pos x="T6" y="T7"/>
                </a:cxn>
                <a:cxn ang="0">
                  <a:pos x="T8" y="T9"/>
                </a:cxn>
                <a:cxn ang="0">
                  <a:pos x="T10" y="T11"/>
                </a:cxn>
              </a:cxnLst>
              <a:rect l="0" t="0" r="r" b="b"/>
              <a:pathLst>
                <a:path w="3010" h="3010">
                  <a:moveTo>
                    <a:pt x="0" y="1505"/>
                  </a:moveTo>
                  <a:lnTo>
                    <a:pt x="0" y="1505"/>
                  </a:lnTo>
                  <a:cubicBezTo>
                    <a:pt x="0" y="2336"/>
                    <a:pt x="673" y="3009"/>
                    <a:pt x="1505" y="3009"/>
                  </a:cubicBezTo>
                  <a:cubicBezTo>
                    <a:pt x="2336" y="3009"/>
                    <a:pt x="3009" y="2336"/>
                    <a:pt x="3009" y="1505"/>
                  </a:cubicBezTo>
                  <a:cubicBezTo>
                    <a:pt x="3009" y="673"/>
                    <a:pt x="2336" y="0"/>
                    <a:pt x="1505" y="0"/>
                  </a:cubicBezTo>
                  <a:cubicBezTo>
                    <a:pt x="673" y="0"/>
                    <a:pt x="0" y="673"/>
                    <a:pt x="0" y="1505"/>
                  </a:cubicBez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normAutofit/>
            </a:bodyPr>
            <a:lstStyle/>
            <a:p>
              <a:endParaRPr lang="en-US">
                <a:solidFill>
                  <a:schemeClr val="bg1"/>
                </a:solidFill>
              </a:endParaRPr>
            </a:p>
          </p:txBody>
        </p:sp>
      </p:grpSp>
      <p:sp>
        <p:nvSpPr>
          <p:cNvPr id="86" name="TextBox 85"/>
          <p:cNvSpPr txBox="1"/>
          <p:nvPr/>
        </p:nvSpPr>
        <p:spPr>
          <a:xfrm>
            <a:off x="5222450" y="2194491"/>
            <a:ext cx="3921549" cy="777310"/>
          </a:xfrm>
          <a:prstGeom prst="rect">
            <a:avLst/>
          </a:prstGeom>
          <a:noFill/>
        </p:spPr>
        <p:txBody>
          <a:bodyPr wrap="square" rtlCol="0" anchor="ctr" anchorCtr="0">
            <a:normAutofit/>
          </a:bodyPr>
          <a:lstStyle/>
          <a:p>
            <a:r>
              <a:rPr lang="en-US" sz="1600" dirty="0" smtClean="0">
                <a:solidFill>
                  <a:schemeClr val="tx1">
                    <a:lumMod val="75000"/>
                    <a:lumOff val="25000"/>
                  </a:schemeClr>
                </a:solidFill>
              </a:rPr>
              <a:t>Early notification, dispatch, and a quick response is critical to the process.</a:t>
            </a:r>
            <a:endParaRPr lang="en-US" sz="1600" dirty="0">
              <a:solidFill>
                <a:schemeClr val="tx1">
                  <a:lumMod val="75000"/>
                  <a:lumOff val="25000"/>
                </a:schemeClr>
              </a:solidFill>
            </a:endParaRPr>
          </a:p>
        </p:txBody>
      </p:sp>
      <p:sp>
        <p:nvSpPr>
          <p:cNvPr id="87" name="TextBox 86"/>
          <p:cNvSpPr txBox="1"/>
          <p:nvPr/>
        </p:nvSpPr>
        <p:spPr>
          <a:xfrm>
            <a:off x="5423839" y="3512423"/>
            <a:ext cx="3720161" cy="907178"/>
          </a:xfrm>
          <a:prstGeom prst="rect">
            <a:avLst/>
          </a:prstGeom>
          <a:noFill/>
        </p:spPr>
        <p:txBody>
          <a:bodyPr wrap="square" rtlCol="0" anchor="ctr" anchorCtr="0">
            <a:normAutofit/>
          </a:bodyPr>
          <a:lstStyle/>
          <a:p>
            <a:r>
              <a:rPr lang="en-US" sz="1600" dirty="0" smtClean="0">
                <a:solidFill>
                  <a:schemeClr val="tx1">
                    <a:lumMod val="75000"/>
                    <a:lumOff val="25000"/>
                  </a:schemeClr>
                </a:solidFill>
              </a:rPr>
              <a:t>Quick scene times of less than 10 minutes, prompt transport, early notification to trauma hospital, or Life Flight activation.</a:t>
            </a:r>
            <a:endParaRPr lang="en-US" sz="1600" dirty="0">
              <a:solidFill>
                <a:schemeClr val="tx1">
                  <a:lumMod val="75000"/>
                  <a:lumOff val="25000"/>
                </a:schemeClr>
              </a:solidFill>
            </a:endParaRPr>
          </a:p>
        </p:txBody>
      </p:sp>
      <p:sp>
        <p:nvSpPr>
          <p:cNvPr id="88" name="TextBox 87"/>
          <p:cNvSpPr txBox="1"/>
          <p:nvPr/>
        </p:nvSpPr>
        <p:spPr>
          <a:xfrm>
            <a:off x="5769860" y="4876801"/>
            <a:ext cx="3374140" cy="856148"/>
          </a:xfrm>
          <a:prstGeom prst="rect">
            <a:avLst/>
          </a:prstGeom>
          <a:noFill/>
        </p:spPr>
        <p:txBody>
          <a:bodyPr wrap="square" rtlCol="0" anchor="ctr" anchorCtr="0">
            <a:normAutofit/>
          </a:bodyPr>
          <a:lstStyle/>
          <a:p>
            <a:r>
              <a:rPr lang="en-US" sz="1600" dirty="0" smtClean="0">
                <a:solidFill>
                  <a:schemeClr val="tx1">
                    <a:lumMod val="75000"/>
                    <a:lumOff val="25000"/>
                  </a:schemeClr>
                </a:solidFill>
              </a:rPr>
              <a:t>Transport to OSF or Methodist or transfer care to </a:t>
            </a:r>
            <a:r>
              <a:rPr lang="en-US" sz="1600" dirty="0" smtClean="0">
                <a:solidFill>
                  <a:schemeClr val="tx1">
                    <a:lumMod val="75000"/>
                    <a:lumOff val="25000"/>
                  </a:schemeClr>
                </a:solidFill>
              </a:rPr>
              <a:t>ALS or Life </a:t>
            </a:r>
            <a:r>
              <a:rPr lang="en-US" sz="1600" dirty="0" smtClean="0">
                <a:solidFill>
                  <a:schemeClr val="tx1">
                    <a:lumMod val="75000"/>
                    <a:lumOff val="25000"/>
                  </a:schemeClr>
                </a:solidFill>
              </a:rPr>
              <a:t>Flight. </a:t>
            </a:r>
            <a:endParaRPr lang="en-US" sz="1600" dirty="0">
              <a:solidFill>
                <a:schemeClr val="tx1">
                  <a:lumMod val="75000"/>
                  <a:lumOff val="25000"/>
                </a:schemeClr>
              </a:solidFill>
            </a:endParaRPr>
          </a:p>
        </p:txBody>
      </p:sp>
      <p:sp>
        <p:nvSpPr>
          <p:cNvPr id="89" name="Rectangle 88"/>
          <p:cNvSpPr/>
          <p:nvPr/>
        </p:nvSpPr>
        <p:spPr>
          <a:xfrm>
            <a:off x="3805002" y="2446695"/>
            <a:ext cx="1185705" cy="371789"/>
          </a:xfrm>
          <a:prstGeom prst="rect">
            <a:avLst/>
          </a:prstGeom>
        </p:spPr>
        <p:txBody>
          <a:bodyPr wrap="none">
            <a:normAutofit/>
          </a:bodyPr>
          <a:lstStyle/>
          <a:p>
            <a:pPr algn="ctr"/>
            <a:r>
              <a:rPr lang="en-US" dirty="0" smtClean="0">
                <a:solidFill>
                  <a:schemeClr val="bg1"/>
                </a:solidFill>
              </a:rPr>
              <a:t>Dispatch</a:t>
            </a:r>
            <a:endParaRPr lang="en-US" dirty="0">
              <a:solidFill>
                <a:schemeClr val="bg1"/>
              </a:solidFill>
            </a:endParaRPr>
          </a:p>
        </p:txBody>
      </p:sp>
      <p:sp>
        <p:nvSpPr>
          <p:cNvPr id="90" name="Rectangle 89"/>
          <p:cNvSpPr/>
          <p:nvPr/>
        </p:nvSpPr>
        <p:spPr>
          <a:xfrm>
            <a:off x="4025406" y="3820028"/>
            <a:ext cx="1185705" cy="346032"/>
          </a:xfrm>
          <a:prstGeom prst="rect">
            <a:avLst/>
          </a:prstGeom>
        </p:spPr>
        <p:txBody>
          <a:bodyPr wrap="none">
            <a:normAutofit lnSpcReduction="10000"/>
          </a:bodyPr>
          <a:lstStyle/>
          <a:p>
            <a:pPr algn="ctr"/>
            <a:r>
              <a:rPr lang="en-US" dirty="0" smtClean="0">
                <a:solidFill>
                  <a:schemeClr val="bg1"/>
                </a:solidFill>
              </a:rPr>
              <a:t>Transport</a:t>
            </a:r>
            <a:endParaRPr lang="en-US" dirty="0">
              <a:solidFill>
                <a:schemeClr val="bg1"/>
              </a:solidFill>
            </a:endParaRPr>
          </a:p>
        </p:txBody>
      </p:sp>
      <p:sp>
        <p:nvSpPr>
          <p:cNvPr id="91" name="Rectangle 90"/>
          <p:cNvSpPr/>
          <p:nvPr/>
        </p:nvSpPr>
        <p:spPr>
          <a:xfrm>
            <a:off x="4372426" y="5175158"/>
            <a:ext cx="1185705" cy="346032"/>
          </a:xfrm>
          <a:prstGeom prst="rect">
            <a:avLst/>
          </a:prstGeom>
        </p:spPr>
        <p:txBody>
          <a:bodyPr wrap="none">
            <a:normAutofit lnSpcReduction="10000"/>
          </a:bodyPr>
          <a:lstStyle/>
          <a:p>
            <a:pPr algn="ctr"/>
            <a:r>
              <a:rPr lang="en-US" dirty="0" smtClean="0">
                <a:solidFill>
                  <a:schemeClr val="bg1"/>
                </a:solidFill>
              </a:rPr>
              <a:t>Hospital</a:t>
            </a:r>
            <a:endParaRPr lang="en-US" dirty="0">
              <a:solidFill>
                <a:schemeClr val="bg1"/>
              </a:solidFill>
            </a:endParaRPr>
          </a:p>
        </p:txBody>
      </p:sp>
      <p:pic>
        <p:nvPicPr>
          <p:cNvPr id="92" name="Picture 9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50240" y="5134795"/>
            <a:ext cx="457240" cy="426757"/>
          </a:xfrm>
          <a:prstGeom prst="rect">
            <a:avLst/>
          </a:prstGeom>
        </p:spPr>
      </p:pic>
      <p:pic>
        <p:nvPicPr>
          <p:cNvPr id="93" name="Picture 9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67224" y="3746536"/>
            <a:ext cx="463336" cy="438950"/>
          </a:xfrm>
          <a:prstGeom prst="rect">
            <a:avLst/>
          </a:prstGeom>
        </p:spPr>
      </p:pic>
      <p:pic>
        <p:nvPicPr>
          <p:cNvPr id="94" name="Picture 9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00166" y="2422259"/>
            <a:ext cx="451143" cy="457240"/>
          </a:xfrm>
          <a:prstGeom prst="rect">
            <a:avLst/>
          </a:prstGeom>
        </p:spPr>
      </p:pic>
      <p:sp>
        <p:nvSpPr>
          <p:cNvPr id="55" name="TextBox 54"/>
          <p:cNvSpPr txBox="1"/>
          <p:nvPr/>
        </p:nvSpPr>
        <p:spPr>
          <a:xfrm>
            <a:off x="2791116" y="130654"/>
            <a:ext cx="4304962" cy="646331"/>
          </a:xfrm>
          <a:prstGeom prst="rect">
            <a:avLst/>
          </a:prstGeom>
          <a:noFill/>
        </p:spPr>
        <p:txBody>
          <a:bodyPr wrap="square" rtlCol="0">
            <a:spAutoFit/>
          </a:bodyPr>
          <a:lstStyle/>
          <a:p>
            <a:r>
              <a:rPr lang="en-US" b="1" dirty="0" smtClean="0">
                <a:solidFill>
                  <a:schemeClr val="accent6"/>
                </a:solidFill>
              </a:rPr>
              <a:t>The “Golden Hour” begins from the moment of the trauma happening</a:t>
            </a:r>
            <a:endParaRPr lang="en-US" b="1" dirty="0">
              <a:solidFill>
                <a:schemeClr val="accent6"/>
              </a:solidFill>
            </a:endParaRPr>
          </a:p>
        </p:txBody>
      </p:sp>
    </p:spTree>
    <p:extLst>
      <p:ext uri="{BB962C8B-B14F-4D97-AF65-F5344CB8AC3E}">
        <p14:creationId xmlns:p14="http://schemas.microsoft.com/office/powerpoint/2010/main" val="27996793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40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par>
                          <p:cTn id="10" fill="hold">
                            <p:stCondLst>
                              <p:cond delay="900"/>
                            </p:stCondLst>
                            <p:childTnLst>
                              <p:par>
                                <p:cTn id="11" presetID="22" presetClass="entr" presetSubtype="2" fill="hold" nodeType="afterEffect">
                                  <p:stCondLst>
                                    <p:cond delay="0"/>
                                  </p:stCondLst>
                                  <p:childTnLst>
                                    <p:set>
                                      <p:cBhvr>
                                        <p:cTn id="12" dur="1" fill="hold">
                                          <p:stCondLst>
                                            <p:cond delay="0"/>
                                          </p:stCondLst>
                                        </p:cTn>
                                        <p:tgtEl>
                                          <p:spTgt spid="34"/>
                                        </p:tgtEl>
                                        <p:attrNameLst>
                                          <p:attrName>style.visibility</p:attrName>
                                        </p:attrNameLst>
                                      </p:cBhvr>
                                      <p:to>
                                        <p:strVal val="visible"/>
                                      </p:to>
                                    </p:set>
                                    <p:animEffect transition="in" filter="wipe(right)">
                                      <p:cBhvr>
                                        <p:cTn id="13" dur="1000"/>
                                        <p:tgtEl>
                                          <p:spTgt spid="34"/>
                                        </p:tgtEl>
                                      </p:cBhvr>
                                    </p:animEffect>
                                  </p:childTnLst>
                                </p:cTn>
                              </p:par>
                            </p:childTnLst>
                          </p:cTn>
                        </p:par>
                        <p:par>
                          <p:cTn id="14" fill="hold">
                            <p:stCondLst>
                              <p:cond delay="1900"/>
                            </p:stCondLst>
                            <p:childTnLst>
                              <p:par>
                                <p:cTn id="15" presetID="2" presetClass="entr" presetSubtype="4" decel="60000" fill="hold" nodeType="afterEffect">
                                  <p:stCondLst>
                                    <p:cond delay="0"/>
                                  </p:stCondLst>
                                  <p:childTnLst>
                                    <p:set>
                                      <p:cBhvr>
                                        <p:cTn id="16" dur="1" fill="hold">
                                          <p:stCondLst>
                                            <p:cond delay="0"/>
                                          </p:stCondLst>
                                        </p:cTn>
                                        <p:tgtEl>
                                          <p:spTgt spid="54"/>
                                        </p:tgtEl>
                                        <p:attrNameLst>
                                          <p:attrName>style.visibility</p:attrName>
                                        </p:attrNameLst>
                                      </p:cBhvr>
                                      <p:to>
                                        <p:strVal val="visible"/>
                                      </p:to>
                                    </p:set>
                                    <p:anim calcmode="lin" valueType="num">
                                      <p:cBhvr additive="base">
                                        <p:cTn id="17" dur="750" fill="hold"/>
                                        <p:tgtEl>
                                          <p:spTgt spid="54"/>
                                        </p:tgtEl>
                                        <p:attrNameLst>
                                          <p:attrName>ppt_x</p:attrName>
                                        </p:attrNameLst>
                                      </p:cBhvr>
                                      <p:tavLst>
                                        <p:tav tm="0">
                                          <p:val>
                                            <p:strVal val="#ppt_x"/>
                                          </p:val>
                                        </p:tav>
                                        <p:tav tm="100000">
                                          <p:val>
                                            <p:strVal val="#ppt_x"/>
                                          </p:val>
                                        </p:tav>
                                      </p:tavLst>
                                    </p:anim>
                                    <p:anim calcmode="lin" valueType="num">
                                      <p:cBhvr additive="base">
                                        <p:cTn id="18" dur="750" fill="hold"/>
                                        <p:tgtEl>
                                          <p:spTgt spid="54"/>
                                        </p:tgtEl>
                                        <p:attrNameLst>
                                          <p:attrName>ppt_y</p:attrName>
                                        </p:attrNameLst>
                                      </p:cBhvr>
                                      <p:tavLst>
                                        <p:tav tm="0">
                                          <p:val>
                                            <p:strVal val="1+#ppt_h/2"/>
                                          </p:val>
                                        </p:tav>
                                        <p:tav tm="100000">
                                          <p:val>
                                            <p:strVal val="#ppt_y"/>
                                          </p:val>
                                        </p:tav>
                                      </p:tavLst>
                                    </p:anim>
                                  </p:childTnLst>
                                </p:cTn>
                              </p:par>
                            </p:childTnLst>
                          </p:cTn>
                        </p:par>
                        <p:par>
                          <p:cTn id="19" fill="hold">
                            <p:stCondLst>
                              <p:cond delay="2650"/>
                            </p:stCondLst>
                            <p:childTnLst>
                              <p:par>
                                <p:cTn id="20" presetID="2" presetClass="entr" presetSubtype="4" decel="60000" fill="hold" nodeType="afterEffect">
                                  <p:stCondLst>
                                    <p:cond delay="350"/>
                                  </p:stCondLst>
                                  <p:childTnLst>
                                    <p:set>
                                      <p:cBhvr>
                                        <p:cTn id="21" dur="1" fill="hold">
                                          <p:stCondLst>
                                            <p:cond delay="0"/>
                                          </p:stCondLst>
                                        </p:cTn>
                                        <p:tgtEl>
                                          <p:spTgt spid="56"/>
                                        </p:tgtEl>
                                        <p:attrNameLst>
                                          <p:attrName>style.visibility</p:attrName>
                                        </p:attrNameLst>
                                      </p:cBhvr>
                                      <p:to>
                                        <p:strVal val="visible"/>
                                      </p:to>
                                    </p:set>
                                    <p:anim calcmode="lin" valueType="num">
                                      <p:cBhvr additive="base">
                                        <p:cTn id="22" dur="750" fill="hold"/>
                                        <p:tgtEl>
                                          <p:spTgt spid="56"/>
                                        </p:tgtEl>
                                        <p:attrNameLst>
                                          <p:attrName>ppt_x</p:attrName>
                                        </p:attrNameLst>
                                      </p:cBhvr>
                                      <p:tavLst>
                                        <p:tav tm="0">
                                          <p:val>
                                            <p:strVal val="#ppt_x"/>
                                          </p:val>
                                        </p:tav>
                                        <p:tav tm="100000">
                                          <p:val>
                                            <p:strVal val="#ppt_x"/>
                                          </p:val>
                                        </p:tav>
                                      </p:tavLst>
                                    </p:anim>
                                    <p:anim calcmode="lin" valueType="num">
                                      <p:cBhvr additive="base">
                                        <p:cTn id="23" dur="750" fill="hold"/>
                                        <p:tgtEl>
                                          <p:spTgt spid="56"/>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decel="52000" fill="hold" nodeType="clickEffect">
                                  <p:stCondLst>
                                    <p:cond delay="0"/>
                                  </p:stCondLst>
                                  <p:childTnLst>
                                    <p:set>
                                      <p:cBhvr>
                                        <p:cTn id="27" dur="1" fill="hold">
                                          <p:stCondLst>
                                            <p:cond delay="0"/>
                                          </p:stCondLst>
                                        </p:cTn>
                                        <p:tgtEl>
                                          <p:spTgt spid="74"/>
                                        </p:tgtEl>
                                        <p:attrNameLst>
                                          <p:attrName>style.visibility</p:attrName>
                                        </p:attrNameLst>
                                      </p:cBhvr>
                                      <p:to>
                                        <p:strVal val="visible"/>
                                      </p:to>
                                    </p:set>
                                    <p:anim calcmode="lin" valueType="num">
                                      <p:cBhvr additive="base">
                                        <p:cTn id="28" dur="500" fill="hold"/>
                                        <p:tgtEl>
                                          <p:spTgt spid="74"/>
                                        </p:tgtEl>
                                        <p:attrNameLst>
                                          <p:attrName>ppt_x</p:attrName>
                                        </p:attrNameLst>
                                      </p:cBhvr>
                                      <p:tavLst>
                                        <p:tav tm="0">
                                          <p:val>
                                            <p:strVal val="#ppt_x"/>
                                          </p:val>
                                        </p:tav>
                                        <p:tav tm="100000">
                                          <p:val>
                                            <p:strVal val="#ppt_x"/>
                                          </p:val>
                                        </p:tav>
                                      </p:tavLst>
                                    </p:anim>
                                    <p:anim calcmode="lin" valueType="num">
                                      <p:cBhvr additive="base">
                                        <p:cTn id="29" dur="500" fill="hold"/>
                                        <p:tgtEl>
                                          <p:spTgt spid="74"/>
                                        </p:tgtEl>
                                        <p:attrNameLst>
                                          <p:attrName>ppt_y</p:attrName>
                                        </p:attrNameLst>
                                      </p:cBhvr>
                                      <p:tavLst>
                                        <p:tav tm="0">
                                          <p:val>
                                            <p:strVal val="1+#ppt_h/2"/>
                                          </p:val>
                                        </p:tav>
                                        <p:tav tm="100000">
                                          <p:val>
                                            <p:strVal val="#ppt_y"/>
                                          </p:val>
                                        </p:tav>
                                      </p:tavLst>
                                    </p:anim>
                                  </p:childTnLst>
                                </p:cTn>
                              </p:par>
                            </p:childTnLst>
                          </p:cTn>
                        </p:par>
                        <p:par>
                          <p:cTn id="30" fill="hold">
                            <p:stCondLst>
                              <p:cond delay="500"/>
                            </p:stCondLst>
                            <p:childTnLst>
                              <p:par>
                                <p:cTn id="31" presetID="10" presetClass="entr" presetSubtype="0" fill="hold" nodeType="afterEffect">
                                  <p:stCondLst>
                                    <p:cond delay="0"/>
                                  </p:stCondLst>
                                  <p:childTnLst>
                                    <p:set>
                                      <p:cBhvr>
                                        <p:cTn id="32" dur="1" fill="hold">
                                          <p:stCondLst>
                                            <p:cond delay="0"/>
                                          </p:stCondLst>
                                        </p:cTn>
                                        <p:tgtEl>
                                          <p:spTgt spid="92"/>
                                        </p:tgtEl>
                                        <p:attrNameLst>
                                          <p:attrName>style.visibility</p:attrName>
                                        </p:attrNameLst>
                                      </p:cBhvr>
                                      <p:to>
                                        <p:strVal val="visible"/>
                                      </p:to>
                                    </p:set>
                                    <p:animEffect transition="in" filter="fade">
                                      <p:cBhvr>
                                        <p:cTn id="33" dur="500"/>
                                        <p:tgtEl>
                                          <p:spTgt spid="9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9"/>
                                        </p:tgtEl>
                                        <p:attrNameLst>
                                          <p:attrName>style.visibility</p:attrName>
                                        </p:attrNameLst>
                                      </p:cBhvr>
                                      <p:to>
                                        <p:strVal val="visible"/>
                                      </p:to>
                                    </p:set>
                                    <p:animEffect transition="in" filter="fade">
                                      <p:cBhvr>
                                        <p:cTn id="36" dur="500"/>
                                        <p:tgtEl>
                                          <p:spTgt spid="89"/>
                                        </p:tgtEl>
                                      </p:cBhvr>
                                    </p:animEffect>
                                  </p:childTnLst>
                                </p:cTn>
                              </p:par>
                            </p:childTnLst>
                          </p:cTn>
                        </p:par>
                        <p:par>
                          <p:cTn id="37" fill="hold">
                            <p:stCondLst>
                              <p:cond delay="1000"/>
                            </p:stCondLst>
                            <p:childTnLst>
                              <p:par>
                                <p:cTn id="38" presetID="10" presetClass="entr" presetSubtype="0" fill="hold" grpId="0" nodeType="afterEffect">
                                  <p:stCondLst>
                                    <p:cond delay="0"/>
                                  </p:stCondLst>
                                  <p:childTnLst>
                                    <p:set>
                                      <p:cBhvr>
                                        <p:cTn id="39" dur="1" fill="hold">
                                          <p:stCondLst>
                                            <p:cond delay="0"/>
                                          </p:stCondLst>
                                        </p:cTn>
                                        <p:tgtEl>
                                          <p:spTgt spid="86"/>
                                        </p:tgtEl>
                                        <p:attrNameLst>
                                          <p:attrName>style.visibility</p:attrName>
                                        </p:attrNameLst>
                                      </p:cBhvr>
                                      <p:to>
                                        <p:strVal val="visible"/>
                                      </p:to>
                                    </p:set>
                                    <p:animEffect transition="in" filter="fade">
                                      <p:cBhvr>
                                        <p:cTn id="40" dur="500"/>
                                        <p:tgtEl>
                                          <p:spTgt spid="86"/>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4" decel="52000" fill="hold" nodeType="clickEffect">
                                  <p:stCondLst>
                                    <p:cond delay="0"/>
                                  </p:stCondLst>
                                  <p:childTnLst>
                                    <p:set>
                                      <p:cBhvr>
                                        <p:cTn id="44" dur="1" fill="hold">
                                          <p:stCondLst>
                                            <p:cond delay="0"/>
                                          </p:stCondLst>
                                        </p:cTn>
                                        <p:tgtEl>
                                          <p:spTgt spid="78"/>
                                        </p:tgtEl>
                                        <p:attrNameLst>
                                          <p:attrName>style.visibility</p:attrName>
                                        </p:attrNameLst>
                                      </p:cBhvr>
                                      <p:to>
                                        <p:strVal val="visible"/>
                                      </p:to>
                                    </p:set>
                                    <p:anim calcmode="lin" valueType="num">
                                      <p:cBhvr additive="base">
                                        <p:cTn id="45" dur="500" fill="hold"/>
                                        <p:tgtEl>
                                          <p:spTgt spid="78"/>
                                        </p:tgtEl>
                                        <p:attrNameLst>
                                          <p:attrName>ppt_x</p:attrName>
                                        </p:attrNameLst>
                                      </p:cBhvr>
                                      <p:tavLst>
                                        <p:tav tm="0">
                                          <p:val>
                                            <p:strVal val="#ppt_x"/>
                                          </p:val>
                                        </p:tav>
                                        <p:tav tm="100000">
                                          <p:val>
                                            <p:strVal val="#ppt_x"/>
                                          </p:val>
                                        </p:tav>
                                      </p:tavLst>
                                    </p:anim>
                                    <p:anim calcmode="lin" valueType="num">
                                      <p:cBhvr additive="base">
                                        <p:cTn id="46" dur="500" fill="hold"/>
                                        <p:tgtEl>
                                          <p:spTgt spid="78"/>
                                        </p:tgtEl>
                                        <p:attrNameLst>
                                          <p:attrName>ppt_y</p:attrName>
                                        </p:attrNameLst>
                                      </p:cBhvr>
                                      <p:tavLst>
                                        <p:tav tm="0">
                                          <p:val>
                                            <p:strVal val="1+#ppt_h/2"/>
                                          </p:val>
                                        </p:tav>
                                        <p:tav tm="100000">
                                          <p:val>
                                            <p:strVal val="#ppt_y"/>
                                          </p:val>
                                        </p:tav>
                                      </p:tavLst>
                                    </p:anim>
                                  </p:childTnLst>
                                </p:cTn>
                              </p:par>
                            </p:childTnLst>
                          </p:cTn>
                        </p:par>
                        <p:par>
                          <p:cTn id="47" fill="hold">
                            <p:stCondLst>
                              <p:cond delay="500"/>
                            </p:stCondLst>
                            <p:childTnLst>
                              <p:par>
                                <p:cTn id="48" presetID="10" presetClass="entr" presetSubtype="0" fill="hold" nodeType="afterEffect">
                                  <p:stCondLst>
                                    <p:cond delay="0"/>
                                  </p:stCondLst>
                                  <p:childTnLst>
                                    <p:set>
                                      <p:cBhvr>
                                        <p:cTn id="49" dur="1" fill="hold">
                                          <p:stCondLst>
                                            <p:cond delay="0"/>
                                          </p:stCondLst>
                                        </p:cTn>
                                        <p:tgtEl>
                                          <p:spTgt spid="93"/>
                                        </p:tgtEl>
                                        <p:attrNameLst>
                                          <p:attrName>style.visibility</p:attrName>
                                        </p:attrNameLst>
                                      </p:cBhvr>
                                      <p:to>
                                        <p:strVal val="visible"/>
                                      </p:to>
                                    </p:set>
                                    <p:animEffect transition="in" filter="fade">
                                      <p:cBhvr>
                                        <p:cTn id="50" dur="500"/>
                                        <p:tgtEl>
                                          <p:spTgt spid="93"/>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90"/>
                                        </p:tgtEl>
                                        <p:attrNameLst>
                                          <p:attrName>style.visibility</p:attrName>
                                        </p:attrNameLst>
                                      </p:cBhvr>
                                      <p:to>
                                        <p:strVal val="visible"/>
                                      </p:to>
                                    </p:set>
                                    <p:animEffect transition="in" filter="fade">
                                      <p:cBhvr>
                                        <p:cTn id="53" dur="500"/>
                                        <p:tgtEl>
                                          <p:spTgt spid="90"/>
                                        </p:tgtEl>
                                      </p:cBhvr>
                                    </p:animEffect>
                                  </p:childTnLst>
                                </p:cTn>
                              </p:par>
                            </p:childTnLst>
                          </p:cTn>
                        </p:par>
                        <p:par>
                          <p:cTn id="54" fill="hold">
                            <p:stCondLst>
                              <p:cond delay="1000"/>
                            </p:stCondLst>
                            <p:childTnLst>
                              <p:par>
                                <p:cTn id="55" presetID="10" presetClass="entr" presetSubtype="0" fill="hold" grpId="0" nodeType="afterEffect">
                                  <p:stCondLst>
                                    <p:cond delay="0"/>
                                  </p:stCondLst>
                                  <p:childTnLst>
                                    <p:set>
                                      <p:cBhvr>
                                        <p:cTn id="56" dur="1" fill="hold">
                                          <p:stCondLst>
                                            <p:cond delay="0"/>
                                          </p:stCondLst>
                                        </p:cTn>
                                        <p:tgtEl>
                                          <p:spTgt spid="87"/>
                                        </p:tgtEl>
                                        <p:attrNameLst>
                                          <p:attrName>style.visibility</p:attrName>
                                        </p:attrNameLst>
                                      </p:cBhvr>
                                      <p:to>
                                        <p:strVal val="visible"/>
                                      </p:to>
                                    </p:set>
                                    <p:animEffect transition="in" filter="fade">
                                      <p:cBhvr>
                                        <p:cTn id="57" dur="500"/>
                                        <p:tgtEl>
                                          <p:spTgt spid="87"/>
                                        </p:tgtEl>
                                      </p:cBhvr>
                                    </p:animEffect>
                                  </p:childTnLst>
                                </p:cTn>
                              </p:par>
                            </p:childTnLst>
                          </p:cTn>
                        </p:par>
                      </p:childTnLst>
                    </p:cTn>
                  </p:par>
                  <p:par>
                    <p:cTn id="58" fill="hold">
                      <p:stCondLst>
                        <p:cond delay="indefinite"/>
                      </p:stCondLst>
                      <p:childTnLst>
                        <p:par>
                          <p:cTn id="59" fill="hold">
                            <p:stCondLst>
                              <p:cond delay="0"/>
                            </p:stCondLst>
                            <p:childTnLst>
                              <p:par>
                                <p:cTn id="60" presetID="2" presetClass="entr" presetSubtype="4" decel="52000" fill="hold" nodeType="clickEffect">
                                  <p:stCondLst>
                                    <p:cond delay="0"/>
                                  </p:stCondLst>
                                  <p:childTnLst>
                                    <p:set>
                                      <p:cBhvr>
                                        <p:cTn id="61" dur="1" fill="hold">
                                          <p:stCondLst>
                                            <p:cond delay="0"/>
                                          </p:stCondLst>
                                        </p:cTn>
                                        <p:tgtEl>
                                          <p:spTgt spid="82"/>
                                        </p:tgtEl>
                                        <p:attrNameLst>
                                          <p:attrName>style.visibility</p:attrName>
                                        </p:attrNameLst>
                                      </p:cBhvr>
                                      <p:to>
                                        <p:strVal val="visible"/>
                                      </p:to>
                                    </p:set>
                                    <p:anim calcmode="lin" valueType="num">
                                      <p:cBhvr additive="base">
                                        <p:cTn id="62" dur="500" fill="hold"/>
                                        <p:tgtEl>
                                          <p:spTgt spid="82"/>
                                        </p:tgtEl>
                                        <p:attrNameLst>
                                          <p:attrName>ppt_x</p:attrName>
                                        </p:attrNameLst>
                                      </p:cBhvr>
                                      <p:tavLst>
                                        <p:tav tm="0">
                                          <p:val>
                                            <p:strVal val="#ppt_x"/>
                                          </p:val>
                                        </p:tav>
                                        <p:tav tm="100000">
                                          <p:val>
                                            <p:strVal val="#ppt_x"/>
                                          </p:val>
                                        </p:tav>
                                      </p:tavLst>
                                    </p:anim>
                                    <p:anim calcmode="lin" valueType="num">
                                      <p:cBhvr additive="base">
                                        <p:cTn id="63" dur="500" fill="hold"/>
                                        <p:tgtEl>
                                          <p:spTgt spid="82"/>
                                        </p:tgtEl>
                                        <p:attrNameLst>
                                          <p:attrName>ppt_y</p:attrName>
                                        </p:attrNameLst>
                                      </p:cBhvr>
                                      <p:tavLst>
                                        <p:tav tm="0">
                                          <p:val>
                                            <p:strVal val="1+#ppt_h/2"/>
                                          </p:val>
                                        </p:tav>
                                        <p:tav tm="100000">
                                          <p:val>
                                            <p:strVal val="#ppt_y"/>
                                          </p:val>
                                        </p:tav>
                                      </p:tavLst>
                                    </p:anim>
                                  </p:childTnLst>
                                </p:cTn>
                              </p:par>
                            </p:childTnLst>
                          </p:cTn>
                        </p:par>
                        <p:par>
                          <p:cTn id="64" fill="hold">
                            <p:stCondLst>
                              <p:cond delay="500"/>
                            </p:stCondLst>
                            <p:childTnLst>
                              <p:par>
                                <p:cTn id="65" presetID="10" presetClass="entr" presetSubtype="0" fill="hold" nodeType="afterEffect">
                                  <p:stCondLst>
                                    <p:cond delay="0"/>
                                  </p:stCondLst>
                                  <p:childTnLst>
                                    <p:set>
                                      <p:cBhvr>
                                        <p:cTn id="66" dur="1" fill="hold">
                                          <p:stCondLst>
                                            <p:cond delay="0"/>
                                          </p:stCondLst>
                                        </p:cTn>
                                        <p:tgtEl>
                                          <p:spTgt spid="94"/>
                                        </p:tgtEl>
                                        <p:attrNameLst>
                                          <p:attrName>style.visibility</p:attrName>
                                        </p:attrNameLst>
                                      </p:cBhvr>
                                      <p:to>
                                        <p:strVal val="visible"/>
                                      </p:to>
                                    </p:set>
                                    <p:animEffect transition="in" filter="fade">
                                      <p:cBhvr>
                                        <p:cTn id="67" dur="500"/>
                                        <p:tgtEl>
                                          <p:spTgt spid="94"/>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91"/>
                                        </p:tgtEl>
                                        <p:attrNameLst>
                                          <p:attrName>style.visibility</p:attrName>
                                        </p:attrNameLst>
                                      </p:cBhvr>
                                      <p:to>
                                        <p:strVal val="visible"/>
                                      </p:to>
                                    </p:set>
                                    <p:animEffect transition="in" filter="fade">
                                      <p:cBhvr>
                                        <p:cTn id="70" dur="500"/>
                                        <p:tgtEl>
                                          <p:spTgt spid="91"/>
                                        </p:tgtEl>
                                      </p:cBhvr>
                                    </p:animEffect>
                                  </p:childTnLst>
                                </p:cTn>
                              </p:par>
                            </p:childTnLst>
                          </p:cTn>
                        </p:par>
                        <p:par>
                          <p:cTn id="71" fill="hold">
                            <p:stCondLst>
                              <p:cond delay="1000"/>
                            </p:stCondLst>
                            <p:childTnLst>
                              <p:par>
                                <p:cTn id="72" presetID="10" presetClass="entr" presetSubtype="0" fill="hold" grpId="0" nodeType="afterEffect">
                                  <p:stCondLst>
                                    <p:cond delay="0"/>
                                  </p:stCondLst>
                                  <p:childTnLst>
                                    <p:set>
                                      <p:cBhvr>
                                        <p:cTn id="73" dur="1" fill="hold">
                                          <p:stCondLst>
                                            <p:cond delay="0"/>
                                          </p:stCondLst>
                                        </p:cTn>
                                        <p:tgtEl>
                                          <p:spTgt spid="88"/>
                                        </p:tgtEl>
                                        <p:attrNameLst>
                                          <p:attrName>style.visibility</p:attrName>
                                        </p:attrNameLst>
                                      </p:cBhvr>
                                      <p:to>
                                        <p:strVal val="visible"/>
                                      </p:to>
                                    </p:set>
                                    <p:animEffect transition="in" filter="fade">
                                      <p:cBhvr>
                                        <p:cTn id="74" dur="5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 grpId="0"/>
      <p:bldP spid="87" grpId="0"/>
      <p:bldP spid="88" grpId="0"/>
      <p:bldP spid="89" grpId="0"/>
      <p:bldP spid="90" grpId="0"/>
      <p:bldP spid="9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C00000"/>
                </a:solidFill>
              </a:rPr>
              <a:t>Scene Safety </a:t>
            </a:r>
            <a:endParaRPr lang="en-US" b="1" u="sng" dirty="0">
              <a:solidFill>
                <a:srgbClr val="C00000"/>
              </a:solidFill>
            </a:endParaRPr>
          </a:p>
        </p:txBody>
      </p:sp>
      <p:sp>
        <p:nvSpPr>
          <p:cNvPr id="3" name="Content Placeholder 2"/>
          <p:cNvSpPr>
            <a:spLocks noGrp="1"/>
          </p:cNvSpPr>
          <p:nvPr>
            <p:ph idx="1"/>
          </p:nvPr>
        </p:nvSpPr>
        <p:spPr>
          <a:xfrm>
            <a:off x="560173" y="1825625"/>
            <a:ext cx="7955177" cy="4351338"/>
          </a:xfrm>
        </p:spPr>
        <p:txBody>
          <a:bodyPr/>
          <a:lstStyle/>
          <a:p>
            <a:r>
              <a:rPr lang="en-US" sz="2400" dirty="0" smtClean="0"/>
              <a:t>Scene Safety should be the responsibility of all on scene.</a:t>
            </a:r>
          </a:p>
          <a:p>
            <a:r>
              <a:rPr lang="en-US" sz="2400" dirty="0" smtClean="0"/>
              <a:t>BSI, Proper PPE, Properly dressed!</a:t>
            </a:r>
          </a:p>
          <a:p>
            <a:r>
              <a:rPr lang="en-US" sz="2400" dirty="0"/>
              <a:t>1</a:t>
            </a:r>
            <a:r>
              <a:rPr lang="en-US" sz="2400" dirty="0" smtClean="0"/>
              <a:t> team member should be responsible for the safety of the scene.</a:t>
            </a:r>
          </a:p>
          <a:p>
            <a:r>
              <a:rPr lang="en-US" sz="2400" dirty="0" smtClean="0"/>
              <a:t>The crew should follow the commands of the safety officer.</a:t>
            </a:r>
          </a:p>
          <a:p>
            <a:r>
              <a:rPr lang="en-US" sz="2400" dirty="0" smtClean="0"/>
              <a:t>We are the most important ones on the scene.</a:t>
            </a:r>
          </a:p>
          <a:p>
            <a:endParaRPr lang="en-US" dirty="0"/>
          </a:p>
        </p:txBody>
      </p:sp>
      <p:pic>
        <p:nvPicPr>
          <p:cNvPr id="1028" name="Picture 4" descr="Image result for car crash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528073" y="4531496"/>
            <a:ext cx="4018846" cy="2260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40148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6465" y="65082"/>
            <a:ext cx="4893276" cy="6792918"/>
          </a:xfrm>
          <a:prstGeom prst="rect">
            <a:avLst/>
          </a:prstGeom>
        </p:spPr>
      </p:pic>
      <p:sp>
        <p:nvSpPr>
          <p:cNvPr id="2" name="Oval 1"/>
          <p:cNvSpPr/>
          <p:nvPr/>
        </p:nvSpPr>
        <p:spPr>
          <a:xfrm>
            <a:off x="3015049" y="304801"/>
            <a:ext cx="2636108" cy="1400432"/>
          </a:xfrm>
          <a:prstGeom prst="ellipse">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13592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FF0000"/>
                </a:solidFill>
              </a:rPr>
              <a:t>Scene Size Up</a:t>
            </a:r>
            <a:endParaRPr lang="en-US" b="1" u="sng" dirty="0">
              <a:solidFill>
                <a:srgbClr val="FF0000"/>
              </a:solidFill>
            </a:endParaRPr>
          </a:p>
        </p:txBody>
      </p:sp>
      <p:sp>
        <p:nvSpPr>
          <p:cNvPr id="3" name="Content Placeholder 2"/>
          <p:cNvSpPr>
            <a:spLocks noGrp="1"/>
          </p:cNvSpPr>
          <p:nvPr>
            <p:ph idx="1"/>
          </p:nvPr>
        </p:nvSpPr>
        <p:spPr/>
        <p:txBody>
          <a:bodyPr/>
          <a:lstStyle/>
          <a:p>
            <a:r>
              <a:rPr lang="en-US" sz="2800" dirty="0" smtClean="0"/>
              <a:t>When does Scene Size Up begin?</a:t>
            </a:r>
          </a:p>
          <a:p>
            <a:r>
              <a:rPr lang="en-US" sz="2800" dirty="0" smtClean="0"/>
              <a:t>When do we stop Scene Size Up?</a:t>
            </a:r>
          </a:p>
          <a:p>
            <a:r>
              <a:rPr lang="en-US" sz="2800" dirty="0" smtClean="0"/>
              <a:t>What are we looking for?</a:t>
            </a:r>
          </a:p>
          <a:p>
            <a:endParaRPr lang="en-US" dirty="0" smtClean="0"/>
          </a:p>
        </p:txBody>
      </p:sp>
      <p:pic>
        <p:nvPicPr>
          <p:cNvPr id="2050" name="Picture 2" descr="Image result for ambulance driver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405062" y="3930649"/>
            <a:ext cx="4333875" cy="238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99001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FF0000"/>
                </a:solidFill>
              </a:rPr>
              <a:t>Scene Size Up—2 vehicle MVA head on!!!</a:t>
            </a:r>
            <a:endParaRPr lang="en-US" b="1" u="sng" dirty="0">
              <a:solidFill>
                <a:srgbClr val="FF0000"/>
              </a:solidFill>
            </a:endParaRPr>
          </a:p>
        </p:txBody>
      </p:sp>
      <p:pic>
        <p:nvPicPr>
          <p:cNvPr id="6" name="Content Placeholder 5"/>
          <p:cNvPicPr>
            <a:picLocks noGrp="1" noChangeAspect="1"/>
          </p:cNvPicPr>
          <p:nvPr>
            <p:ph idx="1"/>
          </p:nvPr>
        </p:nvPicPr>
        <p:blipFill>
          <a:blip r:embed="rId2"/>
          <a:stretch>
            <a:fillRect/>
          </a:stretch>
        </p:blipFill>
        <p:spPr>
          <a:xfrm>
            <a:off x="1524001" y="2093605"/>
            <a:ext cx="6137188" cy="3841158"/>
          </a:xfrm>
          <a:prstGeom prst="rect">
            <a:avLst/>
          </a:prstGeom>
        </p:spPr>
      </p:pic>
    </p:spTree>
    <p:extLst>
      <p:ext uri="{BB962C8B-B14F-4D97-AF65-F5344CB8AC3E}">
        <p14:creationId xmlns:p14="http://schemas.microsoft.com/office/powerpoint/2010/main" val="35401183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365126"/>
            <a:ext cx="8177599" cy="1325563"/>
          </a:xfrm>
        </p:spPr>
        <p:txBody>
          <a:bodyPr/>
          <a:lstStyle/>
          <a:p>
            <a:pPr algn="ctr"/>
            <a:r>
              <a:rPr lang="en-US" b="1" u="sng" dirty="0" smtClean="0">
                <a:solidFill>
                  <a:srgbClr val="FF0000"/>
                </a:solidFill>
              </a:rPr>
              <a:t>Scene Size Up-Ground level fall possible back injury!!!</a:t>
            </a:r>
            <a:endParaRPr lang="en-US" b="1" u="sng" dirty="0">
              <a:solidFill>
                <a:srgbClr val="FF0000"/>
              </a:solidFill>
            </a:endParaRPr>
          </a:p>
        </p:txBody>
      </p:sp>
      <p:pic>
        <p:nvPicPr>
          <p:cNvPr id="5" name="Content Placeholder 4"/>
          <p:cNvPicPr>
            <a:picLocks noGrp="1" noChangeAspect="1"/>
          </p:cNvPicPr>
          <p:nvPr>
            <p:ph idx="1"/>
          </p:nvPr>
        </p:nvPicPr>
        <p:blipFill>
          <a:blip r:embed="rId2"/>
          <a:stretch>
            <a:fillRect/>
          </a:stretch>
        </p:blipFill>
        <p:spPr>
          <a:xfrm>
            <a:off x="1301579" y="2094862"/>
            <a:ext cx="6220082" cy="4130134"/>
          </a:xfrm>
          <a:prstGeom prst="rect">
            <a:avLst/>
          </a:prstGeom>
        </p:spPr>
      </p:pic>
    </p:spTree>
    <p:extLst>
      <p:ext uri="{BB962C8B-B14F-4D97-AF65-F5344CB8AC3E}">
        <p14:creationId xmlns:p14="http://schemas.microsoft.com/office/powerpoint/2010/main" val="1249110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6465" y="65082"/>
            <a:ext cx="4893276" cy="6792918"/>
          </a:xfrm>
          <a:prstGeom prst="rect">
            <a:avLst/>
          </a:prstGeom>
        </p:spPr>
      </p:pic>
      <p:sp>
        <p:nvSpPr>
          <p:cNvPr id="2" name="Oval 1"/>
          <p:cNvSpPr/>
          <p:nvPr/>
        </p:nvSpPr>
        <p:spPr>
          <a:xfrm>
            <a:off x="3015049" y="304801"/>
            <a:ext cx="2636108" cy="1400432"/>
          </a:xfrm>
          <a:prstGeom prst="ellipse">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40155109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989" y="365126"/>
            <a:ext cx="8798011" cy="1325563"/>
          </a:xfrm>
        </p:spPr>
        <p:txBody>
          <a:bodyPr/>
          <a:lstStyle/>
          <a:p>
            <a:r>
              <a:rPr lang="en-US" b="1" u="sng" dirty="0" smtClean="0">
                <a:solidFill>
                  <a:srgbClr val="FF0000"/>
                </a:solidFill>
              </a:rPr>
              <a:t>Scene Size Up-Man down with unknown injuries!!!</a:t>
            </a:r>
            <a:endParaRPr lang="en-US" b="1" u="sng" dirty="0">
              <a:solidFill>
                <a:srgbClr val="FF0000"/>
              </a:solidFill>
            </a:endParaRPr>
          </a:p>
        </p:txBody>
      </p:sp>
      <p:pic>
        <p:nvPicPr>
          <p:cNvPr id="4" name="Content Placeholder 3"/>
          <p:cNvPicPr>
            <a:picLocks noGrp="1" noChangeAspect="1"/>
          </p:cNvPicPr>
          <p:nvPr>
            <p:ph idx="1"/>
          </p:nvPr>
        </p:nvPicPr>
        <p:blipFill>
          <a:blip r:embed="rId2"/>
          <a:stretch>
            <a:fillRect/>
          </a:stretch>
        </p:blipFill>
        <p:spPr>
          <a:xfrm>
            <a:off x="1310127" y="1825625"/>
            <a:ext cx="6523745" cy="4351338"/>
          </a:xfrm>
          <a:prstGeom prst="rect">
            <a:avLst/>
          </a:prstGeom>
        </p:spPr>
      </p:pic>
    </p:spTree>
    <p:extLst>
      <p:ext uri="{BB962C8B-B14F-4D97-AF65-F5344CB8AC3E}">
        <p14:creationId xmlns:p14="http://schemas.microsoft.com/office/powerpoint/2010/main" val="19518529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6465" y="65082"/>
            <a:ext cx="4893276" cy="6792918"/>
          </a:xfrm>
          <a:prstGeom prst="rect">
            <a:avLst/>
          </a:prstGeom>
        </p:spPr>
      </p:pic>
      <p:sp>
        <p:nvSpPr>
          <p:cNvPr id="2" name="Oval 1"/>
          <p:cNvSpPr/>
          <p:nvPr/>
        </p:nvSpPr>
        <p:spPr>
          <a:xfrm>
            <a:off x="3015049" y="304801"/>
            <a:ext cx="2636108" cy="1400432"/>
          </a:xfrm>
          <a:prstGeom prst="ellipse">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7626807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7300" y="373363"/>
            <a:ext cx="7886700" cy="1325563"/>
          </a:xfrm>
        </p:spPr>
        <p:txBody>
          <a:bodyPr/>
          <a:lstStyle/>
          <a:p>
            <a:r>
              <a:rPr lang="en-US" b="1" u="sng" dirty="0" smtClean="0">
                <a:solidFill>
                  <a:srgbClr val="FF0000"/>
                </a:solidFill>
              </a:rPr>
              <a:t>This is what we are usually called for…</a:t>
            </a:r>
            <a:endParaRPr lang="en-US" b="1" u="sng" dirty="0">
              <a:solidFill>
                <a:srgbClr val="FF0000"/>
              </a:solidFill>
            </a:endParaRPr>
          </a:p>
        </p:txBody>
      </p:sp>
      <p:pic>
        <p:nvPicPr>
          <p:cNvPr id="4" name="Content Placeholder 3"/>
          <p:cNvPicPr>
            <a:picLocks noGrp="1" noChangeAspect="1"/>
          </p:cNvPicPr>
          <p:nvPr>
            <p:ph idx="1"/>
          </p:nvPr>
        </p:nvPicPr>
        <p:blipFill>
          <a:blip r:embed="rId2"/>
          <a:stretch>
            <a:fillRect/>
          </a:stretch>
        </p:blipFill>
        <p:spPr>
          <a:xfrm>
            <a:off x="1671108" y="1825625"/>
            <a:ext cx="5801784" cy="4351338"/>
          </a:xfrm>
          <a:prstGeom prst="rect">
            <a:avLst/>
          </a:prstGeom>
        </p:spPr>
      </p:pic>
    </p:spTree>
    <p:extLst>
      <p:ext uri="{BB962C8B-B14F-4D97-AF65-F5344CB8AC3E}">
        <p14:creationId xmlns:p14="http://schemas.microsoft.com/office/powerpoint/2010/main" val="5357538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897" y="365126"/>
            <a:ext cx="8723871" cy="1325563"/>
          </a:xfrm>
        </p:spPr>
        <p:txBody>
          <a:bodyPr/>
          <a:lstStyle/>
          <a:p>
            <a:pPr algn="ctr"/>
            <a:r>
              <a:rPr lang="en-US" b="1" u="sng" dirty="0" smtClean="0">
                <a:solidFill>
                  <a:srgbClr val="FF0000"/>
                </a:solidFill>
              </a:rPr>
              <a:t>This is usually what we find!!!</a:t>
            </a:r>
            <a:endParaRPr lang="en-US" b="1" u="sng" dirty="0">
              <a:solidFill>
                <a:srgbClr val="FF0000"/>
              </a:solidFill>
            </a:endParaRPr>
          </a:p>
        </p:txBody>
      </p:sp>
      <p:pic>
        <p:nvPicPr>
          <p:cNvPr id="5" name="Content Placeholder 4"/>
          <p:cNvPicPr>
            <a:picLocks noGrp="1" noChangeAspect="1"/>
          </p:cNvPicPr>
          <p:nvPr>
            <p:ph idx="1"/>
          </p:nvPr>
        </p:nvPicPr>
        <p:blipFill>
          <a:blip r:embed="rId2"/>
          <a:stretch>
            <a:fillRect/>
          </a:stretch>
        </p:blipFill>
        <p:spPr>
          <a:xfrm>
            <a:off x="942975" y="1690689"/>
            <a:ext cx="7258050" cy="4755274"/>
          </a:xfrm>
          <a:prstGeom prst="rect">
            <a:avLst/>
          </a:prstGeom>
        </p:spPr>
      </p:pic>
    </p:spTree>
    <p:extLst>
      <p:ext uri="{BB962C8B-B14F-4D97-AF65-F5344CB8AC3E}">
        <p14:creationId xmlns:p14="http://schemas.microsoft.com/office/powerpoint/2010/main" val="1522990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FF0000"/>
                </a:solidFill>
              </a:rPr>
              <a:t>Scene Size Up</a:t>
            </a:r>
            <a:endParaRPr lang="en-US" b="1" u="sng" dirty="0">
              <a:solidFill>
                <a:srgbClr val="FF0000"/>
              </a:solidFill>
            </a:endParaRPr>
          </a:p>
        </p:txBody>
      </p:sp>
      <p:sp>
        <p:nvSpPr>
          <p:cNvPr id="3" name="Content Placeholder 2"/>
          <p:cNvSpPr>
            <a:spLocks noGrp="1"/>
          </p:cNvSpPr>
          <p:nvPr>
            <p:ph idx="1"/>
          </p:nvPr>
        </p:nvSpPr>
        <p:spPr/>
        <p:txBody>
          <a:bodyPr>
            <a:normAutofit/>
          </a:bodyPr>
          <a:lstStyle/>
          <a:p>
            <a:r>
              <a:rPr lang="en-US" sz="2800" dirty="0" smtClean="0"/>
              <a:t>What ifs abound…</a:t>
            </a:r>
          </a:p>
          <a:p>
            <a:r>
              <a:rPr lang="en-US" sz="2800" dirty="0" smtClean="0"/>
              <a:t>Be ready for a multitude of situations.</a:t>
            </a:r>
          </a:p>
          <a:p>
            <a:r>
              <a:rPr lang="en-US" sz="2800" dirty="0" smtClean="0"/>
              <a:t>Adapt to the situation and be flexible.</a:t>
            </a:r>
          </a:p>
          <a:p>
            <a:r>
              <a:rPr lang="en-US" sz="2800" dirty="0" smtClean="0"/>
              <a:t>Train for the worst.</a:t>
            </a:r>
          </a:p>
          <a:p>
            <a:r>
              <a:rPr lang="en-US" sz="2800" dirty="0" smtClean="0"/>
              <a:t>Scene size up begins when the call is dispatched and should never end.</a:t>
            </a:r>
            <a:endParaRPr lang="en-US" sz="2800" dirty="0"/>
          </a:p>
        </p:txBody>
      </p:sp>
      <p:pic>
        <p:nvPicPr>
          <p:cNvPr id="3074" name="Picture 2" descr="Related image"/>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581275" y="4810897"/>
            <a:ext cx="398145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00267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6465" y="65082"/>
            <a:ext cx="4893276" cy="6792918"/>
          </a:xfrm>
          <a:prstGeom prst="rect">
            <a:avLst/>
          </a:prstGeom>
        </p:spPr>
      </p:pic>
      <p:sp>
        <p:nvSpPr>
          <p:cNvPr id="2" name="Oval 1"/>
          <p:cNvSpPr/>
          <p:nvPr/>
        </p:nvSpPr>
        <p:spPr>
          <a:xfrm>
            <a:off x="3015049" y="304801"/>
            <a:ext cx="2636108" cy="1400432"/>
          </a:xfrm>
          <a:prstGeom prst="ellipse">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4784682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6465" y="65082"/>
            <a:ext cx="4893276" cy="6792918"/>
          </a:xfrm>
          <a:prstGeom prst="rect">
            <a:avLst/>
          </a:prstGeom>
        </p:spPr>
      </p:pic>
      <p:pic>
        <p:nvPicPr>
          <p:cNvPr id="2" name="Picture 1"/>
          <p:cNvPicPr>
            <a:picLocks noChangeAspect="1"/>
          </p:cNvPicPr>
          <p:nvPr/>
        </p:nvPicPr>
        <p:blipFill>
          <a:blip r:embed="rId3"/>
          <a:stretch>
            <a:fillRect/>
          </a:stretch>
        </p:blipFill>
        <p:spPr>
          <a:xfrm>
            <a:off x="3010156" y="1477889"/>
            <a:ext cx="2645893" cy="1414395"/>
          </a:xfrm>
          <a:prstGeom prst="rect">
            <a:avLst/>
          </a:prstGeom>
        </p:spPr>
      </p:pic>
    </p:spTree>
    <p:extLst>
      <p:ext uri="{BB962C8B-B14F-4D97-AF65-F5344CB8AC3E}">
        <p14:creationId xmlns:p14="http://schemas.microsoft.com/office/powerpoint/2010/main" val="51519693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143032" y="67808"/>
            <a:ext cx="1810669" cy="1664352"/>
          </a:xfrm>
          <a:prstGeom prst="rect">
            <a:avLst/>
          </a:prstGeom>
        </p:spPr>
      </p:pic>
      <p:sp>
        <p:nvSpPr>
          <p:cNvPr id="3" name="TextBox 2"/>
          <p:cNvSpPr txBox="1"/>
          <p:nvPr/>
        </p:nvSpPr>
        <p:spPr>
          <a:xfrm>
            <a:off x="271849" y="1595021"/>
            <a:ext cx="8550875" cy="5262979"/>
          </a:xfrm>
          <a:prstGeom prst="rect">
            <a:avLst/>
          </a:prstGeom>
          <a:noFill/>
        </p:spPr>
        <p:txBody>
          <a:bodyPr wrap="square" rtlCol="0">
            <a:spAutoFit/>
          </a:bodyPr>
          <a:lstStyle/>
          <a:p>
            <a:pPr algn="ctr"/>
            <a:r>
              <a:rPr lang="en-US" sz="2400" dirty="0" smtClean="0">
                <a:solidFill>
                  <a:prstClr val="black"/>
                </a:solidFill>
              </a:rPr>
              <a:t>Trauma assessment should begin with a check of their responsiveness or level of consciousness.  Utilizing the AVPU score will help to determine responsiveness.</a:t>
            </a:r>
          </a:p>
          <a:p>
            <a:pPr algn="ctr"/>
            <a:endParaRPr lang="en-US" sz="2400" dirty="0">
              <a:solidFill>
                <a:prstClr val="black"/>
              </a:solidFill>
            </a:endParaRPr>
          </a:p>
          <a:p>
            <a:pPr algn="ctr"/>
            <a:r>
              <a:rPr lang="en-US" sz="2400" dirty="0" smtClean="0">
                <a:solidFill>
                  <a:prstClr val="black"/>
                </a:solidFill>
              </a:rPr>
              <a:t>A quick scan of the patient can reveal skin tone, breathing difficulties, obvious injuries, and hemorrhaging. </a:t>
            </a:r>
          </a:p>
          <a:p>
            <a:pPr algn="ctr"/>
            <a:endParaRPr lang="en-US" sz="2400" dirty="0">
              <a:solidFill>
                <a:prstClr val="black"/>
              </a:solidFill>
            </a:endParaRPr>
          </a:p>
          <a:p>
            <a:pPr algn="ctr"/>
            <a:r>
              <a:rPr lang="en-US" sz="2400" dirty="0" smtClean="0">
                <a:solidFill>
                  <a:prstClr val="black"/>
                </a:solidFill>
              </a:rPr>
              <a:t>Recognition of the mechanism of injuries and the details of the trauma is essential to determining possible injuries and their severity.</a:t>
            </a:r>
          </a:p>
          <a:p>
            <a:pPr algn="ctr"/>
            <a:endParaRPr lang="en-US" sz="2400" dirty="0">
              <a:solidFill>
                <a:prstClr val="black"/>
              </a:solidFill>
            </a:endParaRPr>
          </a:p>
          <a:p>
            <a:pPr algn="ctr"/>
            <a:r>
              <a:rPr lang="en-US" sz="2400" dirty="0" smtClean="0">
                <a:solidFill>
                  <a:prstClr val="black"/>
                </a:solidFill>
              </a:rPr>
              <a:t>Attaining the “big picture” is essential for all of these things to provide the EMT with vital information in determining treatments and priorities.</a:t>
            </a:r>
            <a:endParaRPr lang="en-US" sz="2400" dirty="0">
              <a:solidFill>
                <a:prstClr val="black"/>
              </a:solidFill>
            </a:endParaRPr>
          </a:p>
        </p:txBody>
      </p:sp>
      <p:sp>
        <p:nvSpPr>
          <p:cNvPr id="4" name="TextBox 3"/>
          <p:cNvSpPr txBox="1"/>
          <p:nvPr/>
        </p:nvSpPr>
        <p:spPr>
          <a:xfrm>
            <a:off x="378941" y="230659"/>
            <a:ext cx="6227805" cy="830997"/>
          </a:xfrm>
          <a:prstGeom prst="rect">
            <a:avLst/>
          </a:prstGeom>
          <a:noFill/>
        </p:spPr>
        <p:txBody>
          <a:bodyPr wrap="square" rtlCol="0">
            <a:spAutoFit/>
          </a:bodyPr>
          <a:lstStyle/>
          <a:p>
            <a:r>
              <a:rPr lang="en-US" sz="4800" b="1" u="sng" dirty="0" smtClean="0">
                <a:solidFill>
                  <a:prstClr val="black"/>
                </a:solidFill>
              </a:rPr>
              <a:t>Initial Assessment</a:t>
            </a:r>
            <a:endParaRPr lang="en-US" sz="4800" b="1" u="sng" dirty="0">
              <a:solidFill>
                <a:prstClr val="black"/>
              </a:solidFill>
            </a:endParaRPr>
          </a:p>
        </p:txBody>
      </p:sp>
    </p:spTree>
    <p:extLst>
      <p:ext uri="{BB962C8B-B14F-4D97-AF65-F5344CB8AC3E}">
        <p14:creationId xmlns:p14="http://schemas.microsoft.com/office/powerpoint/2010/main" val="22577785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6465" y="65082"/>
            <a:ext cx="4893276" cy="6792918"/>
          </a:xfrm>
          <a:prstGeom prst="rect">
            <a:avLst/>
          </a:prstGeom>
        </p:spPr>
      </p:pic>
      <p:pic>
        <p:nvPicPr>
          <p:cNvPr id="2" name="Picture 1"/>
          <p:cNvPicPr>
            <a:picLocks noChangeAspect="1"/>
          </p:cNvPicPr>
          <p:nvPr/>
        </p:nvPicPr>
        <p:blipFill>
          <a:blip r:embed="rId3"/>
          <a:stretch>
            <a:fillRect/>
          </a:stretch>
        </p:blipFill>
        <p:spPr>
          <a:xfrm>
            <a:off x="3010156" y="1477889"/>
            <a:ext cx="2645893" cy="1414395"/>
          </a:xfrm>
          <a:prstGeom prst="rect">
            <a:avLst/>
          </a:prstGeom>
        </p:spPr>
      </p:pic>
    </p:spTree>
    <p:extLst>
      <p:ext uri="{BB962C8B-B14F-4D97-AF65-F5344CB8AC3E}">
        <p14:creationId xmlns:p14="http://schemas.microsoft.com/office/powerpoint/2010/main" val="165390376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6465" y="65082"/>
            <a:ext cx="4893276" cy="6792918"/>
          </a:xfrm>
          <a:prstGeom prst="rect">
            <a:avLst/>
          </a:prstGeom>
        </p:spPr>
      </p:pic>
      <p:pic>
        <p:nvPicPr>
          <p:cNvPr id="2" name="Picture 1"/>
          <p:cNvPicPr>
            <a:picLocks noChangeAspect="1"/>
          </p:cNvPicPr>
          <p:nvPr/>
        </p:nvPicPr>
        <p:blipFill>
          <a:blip r:embed="rId3"/>
          <a:stretch>
            <a:fillRect/>
          </a:stretch>
        </p:blipFill>
        <p:spPr>
          <a:xfrm>
            <a:off x="3362710" y="2719786"/>
            <a:ext cx="1940785" cy="1037471"/>
          </a:xfrm>
          <a:prstGeom prst="rect">
            <a:avLst/>
          </a:prstGeom>
        </p:spPr>
      </p:pic>
    </p:spTree>
    <p:extLst>
      <p:ext uri="{BB962C8B-B14F-4D97-AF65-F5344CB8AC3E}">
        <p14:creationId xmlns:p14="http://schemas.microsoft.com/office/powerpoint/2010/main" val="82266260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FF0000"/>
                </a:solidFill>
              </a:rPr>
              <a:t>Mechanism of Injury</a:t>
            </a:r>
            <a:endParaRPr lang="en-US" b="1" u="sng" dirty="0">
              <a:solidFill>
                <a:srgbClr val="FF0000"/>
              </a:solidFill>
            </a:endParaRPr>
          </a:p>
        </p:txBody>
      </p:sp>
      <p:pic>
        <p:nvPicPr>
          <p:cNvPr id="4" name="Content Placeholder 3"/>
          <p:cNvPicPr>
            <a:picLocks noGrp="1" noChangeAspect="1"/>
          </p:cNvPicPr>
          <p:nvPr>
            <p:ph idx="1"/>
          </p:nvPr>
        </p:nvPicPr>
        <p:blipFill>
          <a:blip r:embed="rId2"/>
          <a:stretch>
            <a:fillRect/>
          </a:stretch>
        </p:blipFill>
        <p:spPr>
          <a:xfrm>
            <a:off x="1886465" y="1525932"/>
            <a:ext cx="4856508" cy="5032309"/>
          </a:xfrm>
          <a:prstGeom prst="rect">
            <a:avLst/>
          </a:prstGeom>
        </p:spPr>
      </p:pic>
    </p:spTree>
    <p:extLst>
      <p:ext uri="{BB962C8B-B14F-4D97-AF65-F5344CB8AC3E}">
        <p14:creationId xmlns:p14="http://schemas.microsoft.com/office/powerpoint/2010/main" val="18385195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FF0000"/>
                </a:solidFill>
              </a:rPr>
              <a:t>Mechanism of Injury</a:t>
            </a:r>
            <a:endParaRPr lang="en-US" b="1" u="sng" dirty="0">
              <a:solidFill>
                <a:srgbClr val="FF0000"/>
              </a:solidFill>
            </a:endParaRPr>
          </a:p>
        </p:txBody>
      </p:sp>
      <p:pic>
        <p:nvPicPr>
          <p:cNvPr id="4" name="Content Placeholder 3"/>
          <p:cNvPicPr>
            <a:picLocks noGrp="1" noChangeAspect="1"/>
          </p:cNvPicPr>
          <p:nvPr>
            <p:ph idx="1"/>
          </p:nvPr>
        </p:nvPicPr>
        <p:blipFill>
          <a:blip r:embed="rId2"/>
          <a:stretch>
            <a:fillRect/>
          </a:stretch>
        </p:blipFill>
        <p:spPr>
          <a:xfrm>
            <a:off x="1724301" y="2635485"/>
            <a:ext cx="5695397" cy="3790028"/>
          </a:xfrm>
          <a:prstGeom prst="rect">
            <a:avLst/>
          </a:prstGeom>
        </p:spPr>
      </p:pic>
    </p:spTree>
    <p:extLst>
      <p:ext uri="{BB962C8B-B14F-4D97-AF65-F5344CB8AC3E}">
        <p14:creationId xmlns:p14="http://schemas.microsoft.com/office/powerpoint/2010/main" val="14937869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FF0000"/>
                </a:solidFill>
              </a:rPr>
              <a:t>Mechanism of Injury</a:t>
            </a:r>
            <a:endParaRPr lang="en-US" b="1" u="sng" dirty="0">
              <a:solidFill>
                <a:srgbClr val="FF0000"/>
              </a:solidFill>
            </a:endParaRPr>
          </a:p>
        </p:txBody>
      </p:sp>
      <p:pic>
        <p:nvPicPr>
          <p:cNvPr id="4" name="Content Placeholder 3"/>
          <p:cNvPicPr>
            <a:picLocks noGrp="1" noChangeAspect="1"/>
          </p:cNvPicPr>
          <p:nvPr>
            <p:ph idx="1"/>
          </p:nvPr>
        </p:nvPicPr>
        <p:blipFill>
          <a:blip r:embed="rId2"/>
          <a:stretch>
            <a:fillRect/>
          </a:stretch>
        </p:blipFill>
        <p:spPr>
          <a:xfrm>
            <a:off x="1320087" y="2314833"/>
            <a:ext cx="6370450" cy="4200804"/>
          </a:xfrm>
          <a:prstGeom prst="rect">
            <a:avLst/>
          </a:prstGeom>
        </p:spPr>
      </p:pic>
    </p:spTree>
    <p:extLst>
      <p:ext uri="{BB962C8B-B14F-4D97-AF65-F5344CB8AC3E}">
        <p14:creationId xmlns:p14="http://schemas.microsoft.com/office/powerpoint/2010/main" val="957295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FF0000"/>
                </a:solidFill>
              </a:rPr>
              <a:t>Mechanism of Injury</a:t>
            </a:r>
            <a:endParaRPr lang="en-US" b="1" u="sng" dirty="0">
              <a:solidFill>
                <a:srgbClr val="FF0000"/>
              </a:solidFill>
            </a:endParaRPr>
          </a:p>
        </p:txBody>
      </p:sp>
      <p:sp>
        <p:nvSpPr>
          <p:cNvPr id="3" name="Content Placeholder 2"/>
          <p:cNvSpPr>
            <a:spLocks noGrp="1"/>
          </p:cNvSpPr>
          <p:nvPr>
            <p:ph idx="1"/>
          </p:nvPr>
        </p:nvSpPr>
        <p:spPr/>
        <p:txBody>
          <a:bodyPr>
            <a:normAutofit/>
          </a:bodyPr>
          <a:lstStyle/>
          <a:p>
            <a:r>
              <a:rPr lang="en-US" sz="2800" dirty="0" smtClean="0"/>
              <a:t>Questions to ask…</a:t>
            </a:r>
          </a:p>
          <a:p>
            <a:pPr marL="0" indent="0">
              <a:buNone/>
            </a:pPr>
            <a:r>
              <a:rPr lang="en-US" sz="2800" dirty="0"/>
              <a:t>	</a:t>
            </a:r>
            <a:r>
              <a:rPr lang="en-US" sz="2800" dirty="0" smtClean="0"/>
              <a:t>What happened?</a:t>
            </a:r>
          </a:p>
          <a:p>
            <a:pPr marL="0" indent="0">
              <a:buNone/>
            </a:pPr>
            <a:r>
              <a:rPr lang="en-US" sz="2800" dirty="0"/>
              <a:t>	</a:t>
            </a:r>
            <a:r>
              <a:rPr lang="en-US" sz="2800" dirty="0" smtClean="0"/>
              <a:t>What hurts?</a:t>
            </a:r>
          </a:p>
          <a:p>
            <a:pPr marL="0" indent="0">
              <a:buNone/>
            </a:pPr>
            <a:r>
              <a:rPr lang="en-US" sz="2800" dirty="0"/>
              <a:t>	</a:t>
            </a:r>
            <a:r>
              <a:rPr lang="en-US" sz="2800" dirty="0" smtClean="0"/>
              <a:t>Did you hit your head?</a:t>
            </a:r>
          </a:p>
          <a:p>
            <a:pPr marL="0" indent="0">
              <a:buNone/>
            </a:pPr>
            <a:r>
              <a:rPr lang="en-US" sz="2800" dirty="0"/>
              <a:t>	</a:t>
            </a:r>
            <a:r>
              <a:rPr lang="en-US" sz="2800" dirty="0" smtClean="0"/>
              <a:t>How fast were you going?</a:t>
            </a:r>
          </a:p>
          <a:p>
            <a:pPr marL="0" indent="0">
              <a:buNone/>
            </a:pPr>
            <a:r>
              <a:rPr lang="en-US" sz="2800" dirty="0"/>
              <a:t>	</a:t>
            </a:r>
            <a:r>
              <a:rPr lang="en-US" sz="2800" dirty="0" smtClean="0"/>
              <a:t>How far did you fall?</a:t>
            </a:r>
          </a:p>
          <a:p>
            <a:pPr marL="0" indent="0">
              <a:buNone/>
            </a:pPr>
            <a:r>
              <a:rPr lang="en-US" sz="2800" dirty="0"/>
              <a:t>	</a:t>
            </a:r>
            <a:r>
              <a:rPr lang="en-US" sz="2800" dirty="0" smtClean="0"/>
              <a:t>What did you hit or what hit you?</a:t>
            </a:r>
          </a:p>
          <a:p>
            <a:pPr marL="0" indent="0">
              <a:buNone/>
            </a:pPr>
            <a:r>
              <a:rPr lang="en-US" sz="2800" dirty="0"/>
              <a:t>	</a:t>
            </a:r>
            <a:r>
              <a:rPr lang="en-US" sz="2800" dirty="0" smtClean="0"/>
              <a:t>Did you go unconscious?</a:t>
            </a:r>
            <a:endParaRPr lang="en-US" sz="2800" dirty="0"/>
          </a:p>
        </p:txBody>
      </p:sp>
      <p:pic>
        <p:nvPicPr>
          <p:cNvPr id="4" name="Picture 3"/>
          <p:cNvPicPr>
            <a:picLocks noChangeAspect="1"/>
          </p:cNvPicPr>
          <p:nvPr/>
        </p:nvPicPr>
        <p:blipFill>
          <a:blip r:embed="rId2"/>
          <a:stretch>
            <a:fillRect/>
          </a:stretch>
        </p:blipFill>
        <p:spPr>
          <a:xfrm>
            <a:off x="4186534" y="0"/>
            <a:ext cx="4957466" cy="3022845"/>
          </a:xfrm>
          <a:prstGeom prst="rect">
            <a:avLst/>
          </a:prstGeom>
        </p:spPr>
      </p:pic>
    </p:spTree>
    <p:extLst>
      <p:ext uri="{BB962C8B-B14F-4D97-AF65-F5344CB8AC3E}">
        <p14:creationId xmlns:p14="http://schemas.microsoft.com/office/powerpoint/2010/main" val="10227118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FF0000"/>
                </a:solidFill>
              </a:rPr>
              <a:t>Mechanism of Injury</a:t>
            </a:r>
            <a:endParaRPr lang="en-US" b="1" u="sng" dirty="0">
              <a:solidFill>
                <a:srgbClr val="FF0000"/>
              </a:solidFill>
            </a:endParaRPr>
          </a:p>
        </p:txBody>
      </p:sp>
      <p:sp>
        <p:nvSpPr>
          <p:cNvPr id="3" name="Content Placeholder 2"/>
          <p:cNvSpPr>
            <a:spLocks noGrp="1"/>
          </p:cNvSpPr>
          <p:nvPr>
            <p:ph idx="1"/>
          </p:nvPr>
        </p:nvSpPr>
        <p:spPr>
          <a:xfrm>
            <a:off x="370702" y="1553777"/>
            <a:ext cx="8559114" cy="4351338"/>
          </a:xfrm>
        </p:spPr>
        <p:txBody>
          <a:bodyPr>
            <a:normAutofit/>
          </a:bodyPr>
          <a:lstStyle/>
          <a:p>
            <a:r>
              <a:rPr lang="en-US" sz="2400" dirty="0" smtClean="0"/>
              <a:t>MOI is </a:t>
            </a:r>
            <a:r>
              <a:rPr lang="en-US" sz="2400" b="1" u="sng" dirty="0" smtClean="0">
                <a:solidFill>
                  <a:srgbClr val="FF0000"/>
                </a:solidFill>
              </a:rPr>
              <a:t>NOT</a:t>
            </a:r>
            <a:r>
              <a:rPr lang="en-US" sz="2400" dirty="0" smtClean="0"/>
              <a:t> designed to answer all questions but to create more questions.</a:t>
            </a:r>
          </a:p>
          <a:p>
            <a:r>
              <a:rPr lang="en-US" sz="2400" dirty="0" smtClean="0"/>
              <a:t>MOI can give some answers and help us understand more.</a:t>
            </a:r>
          </a:p>
          <a:p>
            <a:r>
              <a:rPr lang="en-US" sz="2400" dirty="0" smtClean="0"/>
              <a:t>MOI helps to fill in some blanks as to how and what happened.</a:t>
            </a:r>
          </a:p>
          <a:p>
            <a:r>
              <a:rPr lang="en-US" sz="2400" dirty="0" smtClean="0"/>
              <a:t>MOI often will dictate level of urgency on a call.</a:t>
            </a:r>
          </a:p>
          <a:p>
            <a:r>
              <a:rPr lang="en-US" sz="2400" dirty="0" smtClean="0"/>
              <a:t>We can declare a trauma based upon mechanism alone.</a:t>
            </a:r>
          </a:p>
          <a:p>
            <a:r>
              <a:rPr lang="en-US" sz="2400" dirty="0" smtClean="0"/>
              <a:t>Should we perform a Rapid Trauma Assessment or a Focused Exam?</a:t>
            </a:r>
            <a:endParaRPr lang="en-US" sz="2400" dirty="0"/>
          </a:p>
        </p:txBody>
      </p:sp>
      <p:pic>
        <p:nvPicPr>
          <p:cNvPr id="4098" name="Picture 2" descr="Image result for falling down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618688" y="4383207"/>
            <a:ext cx="3543214" cy="27105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90459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6465" y="65082"/>
            <a:ext cx="4893276" cy="6792918"/>
          </a:xfrm>
          <a:prstGeom prst="rect">
            <a:avLst/>
          </a:prstGeom>
        </p:spPr>
      </p:pic>
      <p:pic>
        <p:nvPicPr>
          <p:cNvPr id="2" name="Picture 1"/>
          <p:cNvPicPr>
            <a:picLocks noChangeAspect="1"/>
          </p:cNvPicPr>
          <p:nvPr/>
        </p:nvPicPr>
        <p:blipFill>
          <a:blip r:embed="rId3"/>
          <a:stretch>
            <a:fillRect/>
          </a:stretch>
        </p:blipFill>
        <p:spPr>
          <a:xfrm>
            <a:off x="3362710" y="2719786"/>
            <a:ext cx="1940785" cy="1037471"/>
          </a:xfrm>
          <a:prstGeom prst="rect">
            <a:avLst/>
          </a:prstGeom>
        </p:spPr>
      </p:pic>
    </p:spTree>
    <p:extLst>
      <p:ext uri="{BB962C8B-B14F-4D97-AF65-F5344CB8AC3E}">
        <p14:creationId xmlns:p14="http://schemas.microsoft.com/office/powerpoint/2010/main" val="117504775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919416" y="65082"/>
            <a:ext cx="4860324" cy="6792918"/>
          </a:xfrm>
          <a:prstGeom prst="rect">
            <a:avLst/>
          </a:prstGeom>
        </p:spPr>
      </p:pic>
      <p:pic>
        <p:nvPicPr>
          <p:cNvPr id="2" name="Picture 1"/>
          <p:cNvPicPr>
            <a:picLocks noChangeAspect="1"/>
          </p:cNvPicPr>
          <p:nvPr/>
        </p:nvPicPr>
        <p:blipFill>
          <a:blip r:embed="rId3"/>
          <a:stretch>
            <a:fillRect/>
          </a:stretch>
        </p:blipFill>
        <p:spPr>
          <a:xfrm>
            <a:off x="2239604" y="3462841"/>
            <a:ext cx="1940785" cy="1037471"/>
          </a:xfrm>
          <a:prstGeom prst="rect">
            <a:avLst/>
          </a:prstGeom>
        </p:spPr>
      </p:pic>
      <p:pic>
        <p:nvPicPr>
          <p:cNvPr id="3" name="Picture 2"/>
          <p:cNvPicPr>
            <a:picLocks noChangeAspect="1"/>
          </p:cNvPicPr>
          <p:nvPr/>
        </p:nvPicPr>
        <p:blipFill>
          <a:blip r:embed="rId4"/>
          <a:stretch>
            <a:fillRect/>
          </a:stretch>
        </p:blipFill>
        <p:spPr>
          <a:xfrm>
            <a:off x="4533527" y="3461541"/>
            <a:ext cx="1938696" cy="1036410"/>
          </a:xfrm>
          <a:prstGeom prst="rect">
            <a:avLst/>
          </a:prstGeom>
        </p:spPr>
      </p:pic>
      <p:sp>
        <p:nvSpPr>
          <p:cNvPr id="4" name="TextBox 3"/>
          <p:cNvSpPr txBox="1"/>
          <p:nvPr/>
        </p:nvSpPr>
        <p:spPr>
          <a:xfrm>
            <a:off x="7356389" y="3461541"/>
            <a:ext cx="1573427" cy="1200329"/>
          </a:xfrm>
          <a:prstGeom prst="rect">
            <a:avLst/>
          </a:prstGeom>
          <a:noFill/>
        </p:spPr>
        <p:txBody>
          <a:bodyPr wrap="square" rtlCol="0">
            <a:spAutoFit/>
          </a:bodyPr>
          <a:lstStyle/>
          <a:p>
            <a:r>
              <a:rPr lang="en-US" dirty="0" smtClean="0"/>
              <a:t>Softball to the face, Slammed hand in car door…</a:t>
            </a:r>
            <a:endParaRPr lang="en-US" dirty="0"/>
          </a:p>
        </p:txBody>
      </p:sp>
      <p:cxnSp>
        <p:nvCxnSpPr>
          <p:cNvPr id="7" name="Straight Arrow Connector 6"/>
          <p:cNvCxnSpPr>
            <a:endCxn id="3" idx="3"/>
          </p:cNvCxnSpPr>
          <p:nvPr/>
        </p:nvCxnSpPr>
        <p:spPr>
          <a:xfrm flipH="1" flipV="1">
            <a:off x="6472223" y="3979746"/>
            <a:ext cx="777074" cy="4031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644981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6465" y="65082"/>
            <a:ext cx="4893276" cy="6792918"/>
          </a:xfrm>
          <a:prstGeom prst="rect">
            <a:avLst/>
          </a:prstGeom>
        </p:spPr>
      </p:pic>
      <p:pic>
        <p:nvPicPr>
          <p:cNvPr id="2" name="Picture 1"/>
          <p:cNvPicPr>
            <a:picLocks noChangeAspect="1"/>
          </p:cNvPicPr>
          <p:nvPr/>
        </p:nvPicPr>
        <p:blipFill>
          <a:blip r:embed="rId3"/>
          <a:stretch>
            <a:fillRect/>
          </a:stretch>
        </p:blipFill>
        <p:spPr>
          <a:xfrm>
            <a:off x="2223884" y="4426557"/>
            <a:ext cx="1944793" cy="1036410"/>
          </a:xfrm>
          <a:prstGeom prst="rect">
            <a:avLst/>
          </a:prstGeom>
        </p:spPr>
      </p:pic>
      <p:pic>
        <p:nvPicPr>
          <p:cNvPr id="3" name="Picture 2"/>
          <p:cNvPicPr>
            <a:picLocks noChangeAspect="1"/>
          </p:cNvPicPr>
          <p:nvPr/>
        </p:nvPicPr>
        <p:blipFill>
          <a:blip r:embed="rId3"/>
          <a:stretch>
            <a:fillRect/>
          </a:stretch>
        </p:blipFill>
        <p:spPr>
          <a:xfrm>
            <a:off x="4431624" y="4426557"/>
            <a:ext cx="1944793" cy="1036410"/>
          </a:xfrm>
          <a:prstGeom prst="rect">
            <a:avLst/>
          </a:prstGeom>
        </p:spPr>
      </p:pic>
    </p:spTree>
    <p:extLst>
      <p:ext uri="{BB962C8B-B14F-4D97-AF65-F5344CB8AC3E}">
        <p14:creationId xmlns:p14="http://schemas.microsoft.com/office/powerpoint/2010/main" val="57754828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955685" y="1196866"/>
            <a:ext cx="4188315" cy="4035902"/>
          </a:xfrm>
          <a:prstGeom prst="rect">
            <a:avLst/>
          </a:prstGeom>
        </p:spPr>
      </p:pic>
      <p:sp>
        <p:nvSpPr>
          <p:cNvPr id="3" name="TextBox 2"/>
          <p:cNvSpPr txBox="1"/>
          <p:nvPr/>
        </p:nvSpPr>
        <p:spPr>
          <a:xfrm>
            <a:off x="230659" y="260162"/>
            <a:ext cx="4555525" cy="5909310"/>
          </a:xfrm>
          <a:prstGeom prst="rect">
            <a:avLst/>
          </a:prstGeom>
          <a:noFill/>
        </p:spPr>
        <p:txBody>
          <a:bodyPr wrap="square" rtlCol="0">
            <a:spAutoFit/>
          </a:bodyPr>
          <a:lstStyle/>
          <a:p>
            <a:pPr algn="ctr"/>
            <a:r>
              <a:rPr lang="en-US" b="1" u="sng" dirty="0" smtClean="0">
                <a:solidFill>
                  <a:srgbClr val="FF0000"/>
                </a:solidFill>
              </a:rPr>
              <a:t>ITLS Rapid Trauma Survey</a:t>
            </a:r>
          </a:p>
          <a:p>
            <a:endParaRPr lang="en-US" dirty="0"/>
          </a:p>
          <a:p>
            <a:pPr algn="ctr"/>
            <a:r>
              <a:rPr lang="en-US" dirty="0" smtClean="0"/>
              <a:t>Only stop for severe bleeding, airway compromise, un safe scene, or need for CPR.</a:t>
            </a:r>
          </a:p>
          <a:p>
            <a:pPr algn="ctr"/>
            <a:endParaRPr lang="en-US" dirty="0"/>
          </a:p>
          <a:p>
            <a:pPr algn="ctr"/>
            <a:r>
              <a:rPr lang="en-US" dirty="0" smtClean="0"/>
              <a:t>Perform the same way every time.  Consistent assessment yields consistent quality.</a:t>
            </a:r>
          </a:p>
          <a:p>
            <a:endParaRPr lang="en-US" dirty="0"/>
          </a:p>
          <a:p>
            <a:r>
              <a:rPr lang="en-US" dirty="0" smtClean="0"/>
              <a:t>Head-palpate skull, assess pupils-airway</a:t>
            </a:r>
          </a:p>
          <a:p>
            <a:r>
              <a:rPr lang="en-US" dirty="0" smtClean="0"/>
              <a:t>Neck-Trachea, JVD</a:t>
            </a:r>
          </a:p>
          <a:p>
            <a:r>
              <a:rPr lang="en-US" dirty="0" smtClean="0"/>
              <a:t>Chest-Palpate, Listen </a:t>
            </a:r>
            <a:r>
              <a:rPr lang="en-US" dirty="0" smtClean="0"/>
              <a:t>lungs </a:t>
            </a:r>
            <a:r>
              <a:rPr lang="en-US" dirty="0" smtClean="0"/>
              <a:t>and heart </a:t>
            </a:r>
          </a:p>
          <a:p>
            <a:r>
              <a:rPr lang="en-US" dirty="0" smtClean="0"/>
              <a:t>Abdomen-Palpate and assess</a:t>
            </a:r>
          </a:p>
          <a:p>
            <a:r>
              <a:rPr lang="en-US" dirty="0" smtClean="0"/>
              <a:t>Pelvis-In and down and leave alone</a:t>
            </a:r>
          </a:p>
          <a:p>
            <a:r>
              <a:rPr lang="en-US" dirty="0" smtClean="0"/>
              <a:t>Lower Extremities-Palpate plus pulses</a:t>
            </a:r>
          </a:p>
          <a:p>
            <a:r>
              <a:rPr lang="en-US" dirty="0" smtClean="0"/>
              <a:t>Upper Extremities-Palpate plus pulses</a:t>
            </a:r>
          </a:p>
          <a:p>
            <a:r>
              <a:rPr lang="en-US" dirty="0" smtClean="0"/>
              <a:t>Back side-Palpate and assess</a:t>
            </a:r>
          </a:p>
          <a:p>
            <a:pPr algn="ctr"/>
            <a:endParaRPr lang="en-US" dirty="0"/>
          </a:p>
          <a:p>
            <a:pPr algn="ctr"/>
            <a:r>
              <a:rPr lang="en-US" dirty="0" smtClean="0"/>
              <a:t>Delegate the interventions if any.  The lead EMT should concentrate on the assessment only-no interventions.</a:t>
            </a:r>
          </a:p>
          <a:p>
            <a:endParaRPr lang="en-US" dirty="0"/>
          </a:p>
        </p:txBody>
      </p:sp>
    </p:spTree>
    <p:extLst>
      <p:ext uri="{BB962C8B-B14F-4D97-AF65-F5344CB8AC3E}">
        <p14:creationId xmlns:p14="http://schemas.microsoft.com/office/powerpoint/2010/main" val="18822703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6465" y="65082"/>
            <a:ext cx="4893276" cy="6792918"/>
          </a:xfrm>
          <a:prstGeom prst="rect">
            <a:avLst/>
          </a:prstGeom>
        </p:spPr>
      </p:pic>
      <p:pic>
        <p:nvPicPr>
          <p:cNvPr id="2" name="Picture 1"/>
          <p:cNvPicPr>
            <a:picLocks noChangeAspect="1"/>
          </p:cNvPicPr>
          <p:nvPr/>
        </p:nvPicPr>
        <p:blipFill>
          <a:blip r:embed="rId3"/>
          <a:stretch>
            <a:fillRect/>
          </a:stretch>
        </p:blipFill>
        <p:spPr>
          <a:xfrm>
            <a:off x="2223884" y="4426557"/>
            <a:ext cx="1944793" cy="1036410"/>
          </a:xfrm>
          <a:prstGeom prst="rect">
            <a:avLst/>
          </a:prstGeom>
        </p:spPr>
      </p:pic>
      <p:pic>
        <p:nvPicPr>
          <p:cNvPr id="3" name="Picture 2"/>
          <p:cNvPicPr>
            <a:picLocks noChangeAspect="1"/>
          </p:cNvPicPr>
          <p:nvPr/>
        </p:nvPicPr>
        <p:blipFill>
          <a:blip r:embed="rId3"/>
          <a:stretch>
            <a:fillRect/>
          </a:stretch>
        </p:blipFill>
        <p:spPr>
          <a:xfrm>
            <a:off x="4431624" y="4426557"/>
            <a:ext cx="1944793" cy="1036410"/>
          </a:xfrm>
          <a:prstGeom prst="rect">
            <a:avLst/>
          </a:prstGeom>
        </p:spPr>
      </p:pic>
    </p:spTree>
    <p:extLst>
      <p:ext uri="{BB962C8B-B14F-4D97-AF65-F5344CB8AC3E}">
        <p14:creationId xmlns:p14="http://schemas.microsoft.com/office/powerpoint/2010/main" val="142985294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6465" y="65082"/>
            <a:ext cx="4893276" cy="6792918"/>
          </a:xfrm>
          <a:prstGeom prst="rect">
            <a:avLst/>
          </a:prstGeom>
        </p:spPr>
      </p:pic>
      <p:pic>
        <p:nvPicPr>
          <p:cNvPr id="2" name="Picture 1"/>
          <p:cNvPicPr>
            <a:picLocks noChangeAspect="1"/>
          </p:cNvPicPr>
          <p:nvPr/>
        </p:nvPicPr>
        <p:blipFill>
          <a:blip r:embed="rId3"/>
          <a:stretch>
            <a:fillRect/>
          </a:stretch>
        </p:blipFill>
        <p:spPr>
          <a:xfrm>
            <a:off x="3360706" y="5299768"/>
            <a:ext cx="1944793" cy="1036410"/>
          </a:xfrm>
          <a:prstGeom prst="rect">
            <a:avLst/>
          </a:prstGeom>
        </p:spPr>
      </p:pic>
    </p:spTree>
    <p:extLst>
      <p:ext uri="{BB962C8B-B14F-4D97-AF65-F5344CB8AC3E}">
        <p14:creationId xmlns:p14="http://schemas.microsoft.com/office/powerpoint/2010/main" val="325346407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6465" y="65082"/>
            <a:ext cx="4893276" cy="6792918"/>
          </a:xfrm>
          <a:prstGeom prst="rect">
            <a:avLst/>
          </a:prstGeom>
        </p:spPr>
      </p:pic>
      <p:pic>
        <p:nvPicPr>
          <p:cNvPr id="2" name="Picture 1"/>
          <p:cNvPicPr>
            <a:picLocks noChangeAspect="1"/>
          </p:cNvPicPr>
          <p:nvPr/>
        </p:nvPicPr>
        <p:blipFill>
          <a:blip r:embed="rId3"/>
          <a:stretch>
            <a:fillRect/>
          </a:stretch>
        </p:blipFill>
        <p:spPr>
          <a:xfrm>
            <a:off x="5049463" y="5975270"/>
            <a:ext cx="1944793" cy="1036410"/>
          </a:xfrm>
          <a:prstGeom prst="rect">
            <a:avLst/>
          </a:prstGeom>
        </p:spPr>
      </p:pic>
      <p:pic>
        <p:nvPicPr>
          <p:cNvPr id="4" name="Picture 3"/>
          <p:cNvPicPr>
            <a:picLocks noChangeAspect="1"/>
          </p:cNvPicPr>
          <p:nvPr/>
        </p:nvPicPr>
        <p:blipFill>
          <a:blip r:embed="rId4"/>
          <a:stretch>
            <a:fillRect/>
          </a:stretch>
        </p:blipFill>
        <p:spPr>
          <a:xfrm>
            <a:off x="1779040" y="5975270"/>
            <a:ext cx="1944793" cy="1036410"/>
          </a:xfrm>
          <a:prstGeom prst="rect">
            <a:avLst/>
          </a:prstGeom>
        </p:spPr>
      </p:pic>
    </p:spTree>
    <p:extLst>
      <p:ext uri="{BB962C8B-B14F-4D97-AF65-F5344CB8AC3E}">
        <p14:creationId xmlns:p14="http://schemas.microsoft.com/office/powerpoint/2010/main" val="294469135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3038" y="1639330"/>
            <a:ext cx="8625017" cy="5078313"/>
          </a:xfrm>
          <a:prstGeom prst="rect">
            <a:avLst/>
          </a:prstGeom>
          <a:noFill/>
        </p:spPr>
        <p:txBody>
          <a:bodyPr wrap="square" rtlCol="0">
            <a:spAutoFit/>
          </a:bodyPr>
          <a:lstStyle/>
          <a:p>
            <a:pPr algn="ctr"/>
            <a:endParaRPr lang="en-US" sz="2400" dirty="0" smtClean="0">
              <a:solidFill>
                <a:prstClr val="black"/>
              </a:solidFill>
            </a:endParaRPr>
          </a:p>
          <a:p>
            <a:pPr algn="ctr"/>
            <a:r>
              <a:rPr lang="en-US" sz="2400" dirty="0" smtClean="0">
                <a:solidFill>
                  <a:prstClr val="black"/>
                </a:solidFill>
              </a:rPr>
              <a:t>The ongoing (Secondary)assessment should be performed </a:t>
            </a:r>
            <a:r>
              <a:rPr lang="en-US" sz="2400" dirty="0" err="1" smtClean="0">
                <a:solidFill>
                  <a:prstClr val="black"/>
                </a:solidFill>
              </a:rPr>
              <a:t>en</a:t>
            </a:r>
            <a:r>
              <a:rPr lang="en-US" sz="2400" dirty="0" smtClean="0">
                <a:solidFill>
                  <a:prstClr val="black"/>
                </a:solidFill>
              </a:rPr>
              <a:t> route to the hospital along with other interventions or treatments.</a:t>
            </a:r>
          </a:p>
          <a:p>
            <a:pPr algn="ctr"/>
            <a:endParaRPr lang="en-US" sz="2400" dirty="0">
              <a:solidFill>
                <a:prstClr val="black"/>
              </a:solidFill>
            </a:endParaRPr>
          </a:p>
          <a:p>
            <a:pPr algn="ctr"/>
            <a:r>
              <a:rPr lang="en-US" sz="2400" dirty="0" smtClean="0">
                <a:solidFill>
                  <a:prstClr val="black"/>
                </a:solidFill>
              </a:rPr>
              <a:t>Repeating the initial assessment, Vital Signs, and the Focused Assessment.</a:t>
            </a:r>
          </a:p>
          <a:p>
            <a:pPr algn="ctr"/>
            <a:endParaRPr lang="en-US" sz="2400" dirty="0">
              <a:solidFill>
                <a:prstClr val="black"/>
              </a:solidFill>
            </a:endParaRPr>
          </a:p>
          <a:p>
            <a:pPr algn="ctr"/>
            <a:r>
              <a:rPr lang="en-US" sz="2400" dirty="0" smtClean="0">
                <a:solidFill>
                  <a:prstClr val="black"/>
                </a:solidFill>
              </a:rPr>
              <a:t>Initiate treatments as needed.</a:t>
            </a:r>
          </a:p>
          <a:p>
            <a:pPr algn="ctr"/>
            <a:endParaRPr lang="en-US" sz="2400" dirty="0">
              <a:solidFill>
                <a:prstClr val="black"/>
              </a:solidFill>
            </a:endParaRPr>
          </a:p>
          <a:p>
            <a:pPr algn="ctr"/>
            <a:r>
              <a:rPr lang="en-US" sz="2400" dirty="0" smtClean="0">
                <a:solidFill>
                  <a:prstClr val="black"/>
                </a:solidFill>
              </a:rPr>
              <a:t>Repeat vital signs based upon patient acuity.</a:t>
            </a:r>
          </a:p>
          <a:p>
            <a:pPr algn="ctr"/>
            <a:endParaRPr lang="en-US" sz="2400" dirty="0">
              <a:solidFill>
                <a:prstClr val="black"/>
              </a:solidFill>
            </a:endParaRPr>
          </a:p>
          <a:p>
            <a:pPr algn="ctr"/>
            <a:r>
              <a:rPr lang="en-US" sz="2400" dirty="0" smtClean="0">
                <a:solidFill>
                  <a:prstClr val="black"/>
                </a:solidFill>
              </a:rPr>
              <a:t>Determine trauma status and contact the hospital asap.</a:t>
            </a:r>
          </a:p>
          <a:p>
            <a:endParaRPr lang="en-US" dirty="0">
              <a:solidFill>
                <a:prstClr val="black"/>
              </a:solidFill>
            </a:endParaRPr>
          </a:p>
          <a:p>
            <a:endParaRPr lang="en-US" dirty="0">
              <a:solidFill>
                <a:prstClr val="black"/>
              </a:solidFill>
            </a:endParaRPr>
          </a:p>
        </p:txBody>
      </p:sp>
      <p:sp>
        <p:nvSpPr>
          <p:cNvPr id="4" name="TextBox 3"/>
          <p:cNvSpPr txBox="1"/>
          <p:nvPr/>
        </p:nvSpPr>
        <p:spPr>
          <a:xfrm>
            <a:off x="1227439" y="436605"/>
            <a:ext cx="7710616" cy="923330"/>
          </a:xfrm>
          <a:prstGeom prst="rect">
            <a:avLst/>
          </a:prstGeom>
          <a:noFill/>
        </p:spPr>
        <p:txBody>
          <a:bodyPr wrap="square" rtlCol="0">
            <a:spAutoFit/>
          </a:bodyPr>
          <a:lstStyle/>
          <a:p>
            <a:r>
              <a:rPr lang="en-US" sz="5400" b="1" u="sng" dirty="0" smtClean="0">
                <a:solidFill>
                  <a:prstClr val="black"/>
                </a:solidFill>
              </a:rPr>
              <a:t>Secondary Assessment</a:t>
            </a:r>
            <a:endParaRPr lang="en-US" sz="5400" b="1" u="sng" dirty="0">
              <a:solidFill>
                <a:prstClr val="black"/>
              </a:solidFill>
            </a:endParaRPr>
          </a:p>
        </p:txBody>
      </p:sp>
    </p:spTree>
    <p:extLst>
      <p:ext uri="{BB962C8B-B14F-4D97-AF65-F5344CB8AC3E}">
        <p14:creationId xmlns:p14="http://schemas.microsoft.com/office/powerpoint/2010/main" val="392480032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850622" y="1106045"/>
            <a:ext cx="3176291" cy="4925995"/>
          </a:xfrm>
          <a:prstGeom prst="rect">
            <a:avLst/>
          </a:prstGeom>
        </p:spPr>
      </p:pic>
      <p:sp>
        <p:nvSpPr>
          <p:cNvPr id="3" name="TextBox 2"/>
          <p:cNvSpPr txBox="1"/>
          <p:nvPr/>
        </p:nvSpPr>
        <p:spPr>
          <a:xfrm>
            <a:off x="164757" y="304800"/>
            <a:ext cx="5420497" cy="4893647"/>
          </a:xfrm>
          <a:prstGeom prst="rect">
            <a:avLst/>
          </a:prstGeom>
          <a:noFill/>
        </p:spPr>
        <p:txBody>
          <a:bodyPr wrap="square" rtlCol="0">
            <a:spAutoFit/>
          </a:bodyPr>
          <a:lstStyle/>
          <a:p>
            <a:pPr algn="ctr"/>
            <a:r>
              <a:rPr lang="en-US" sz="3600" b="1" u="sng" dirty="0" smtClean="0">
                <a:solidFill>
                  <a:srgbClr val="FF0000"/>
                </a:solidFill>
              </a:rPr>
              <a:t>ITLS Secondary Assessment</a:t>
            </a:r>
          </a:p>
          <a:p>
            <a:endParaRPr lang="en-US" dirty="0"/>
          </a:p>
          <a:p>
            <a:r>
              <a:rPr lang="en-US" sz="2000" dirty="0" smtClean="0"/>
              <a:t>AVPU</a:t>
            </a:r>
          </a:p>
          <a:p>
            <a:r>
              <a:rPr lang="en-US" sz="2000" dirty="0" smtClean="0"/>
              <a:t>SAMPLE</a:t>
            </a:r>
          </a:p>
          <a:p>
            <a:r>
              <a:rPr lang="en-US" sz="2000" dirty="0" smtClean="0"/>
              <a:t>Vitals including blood glucose</a:t>
            </a:r>
          </a:p>
          <a:p>
            <a:r>
              <a:rPr lang="en-US" sz="2000" dirty="0" smtClean="0"/>
              <a:t>GCS</a:t>
            </a:r>
          </a:p>
          <a:p>
            <a:r>
              <a:rPr lang="en-US" sz="2000" dirty="0" smtClean="0"/>
              <a:t>Check of interventions such as bandaging</a:t>
            </a:r>
          </a:p>
          <a:p>
            <a:r>
              <a:rPr lang="en-US" sz="2000" dirty="0" smtClean="0"/>
              <a:t>ECG</a:t>
            </a:r>
          </a:p>
          <a:p>
            <a:endParaRPr lang="en-US" sz="2000" dirty="0"/>
          </a:p>
          <a:p>
            <a:r>
              <a:rPr lang="en-US" sz="2000" dirty="0" smtClean="0"/>
              <a:t>Reassess more thoroughly DCAP-BLS-TIC</a:t>
            </a:r>
          </a:p>
          <a:p>
            <a:endParaRPr lang="en-US" sz="2000" dirty="0"/>
          </a:p>
          <a:p>
            <a:r>
              <a:rPr lang="en-US" sz="2000" dirty="0" smtClean="0"/>
              <a:t>Secondary Assessment should be performed once the patient is loaded into the ambulance…never on scene if possible.</a:t>
            </a:r>
          </a:p>
          <a:p>
            <a:endParaRPr lang="en-US" dirty="0"/>
          </a:p>
        </p:txBody>
      </p:sp>
    </p:spTree>
    <p:extLst>
      <p:ext uri="{BB962C8B-B14F-4D97-AF65-F5344CB8AC3E}">
        <p14:creationId xmlns:p14="http://schemas.microsoft.com/office/powerpoint/2010/main" val="23131278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1448" y="428367"/>
            <a:ext cx="2809103" cy="6524863"/>
          </a:xfrm>
          <a:prstGeom prst="rect">
            <a:avLst/>
          </a:prstGeom>
          <a:noFill/>
        </p:spPr>
        <p:txBody>
          <a:bodyPr wrap="square" rtlCol="0">
            <a:spAutoFit/>
          </a:bodyPr>
          <a:lstStyle/>
          <a:p>
            <a:r>
              <a:rPr lang="en-US" sz="4000" b="1" dirty="0" smtClean="0">
                <a:solidFill>
                  <a:srgbClr val="FF0000"/>
                </a:solidFill>
              </a:rPr>
              <a:t>D</a:t>
            </a:r>
            <a:r>
              <a:rPr lang="en-US" sz="4000" b="1" dirty="0" smtClean="0"/>
              <a:t>eformities</a:t>
            </a:r>
          </a:p>
          <a:p>
            <a:r>
              <a:rPr lang="en-US" sz="4000" b="1" dirty="0" smtClean="0">
                <a:solidFill>
                  <a:srgbClr val="FF0000"/>
                </a:solidFill>
              </a:rPr>
              <a:t>C</a:t>
            </a:r>
            <a:r>
              <a:rPr lang="en-US" sz="4000" b="1" dirty="0" smtClean="0"/>
              <a:t>ontusions</a:t>
            </a:r>
          </a:p>
          <a:p>
            <a:r>
              <a:rPr lang="en-US" sz="4000" b="1" dirty="0" smtClean="0">
                <a:solidFill>
                  <a:srgbClr val="FF0000"/>
                </a:solidFill>
              </a:rPr>
              <a:t>A</a:t>
            </a:r>
            <a:r>
              <a:rPr lang="en-US" sz="4000" b="1" dirty="0" smtClean="0"/>
              <a:t>brasions</a:t>
            </a:r>
          </a:p>
          <a:p>
            <a:r>
              <a:rPr lang="en-US" sz="4000" b="1" dirty="0" smtClean="0">
                <a:solidFill>
                  <a:srgbClr val="FF0000"/>
                </a:solidFill>
              </a:rPr>
              <a:t>P</a:t>
            </a:r>
            <a:r>
              <a:rPr lang="en-US" sz="4000" b="1" dirty="0" smtClean="0"/>
              <a:t>unctures</a:t>
            </a:r>
          </a:p>
          <a:p>
            <a:r>
              <a:rPr lang="en-US" sz="4000" b="1" dirty="0" smtClean="0">
                <a:solidFill>
                  <a:srgbClr val="FF0000"/>
                </a:solidFill>
              </a:rPr>
              <a:t>B</a:t>
            </a:r>
            <a:r>
              <a:rPr lang="en-US" sz="4000" b="1" dirty="0" smtClean="0"/>
              <a:t>ruising</a:t>
            </a:r>
          </a:p>
          <a:p>
            <a:r>
              <a:rPr lang="en-US" sz="4000" b="1" dirty="0" smtClean="0">
                <a:solidFill>
                  <a:srgbClr val="FF0000"/>
                </a:solidFill>
              </a:rPr>
              <a:t>L</a:t>
            </a:r>
            <a:r>
              <a:rPr lang="en-US" sz="4000" b="1" dirty="0" smtClean="0"/>
              <a:t>acerations</a:t>
            </a:r>
          </a:p>
          <a:p>
            <a:r>
              <a:rPr lang="en-US" sz="4000" b="1" dirty="0" smtClean="0">
                <a:solidFill>
                  <a:srgbClr val="FF0000"/>
                </a:solidFill>
              </a:rPr>
              <a:t>S</a:t>
            </a:r>
            <a:r>
              <a:rPr lang="en-US" sz="4000" b="1" dirty="0" smtClean="0"/>
              <a:t>welling</a:t>
            </a:r>
          </a:p>
          <a:p>
            <a:r>
              <a:rPr lang="en-US" sz="4000" b="1" dirty="0" smtClean="0">
                <a:solidFill>
                  <a:srgbClr val="FF0000"/>
                </a:solidFill>
              </a:rPr>
              <a:t>T</a:t>
            </a:r>
            <a:r>
              <a:rPr lang="en-US" sz="4000" b="1" dirty="0" smtClean="0"/>
              <a:t>enderness</a:t>
            </a:r>
          </a:p>
          <a:p>
            <a:r>
              <a:rPr lang="en-US" sz="4000" b="1" dirty="0" smtClean="0">
                <a:solidFill>
                  <a:srgbClr val="FF0000"/>
                </a:solidFill>
              </a:rPr>
              <a:t>I</a:t>
            </a:r>
            <a:r>
              <a:rPr lang="en-US" sz="4000" b="1" dirty="0" smtClean="0"/>
              <a:t>nstability</a:t>
            </a:r>
          </a:p>
          <a:p>
            <a:r>
              <a:rPr lang="en-US" sz="4000" b="1" dirty="0" smtClean="0">
                <a:solidFill>
                  <a:srgbClr val="FF0000"/>
                </a:solidFill>
              </a:rPr>
              <a:t>C</a:t>
            </a:r>
            <a:r>
              <a:rPr lang="en-US" sz="4000" b="1" dirty="0" smtClean="0"/>
              <a:t>repitation</a:t>
            </a:r>
          </a:p>
          <a:p>
            <a:endParaRPr lang="en-US" dirty="0"/>
          </a:p>
        </p:txBody>
      </p:sp>
      <p:sp>
        <p:nvSpPr>
          <p:cNvPr id="3" name="TextBox 2"/>
          <p:cNvSpPr txBox="1"/>
          <p:nvPr/>
        </p:nvSpPr>
        <p:spPr>
          <a:xfrm>
            <a:off x="4802659" y="1400432"/>
            <a:ext cx="3451655" cy="4524315"/>
          </a:xfrm>
          <a:prstGeom prst="rect">
            <a:avLst/>
          </a:prstGeom>
          <a:noFill/>
        </p:spPr>
        <p:txBody>
          <a:bodyPr wrap="square" rtlCol="0">
            <a:spAutoFit/>
          </a:bodyPr>
          <a:lstStyle/>
          <a:p>
            <a:r>
              <a:rPr lang="en-US" sz="9600" b="1" dirty="0" smtClean="0">
                <a:solidFill>
                  <a:srgbClr val="FF0000"/>
                </a:solidFill>
              </a:rPr>
              <a:t>DCAP</a:t>
            </a:r>
          </a:p>
          <a:p>
            <a:r>
              <a:rPr lang="en-US" sz="9600" b="1" dirty="0" smtClean="0">
                <a:solidFill>
                  <a:srgbClr val="FF0000"/>
                </a:solidFill>
              </a:rPr>
              <a:t>BLS</a:t>
            </a:r>
          </a:p>
          <a:p>
            <a:r>
              <a:rPr lang="en-US" sz="9600" b="1" dirty="0" smtClean="0">
                <a:solidFill>
                  <a:srgbClr val="FF0000"/>
                </a:solidFill>
              </a:rPr>
              <a:t>TIC</a:t>
            </a:r>
            <a:endParaRPr lang="en-US" sz="9600" b="1" dirty="0">
              <a:solidFill>
                <a:srgbClr val="FF0000"/>
              </a:solidFill>
            </a:endParaRPr>
          </a:p>
        </p:txBody>
      </p:sp>
    </p:spTree>
    <p:extLst>
      <p:ext uri="{BB962C8B-B14F-4D97-AF65-F5344CB8AC3E}">
        <p14:creationId xmlns:p14="http://schemas.microsoft.com/office/powerpoint/2010/main" val="36969732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0086" y="2133600"/>
            <a:ext cx="8625017" cy="4062651"/>
          </a:xfrm>
          <a:prstGeom prst="rect">
            <a:avLst/>
          </a:prstGeom>
          <a:noFill/>
        </p:spPr>
        <p:txBody>
          <a:bodyPr wrap="square" rtlCol="0">
            <a:spAutoFit/>
          </a:bodyPr>
          <a:lstStyle/>
          <a:p>
            <a:pPr algn="ctr"/>
            <a:r>
              <a:rPr lang="en-US" sz="2400" dirty="0" smtClean="0">
                <a:solidFill>
                  <a:prstClr val="black"/>
                </a:solidFill>
              </a:rPr>
              <a:t>If the mechanism is such, the patient may not need a full Rapid Trauma Assessment.  </a:t>
            </a:r>
          </a:p>
          <a:p>
            <a:pPr algn="ctr"/>
            <a:endParaRPr lang="en-US" sz="2400" dirty="0">
              <a:solidFill>
                <a:prstClr val="black"/>
              </a:solidFill>
            </a:endParaRPr>
          </a:p>
          <a:p>
            <a:pPr algn="ctr"/>
            <a:r>
              <a:rPr lang="en-US" sz="2400" dirty="0" smtClean="0">
                <a:solidFill>
                  <a:prstClr val="black"/>
                </a:solidFill>
              </a:rPr>
              <a:t>A Focused Assessment of the injury and associated systems may be all they need.</a:t>
            </a:r>
          </a:p>
          <a:p>
            <a:pPr algn="ctr"/>
            <a:endParaRPr lang="en-US" sz="2400" dirty="0">
              <a:solidFill>
                <a:prstClr val="black"/>
              </a:solidFill>
            </a:endParaRPr>
          </a:p>
          <a:p>
            <a:pPr algn="ctr"/>
            <a:r>
              <a:rPr lang="en-US" sz="2400" dirty="0" smtClean="0">
                <a:solidFill>
                  <a:prstClr val="black"/>
                </a:solidFill>
              </a:rPr>
              <a:t>Keep a constant eye on the big picture just in case.</a:t>
            </a:r>
          </a:p>
          <a:p>
            <a:endParaRPr lang="en-US" dirty="0">
              <a:solidFill>
                <a:prstClr val="black"/>
              </a:solidFill>
            </a:endParaRPr>
          </a:p>
          <a:p>
            <a:endParaRPr lang="en-US" dirty="0" smtClean="0">
              <a:solidFill>
                <a:prstClr val="black"/>
              </a:solidFill>
            </a:endParaRPr>
          </a:p>
          <a:p>
            <a:endParaRPr lang="en-US" dirty="0">
              <a:solidFill>
                <a:prstClr val="black"/>
              </a:solidFill>
            </a:endParaRPr>
          </a:p>
          <a:p>
            <a:endParaRPr lang="en-US" dirty="0">
              <a:solidFill>
                <a:prstClr val="black"/>
              </a:solidFill>
            </a:endParaRPr>
          </a:p>
          <a:p>
            <a:endParaRPr lang="en-US" dirty="0">
              <a:solidFill>
                <a:prstClr val="black"/>
              </a:solidFill>
            </a:endParaRPr>
          </a:p>
        </p:txBody>
      </p:sp>
      <p:sp>
        <p:nvSpPr>
          <p:cNvPr id="4" name="TextBox 3"/>
          <p:cNvSpPr txBox="1"/>
          <p:nvPr/>
        </p:nvSpPr>
        <p:spPr>
          <a:xfrm>
            <a:off x="1565189" y="395417"/>
            <a:ext cx="7710616" cy="923330"/>
          </a:xfrm>
          <a:prstGeom prst="rect">
            <a:avLst/>
          </a:prstGeom>
          <a:noFill/>
        </p:spPr>
        <p:txBody>
          <a:bodyPr wrap="square" rtlCol="0">
            <a:spAutoFit/>
          </a:bodyPr>
          <a:lstStyle/>
          <a:p>
            <a:r>
              <a:rPr lang="en-US" sz="5400" b="1" u="sng" dirty="0" smtClean="0">
                <a:solidFill>
                  <a:prstClr val="black"/>
                </a:solidFill>
              </a:rPr>
              <a:t>Focused Assessment</a:t>
            </a:r>
            <a:endParaRPr lang="en-US" sz="5400" b="1" u="sng" dirty="0">
              <a:solidFill>
                <a:prstClr val="black"/>
              </a:solidFill>
            </a:endParaRPr>
          </a:p>
        </p:txBody>
      </p:sp>
    </p:spTree>
    <p:extLst>
      <p:ext uri="{BB962C8B-B14F-4D97-AF65-F5344CB8AC3E}">
        <p14:creationId xmlns:p14="http://schemas.microsoft.com/office/powerpoint/2010/main" val="29807288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167746" y="125473"/>
            <a:ext cx="1810669" cy="1664352"/>
          </a:xfrm>
          <a:prstGeom prst="rect">
            <a:avLst/>
          </a:prstGeom>
        </p:spPr>
      </p:pic>
      <p:sp>
        <p:nvSpPr>
          <p:cNvPr id="3" name="TextBox 2"/>
          <p:cNvSpPr txBox="1"/>
          <p:nvPr/>
        </p:nvSpPr>
        <p:spPr>
          <a:xfrm>
            <a:off x="280086" y="2133600"/>
            <a:ext cx="8625017" cy="4339650"/>
          </a:xfrm>
          <a:prstGeom prst="rect">
            <a:avLst/>
          </a:prstGeom>
          <a:noFill/>
        </p:spPr>
        <p:txBody>
          <a:bodyPr wrap="square" rtlCol="0">
            <a:spAutoFit/>
          </a:bodyPr>
          <a:lstStyle/>
          <a:p>
            <a:pPr algn="ctr"/>
            <a:endParaRPr lang="en-US" sz="2400" dirty="0" smtClean="0">
              <a:solidFill>
                <a:prstClr val="black"/>
              </a:solidFill>
            </a:endParaRPr>
          </a:p>
          <a:p>
            <a:pPr algn="ctr"/>
            <a:r>
              <a:rPr lang="en-US" sz="2400" dirty="0" smtClean="0">
                <a:solidFill>
                  <a:prstClr val="black"/>
                </a:solidFill>
              </a:rPr>
              <a:t>Constant monitoring of interventions</a:t>
            </a:r>
          </a:p>
          <a:p>
            <a:pPr algn="ctr"/>
            <a:endParaRPr lang="en-US" sz="2400" dirty="0">
              <a:solidFill>
                <a:prstClr val="black"/>
              </a:solidFill>
            </a:endParaRPr>
          </a:p>
          <a:p>
            <a:pPr algn="ctr"/>
            <a:r>
              <a:rPr lang="en-US" sz="2400" dirty="0" smtClean="0">
                <a:solidFill>
                  <a:prstClr val="black"/>
                </a:solidFill>
              </a:rPr>
              <a:t>Reassessing decisions </a:t>
            </a:r>
          </a:p>
          <a:p>
            <a:pPr algn="ctr"/>
            <a:endParaRPr lang="en-US" sz="2400" dirty="0">
              <a:solidFill>
                <a:prstClr val="black"/>
              </a:solidFill>
            </a:endParaRPr>
          </a:p>
          <a:p>
            <a:pPr algn="ctr"/>
            <a:r>
              <a:rPr lang="en-US" sz="2400" dirty="0" smtClean="0">
                <a:solidFill>
                  <a:prstClr val="black"/>
                </a:solidFill>
              </a:rPr>
              <a:t>Re contact </a:t>
            </a:r>
            <a:r>
              <a:rPr lang="en-US" sz="2400" dirty="0" smtClean="0">
                <a:solidFill>
                  <a:prstClr val="black"/>
                </a:solidFill>
              </a:rPr>
              <a:t>the hospital if conditions change</a:t>
            </a:r>
          </a:p>
          <a:p>
            <a:pPr algn="ctr"/>
            <a:endParaRPr lang="en-US" sz="2400" dirty="0">
              <a:solidFill>
                <a:prstClr val="black"/>
              </a:solidFill>
            </a:endParaRPr>
          </a:p>
          <a:p>
            <a:pPr algn="ctr"/>
            <a:endParaRPr lang="en-US" sz="2400" dirty="0" smtClean="0">
              <a:solidFill>
                <a:prstClr val="black"/>
              </a:solidFill>
            </a:endParaRPr>
          </a:p>
          <a:p>
            <a:pPr algn="ctr"/>
            <a:endParaRPr lang="en-US" sz="2400" dirty="0">
              <a:solidFill>
                <a:prstClr val="black"/>
              </a:solidFill>
            </a:endParaRPr>
          </a:p>
          <a:p>
            <a:pPr algn="ctr"/>
            <a:endParaRPr lang="en-US" sz="2400" dirty="0" smtClean="0">
              <a:solidFill>
                <a:prstClr val="black"/>
              </a:solidFill>
            </a:endParaRPr>
          </a:p>
          <a:p>
            <a:endParaRPr lang="en-US" dirty="0">
              <a:solidFill>
                <a:prstClr val="black"/>
              </a:solidFill>
            </a:endParaRPr>
          </a:p>
          <a:p>
            <a:endParaRPr lang="en-US" dirty="0">
              <a:solidFill>
                <a:prstClr val="black"/>
              </a:solidFill>
            </a:endParaRPr>
          </a:p>
        </p:txBody>
      </p:sp>
      <p:sp>
        <p:nvSpPr>
          <p:cNvPr id="4" name="TextBox 3"/>
          <p:cNvSpPr txBox="1"/>
          <p:nvPr/>
        </p:nvSpPr>
        <p:spPr>
          <a:xfrm>
            <a:off x="378940" y="387179"/>
            <a:ext cx="6268995" cy="923330"/>
          </a:xfrm>
          <a:prstGeom prst="rect">
            <a:avLst/>
          </a:prstGeom>
          <a:noFill/>
        </p:spPr>
        <p:txBody>
          <a:bodyPr wrap="square" rtlCol="0">
            <a:spAutoFit/>
          </a:bodyPr>
          <a:lstStyle/>
          <a:p>
            <a:r>
              <a:rPr lang="en-US" sz="5400" b="1" u="sng" dirty="0" smtClean="0">
                <a:solidFill>
                  <a:srgbClr val="FF0000"/>
                </a:solidFill>
              </a:rPr>
              <a:t>Ongoing Assessment</a:t>
            </a:r>
            <a:endParaRPr lang="en-US" sz="5400" b="1" u="sng" dirty="0">
              <a:solidFill>
                <a:srgbClr val="FF0000"/>
              </a:solidFill>
            </a:endParaRPr>
          </a:p>
        </p:txBody>
      </p:sp>
      <p:pic>
        <p:nvPicPr>
          <p:cNvPr id="5122" name="Picture 2" descr="Image result for funny ambulance 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113903" y="4735239"/>
            <a:ext cx="2898688" cy="2081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389852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4227" y="238897"/>
            <a:ext cx="8468497" cy="4801314"/>
          </a:xfrm>
          <a:prstGeom prst="rect">
            <a:avLst/>
          </a:prstGeom>
          <a:noFill/>
        </p:spPr>
        <p:txBody>
          <a:bodyPr wrap="square" rtlCol="0">
            <a:spAutoFit/>
          </a:bodyPr>
          <a:lstStyle/>
          <a:p>
            <a:pPr algn="ctr"/>
            <a:r>
              <a:rPr lang="en-US" sz="3600" b="1" u="sng" dirty="0" smtClean="0">
                <a:solidFill>
                  <a:srgbClr val="FF0000"/>
                </a:solidFill>
              </a:rPr>
              <a:t>Aeromedical Transport</a:t>
            </a:r>
          </a:p>
          <a:p>
            <a:pPr algn="ctr"/>
            <a:endParaRPr lang="en-US" dirty="0" smtClean="0"/>
          </a:p>
          <a:p>
            <a:pPr algn="ctr"/>
            <a:endParaRPr lang="en-US" dirty="0"/>
          </a:p>
          <a:p>
            <a:pPr algn="ctr"/>
            <a:r>
              <a:rPr lang="en-US" sz="2400" dirty="0" smtClean="0"/>
              <a:t>If there is prolonged extrication of 20-30 minutes or more or a long transport time Air may be the way to get the patient to the Trauma Center.</a:t>
            </a:r>
          </a:p>
          <a:p>
            <a:pPr algn="ctr"/>
            <a:endParaRPr lang="en-US" sz="2400" dirty="0"/>
          </a:p>
          <a:p>
            <a:pPr algn="ctr"/>
            <a:r>
              <a:rPr lang="en-US" sz="2400" dirty="0" smtClean="0"/>
              <a:t>Air has more capabilities than ground BLS ambulances.</a:t>
            </a:r>
          </a:p>
          <a:p>
            <a:pPr algn="ctr"/>
            <a:endParaRPr lang="en-US" sz="2400" dirty="0"/>
          </a:p>
          <a:p>
            <a:pPr algn="ctr"/>
            <a:r>
              <a:rPr lang="en-US" sz="2400" dirty="0" smtClean="0"/>
              <a:t>If time is critical Air may make the best sense.</a:t>
            </a:r>
          </a:p>
          <a:p>
            <a:pPr algn="ctr"/>
            <a:endParaRPr lang="en-US" sz="2400" dirty="0"/>
          </a:p>
          <a:p>
            <a:pPr algn="ctr"/>
            <a:r>
              <a:rPr lang="en-US" sz="2400" dirty="0" smtClean="0"/>
              <a:t>In MCI situations Air may transport the most critical first.</a:t>
            </a:r>
          </a:p>
          <a:p>
            <a:endParaRPr lang="en-US" dirty="0"/>
          </a:p>
        </p:txBody>
      </p:sp>
      <p:pic>
        <p:nvPicPr>
          <p:cNvPr id="6146" name="Picture 2" descr="Image result for helicopter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037023" y="3818538"/>
            <a:ext cx="6191250" cy="2247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788257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4140" y="116522"/>
            <a:ext cx="8972807" cy="6847669"/>
          </a:xfrm>
          <a:prstGeom prst="rect">
            <a:avLst/>
          </a:prstGeom>
        </p:spPr>
      </p:pic>
    </p:spTree>
    <p:extLst>
      <p:ext uri="{BB962C8B-B14F-4D97-AF65-F5344CB8AC3E}">
        <p14:creationId xmlns:p14="http://schemas.microsoft.com/office/powerpoint/2010/main" val="41489366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14616" y="3238500"/>
            <a:ext cx="6096000" cy="3429000"/>
          </a:xfrm>
          <a:prstGeom prst="rect">
            <a:avLst/>
          </a:prstGeom>
        </p:spPr>
      </p:pic>
      <p:sp>
        <p:nvSpPr>
          <p:cNvPr id="3" name="TextBox 2"/>
          <p:cNvSpPr txBox="1"/>
          <p:nvPr/>
        </p:nvSpPr>
        <p:spPr>
          <a:xfrm>
            <a:off x="395416" y="263611"/>
            <a:ext cx="8353168" cy="1938992"/>
          </a:xfrm>
          <a:prstGeom prst="rect">
            <a:avLst/>
          </a:prstGeom>
          <a:noFill/>
        </p:spPr>
        <p:txBody>
          <a:bodyPr wrap="square" rtlCol="0">
            <a:spAutoFit/>
          </a:bodyPr>
          <a:lstStyle/>
          <a:p>
            <a:pPr algn="ctr"/>
            <a:r>
              <a:rPr lang="en-US" sz="2400" dirty="0" smtClean="0"/>
              <a:t>In a distant rural area, </a:t>
            </a:r>
            <a:r>
              <a:rPr lang="en-US" sz="2400" dirty="0" smtClean="0"/>
              <a:t>Life Flight may make the best sense in transporting to the Trauma Center.</a:t>
            </a:r>
          </a:p>
          <a:p>
            <a:pPr algn="ctr"/>
            <a:endParaRPr lang="en-US" sz="2400" dirty="0"/>
          </a:p>
          <a:p>
            <a:pPr algn="ctr"/>
            <a:r>
              <a:rPr lang="en-US" sz="2400" dirty="0" smtClean="0"/>
              <a:t>The LZ must be set up properly so that the helicopter has a clear and save place to land.</a:t>
            </a:r>
            <a:endParaRPr lang="en-US" sz="2400" dirty="0"/>
          </a:p>
        </p:txBody>
      </p:sp>
    </p:spTree>
    <p:extLst>
      <p:ext uri="{BB962C8B-B14F-4D97-AF65-F5344CB8AC3E}">
        <p14:creationId xmlns:p14="http://schemas.microsoft.com/office/powerpoint/2010/main" val="27406437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72100" y="1294499"/>
            <a:ext cx="6114949" cy="5643589"/>
          </a:xfrm>
          <a:prstGeom prst="rect">
            <a:avLst/>
          </a:prstGeom>
        </p:spPr>
      </p:pic>
      <p:sp>
        <p:nvSpPr>
          <p:cNvPr id="3" name="TextBox 2"/>
          <p:cNvSpPr txBox="1"/>
          <p:nvPr/>
        </p:nvSpPr>
        <p:spPr>
          <a:xfrm>
            <a:off x="362465" y="214184"/>
            <a:ext cx="8106032" cy="830997"/>
          </a:xfrm>
          <a:prstGeom prst="rect">
            <a:avLst/>
          </a:prstGeom>
          <a:noFill/>
        </p:spPr>
        <p:txBody>
          <a:bodyPr wrap="square" rtlCol="0">
            <a:spAutoFit/>
          </a:bodyPr>
          <a:lstStyle/>
          <a:p>
            <a:pPr algn="ctr"/>
            <a:r>
              <a:rPr lang="en-US" sz="2400" dirty="0" smtClean="0"/>
              <a:t>Setting up the LZ can be a task for PD or anyone not in direct patient care situations</a:t>
            </a:r>
            <a:endParaRPr lang="en-US" sz="2400" dirty="0"/>
          </a:p>
        </p:txBody>
      </p:sp>
    </p:spTree>
    <p:extLst>
      <p:ext uri="{BB962C8B-B14F-4D97-AF65-F5344CB8AC3E}">
        <p14:creationId xmlns:p14="http://schemas.microsoft.com/office/powerpoint/2010/main" val="3250695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21720" y="3060100"/>
            <a:ext cx="5897436" cy="3353057"/>
          </a:xfrm>
          <a:prstGeom prst="rect">
            <a:avLst/>
          </a:prstGeom>
        </p:spPr>
      </p:pic>
      <p:sp>
        <p:nvSpPr>
          <p:cNvPr id="3" name="TextBox 2"/>
          <p:cNvSpPr txBox="1"/>
          <p:nvPr/>
        </p:nvSpPr>
        <p:spPr>
          <a:xfrm>
            <a:off x="329514" y="230659"/>
            <a:ext cx="8567351" cy="2308324"/>
          </a:xfrm>
          <a:prstGeom prst="rect">
            <a:avLst/>
          </a:prstGeom>
          <a:noFill/>
        </p:spPr>
        <p:txBody>
          <a:bodyPr wrap="square" rtlCol="0">
            <a:spAutoFit/>
          </a:bodyPr>
          <a:lstStyle/>
          <a:p>
            <a:pPr algn="ctr"/>
            <a:r>
              <a:rPr lang="en-US" sz="2400" dirty="0" smtClean="0"/>
              <a:t>Follow the commands of the flight crew.  </a:t>
            </a:r>
          </a:p>
          <a:p>
            <a:pPr algn="ctr"/>
            <a:r>
              <a:rPr lang="en-US" sz="2400" dirty="0" smtClean="0"/>
              <a:t>Never approach the helicopter without direction.</a:t>
            </a:r>
          </a:p>
          <a:p>
            <a:pPr algn="ctr"/>
            <a:r>
              <a:rPr lang="en-US" sz="2400" dirty="0" smtClean="0"/>
              <a:t>Be aware of debris and unstable ground when setting up the LZ.</a:t>
            </a:r>
          </a:p>
          <a:p>
            <a:pPr algn="ctr"/>
            <a:r>
              <a:rPr lang="en-US" sz="2400" dirty="0" smtClean="0"/>
              <a:t>Turn off all flashing lights on emergency vehicles at night when the helicopter is overhead.</a:t>
            </a:r>
          </a:p>
          <a:p>
            <a:pPr algn="ctr"/>
            <a:r>
              <a:rPr lang="en-US" sz="2400" dirty="0" smtClean="0"/>
              <a:t>Never shine a flashlight at the helicopter.</a:t>
            </a:r>
            <a:endParaRPr lang="en-US" sz="2400" dirty="0"/>
          </a:p>
        </p:txBody>
      </p:sp>
    </p:spTree>
    <p:extLst>
      <p:ext uri="{BB962C8B-B14F-4D97-AF65-F5344CB8AC3E}">
        <p14:creationId xmlns:p14="http://schemas.microsoft.com/office/powerpoint/2010/main" val="14531187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9470" y="354227"/>
            <a:ext cx="8699157" cy="6093976"/>
          </a:xfrm>
          <a:prstGeom prst="rect">
            <a:avLst/>
          </a:prstGeom>
          <a:noFill/>
        </p:spPr>
        <p:txBody>
          <a:bodyPr wrap="square" rtlCol="0">
            <a:spAutoFit/>
          </a:bodyPr>
          <a:lstStyle/>
          <a:p>
            <a:pPr algn="ctr"/>
            <a:r>
              <a:rPr lang="en-US" sz="3600" b="1" u="sng" dirty="0" smtClean="0">
                <a:solidFill>
                  <a:srgbClr val="FF0000"/>
                </a:solidFill>
              </a:rPr>
              <a:t>Choosing the correct Hospital</a:t>
            </a:r>
          </a:p>
          <a:p>
            <a:pPr algn="ctr"/>
            <a:endParaRPr lang="en-US" sz="2400" dirty="0"/>
          </a:p>
          <a:p>
            <a:pPr algn="ctr"/>
            <a:r>
              <a:rPr lang="en-US" sz="2400" dirty="0" smtClean="0"/>
              <a:t>Trauma Centers have the facilities and resources to treat almost all trauma patients.</a:t>
            </a:r>
          </a:p>
          <a:p>
            <a:pPr algn="ctr"/>
            <a:endParaRPr lang="en-US" sz="2400" dirty="0"/>
          </a:p>
          <a:p>
            <a:pPr algn="ctr"/>
            <a:r>
              <a:rPr lang="en-US" sz="2400" b="1" u="sng" dirty="0" smtClean="0">
                <a:solidFill>
                  <a:srgbClr val="FF0000"/>
                </a:solidFill>
              </a:rPr>
              <a:t>Level 2 Trauma Centers </a:t>
            </a:r>
            <a:r>
              <a:rPr lang="en-US" sz="2400" dirty="0" smtClean="0"/>
              <a:t>have 24/7/365 resources for general surgery, Anesthesiology, Radiology, OB, and a few specialties.</a:t>
            </a:r>
          </a:p>
          <a:p>
            <a:pPr algn="ctr"/>
            <a:endParaRPr lang="en-US" sz="2400" dirty="0"/>
          </a:p>
          <a:p>
            <a:pPr algn="ctr"/>
            <a:r>
              <a:rPr lang="en-US" sz="2400" b="1" u="sng" dirty="0" smtClean="0">
                <a:solidFill>
                  <a:srgbClr val="FF0000"/>
                </a:solidFill>
              </a:rPr>
              <a:t>Level 1 Trauma Centers </a:t>
            </a:r>
            <a:r>
              <a:rPr lang="en-US" sz="2400" dirty="0" smtClean="0"/>
              <a:t>have 24/7/365 resources as the Level </a:t>
            </a:r>
            <a:r>
              <a:rPr lang="en-US" sz="2400" dirty="0" smtClean="0"/>
              <a:t>2- </a:t>
            </a:r>
            <a:r>
              <a:rPr lang="en-US" sz="2400" dirty="0" smtClean="0"/>
              <a:t>plus Plastic Surgery, Oral </a:t>
            </a:r>
            <a:r>
              <a:rPr lang="en-US" sz="2400" dirty="0" err="1" smtClean="0"/>
              <a:t>Maxilofacial</a:t>
            </a:r>
            <a:r>
              <a:rPr lang="en-US" sz="2400" dirty="0" smtClean="0"/>
              <a:t> Surgery, and most all other specialties.  Level 1’s are resource hospitals with teaching </a:t>
            </a:r>
            <a:r>
              <a:rPr lang="en-US" sz="2400" dirty="0" smtClean="0"/>
              <a:t>and research capabilities</a:t>
            </a:r>
            <a:r>
              <a:rPr lang="en-US" sz="2400" dirty="0" smtClean="0"/>
              <a:t>.</a:t>
            </a:r>
          </a:p>
          <a:p>
            <a:pPr algn="ctr"/>
            <a:endParaRPr lang="en-US" sz="2400" dirty="0"/>
          </a:p>
          <a:p>
            <a:pPr algn="ctr"/>
            <a:r>
              <a:rPr lang="en-US" sz="2400" dirty="0" smtClean="0"/>
              <a:t>Both have special trained teams for trauma situations that work together to provide top level trauma care.</a:t>
            </a:r>
          </a:p>
          <a:p>
            <a:endParaRPr lang="en-US" dirty="0"/>
          </a:p>
        </p:txBody>
      </p:sp>
    </p:spTree>
    <p:extLst>
      <p:ext uri="{BB962C8B-B14F-4D97-AF65-F5344CB8AC3E}">
        <p14:creationId xmlns:p14="http://schemas.microsoft.com/office/powerpoint/2010/main" val="16272708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4843" y="1243914"/>
            <a:ext cx="8295503" cy="3693319"/>
          </a:xfrm>
          <a:prstGeom prst="rect">
            <a:avLst/>
          </a:prstGeom>
          <a:noFill/>
        </p:spPr>
        <p:txBody>
          <a:bodyPr wrap="square" rtlCol="0">
            <a:spAutoFit/>
          </a:bodyPr>
          <a:lstStyle/>
          <a:p>
            <a:pPr algn="ctr"/>
            <a:r>
              <a:rPr lang="en-US" sz="4800" b="1" u="sng" dirty="0" smtClean="0">
                <a:solidFill>
                  <a:srgbClr val="FF0000"/>
                </a:solidFill>
              </a:rPr>
              <a:t>Things To Remember</a:t>
            </a:r>
          </a:p>
          <a:p>
            <a:pPr algn="ctr"/>
            <a:endParaRPr lang="en-US" sz="2800" dirty="0"/>
          </a:p>
          <a:p>
            <a:pPr algn="ctr"/>
            <a:r>
              <a:rPr lang="en-US" sz="2800" dirty="0" smtClean="0"/>
              <a:t>Scene time &lt;10 minutes in trauma situations</a:t>
            </a:r>
          </a:p>
          <a:p>
            <a:pPr algn="ctr"/>
            <a:r>
              <a:rPr lang="en-US" sz="2800" dirty="0" smtClean="0"/>
              <a:t>Utilization of Air Transport if prolonged extrication</a:t>
            </a:r>
          </a:p>
          <a:p>
            <a:pPr algn="ctr"/>
            <a:r>
              <a:rPr lang="en-US" sz="2800" dirty="0" smtClean="0"/>
              <a:t>Keep your eye on the big picture</a:t>
            </a:r>
          </a:p>
          <a:p>
            <a:pPr algn="ctr"/>
            <a:r>
              <a:rPr lang="en-US" sz="2800" dirty="0" smtClean="0"/>
              <a:t>Work as a team with 1 leader and 1 voice</a:t>
            </a:r>
          </a:p>
          <a:p>
            <a:pPr algn="ctr"/>
            <a:r>
              <a:rPr lang="en-US" sz="2800" dirty="0" smtClean="0"/>
              <a:t>Have delegated tasks and skills to perform</a:t>
            </a:r>
          </a:p>
          <a:p>
            <a:endParaRPr lang="en-US" dirty="0"/>
          </a:p>
        </p:txBody>
      </p:sp>
      <p:pic>
        <p:nvPicPr>
          <p:cNvPr id="7170"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0"/>
            <a:ext cx="2983243" cy="1506538"/>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ambulance 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514" y="4634524"/>
            <a:ext cx="2648551" cy="2223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12022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FF0000"/>
                </a:solidFill>
              </a:rPr>
              <a:t>MCI-Multiple Casualty Incident</a:t>
            </a:r>
            <a:endParaRPr lang="en-US" b="1" u="sng" dirty="0">
              <a:solidFill>
                <a:srgbClr val="FF0000"/>
              </a:solidFill>
            </a:endParaRPr>
          </a:p>
        </p:txBody>
      </p:sp>
      <p:sp>
        <p:nvSpPr>
          <p:cNvPr id="3" name="Content Placeholder 2"/>
          <p:cNvSpPr>
            <a:spLocks noGrp="1"/>
          </p:cNvSpPr>
          <p:nvPr>
            <p:ph idx="1"/>
          </p:nvPr>
        </p:nvSpPr>
        <p:spPr/>
        <p:txBody>
          <a:bodyPr/>
          <a:lstStyle/>
          <a:p>
            <a:r>
              <a:rPr lang="en-US" sz="2800" dirty="0" smtClean="0"/>
              <a:t>When the number of patients is greater than the capabilities of the initial responding units.</a:t>
            </a:r>
          </a:p>
          <a:p>
            <a:r>
              <a:rPr lang="en-US" sz="2800" dirty="0" smtClean="0"/>
              <a:t>First arriving unit should set up an incident command structure and begin evaluating need for additional resources.  Based upon </a:t>
            </a:r>
            <a:r>
              <a:rPr lang="en-US" sz="2800" dirty="0"/>
              <a:t>s</a:t>
            </a:r>
            <a:r>
              <a:rPr lang="en-US" sz="2800" dirty="0" smtClean="0"/>
              <a:t>cene size up.</a:t>
            </a:r>
          </a:p>
          <a:p>
            <a:r>
              <a:rPr lang="en-US" sz="2800" dirty="0" smtClean="0"/>
              <a:t>Based upon the mechanism and number of patients, early contact OSF Medical Control to inform them of a MCI and a total number of possible patients.</a:t>
            </a:r>
          </a:p>
          <a:p>
            <a:endParaRPr lang="en-US" dirty="0" smtClean="0"/>
          </a:p>
        </p:txBody>
      </p:sp>
    </p:spTree>
    <p:extLst>
      <p:ext uri="{BB962C8B-B14F-4D97-AF65-F5344CB8AC3E}">
        <p14:creationId xmlns:p14="http://schemas.microsoft.com/office/powerpoint/2010/main" val="13498653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FF0000"/>
                </a:solidFill>
              </a:rPr>
              <a:t>MCI Kit</a:t>
            </a:r>
            <a:endParaRPr lang="en-US" b="1" u="sng" dirty="0">
              <a:solidFill>
                <a:srgbClr val="FF0000"/>
              </a:solidFill>
            </a:endParaRPr>
          </a:p>
        </p:txBody>
      </p:sp>
      <p:pic>
        <p:nvPicPr>
          <p:cNvPr id="4" name="Content Placeholder 3"/>
          <p:cNvPicPr>
            <a:picLocks noGrp="1" noChangeAspect="1"/>
          </p:cNvPicPr>
          <p:nvPr>
            <p:ph idx="1"/>
          </p:nvPr>
        </p:nvPicPr>
        <p:blipFill>
          <a:blip r:embed="rId2"/>
          <a:stretch>
            <a:fillRect/>
          </a:stretch>
        </p:blipFill>
        <p:spPr>
          <a:xfrm>
            <a:off x="1387495" y="1622854"/>
            <a:ext cx="6607584" cy="3477676"/>
          </a:xfrm>
          <a:prstGeom prst="rect">
            <a:avLst/>
          </a:prstGeom>
        </p:spPr>
      </p:pic>
    </p:spTree>
    <p:extLst>
      <p:ext uri="{BB962C8B-B14F-4D97-AF65-F5344CB8AC3E}">
        <p14:creationId xmlns:p14="http://schemas.microsoft.com/office/powerpoint/2010/main" val="38013510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636109" y="82379"/>
            <a:ext cx="3871782" cy="6775621"/>
          </a:xfrm>
          <a:prstGeom prst="rect">
            <a:avLst/>
          </a:prstGeom>
        </p:spPr>
      </p:pic>
    </p:spTree>
    <p:extLst>
      <p:ext uri="{BB962C8B-B14F-4D97-AF65-F5344CB8AC3E}">
        <p14:creationId xmlns:p14="http://schemas.microsoft.com/office/powerpoint/2010/main" val="34099286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200697" y="100759"/>
            <a:ext cx="1810669" cy="1664352"/>
          </a:xfrm>
          <a:prstGeom prst="rect">
            <a:avLst/>
          </a:prstGeom>
        </p:spPr>
      </p:pic>
      <p:sp>
        <p:nvSpPr>
          <p:cNvPr id="5" name="TextBox 4"/>
          <p:cNvSpPr txBox="1"/>
          <p:nvPr/>
        </p:nvSpPr>
        <p:spPr>
          <a:xfrm>
            <a:off x="626073" y="932935"/>
            <a:ext cx="7414055" cy="5109091"/>
          </a:xfrm>
          <a:prstGeom prst="rect">
            <a:avLst/>
          </a:prstGeom>
          <a:noFill/>
        </p:spPr>
        <p:txBody>
          <a:bodyPr wrap="square" rtlCol="0">
            <a:spAutoFit/>
          </a:bodyPr>
          <a:lstStyle/>
          <a:p>
            <a:pPr algn="ctr"/>
            <a:r>
              <a:rPr lang="en-US" sz="2800" b="1" u="sng" dirty="0" smtClean="0">
                <a:solidFill>
                  <a:srgbClr val="FF0000"/>
                </a:solidFill>
              </a:rPr>
              <a:t>Rules for Triage </a:t>
            </a:r>
          </a:p>
          <a:p>
            <a:pPr algn="ctr"/>
            <a:endParaRPr lang="en-US" dirty="0">
              <a:solidFill>
                <a:prstClr val="black"/>
              </a:solidFill>
            </a:endParaRPr>
          </a:p>
          <a:p>
            <a:pPr algn="ctr"/>
            <a:r>
              <a:rPr lang="en-US" sz="2000" dirty="0" smtClean="0">
                <a:solidFill>
                  <a:prstClr val="black"/>
                </a:solidFill>
              </a:rPr>
              <a:t>Think fast Triage </a:t>
            </a:r>
            <a:r>
              <a:rPr lang="en-US" sz="2000" dirty="0" smtClean="0">
                <a:solidFill>
                  <a:srgbClr val="FF0000"/>
                </a:solidFill>
              </a:rPr>
              <a:t>RPM</a:t>
            </a:r>
            <a:r>
              <a:rPr lang="en-US" sz="2000" dirty="0" smtClean="0">
                <a:solidFill>
                  <a:prstClr val="black"/>
                </a:solidFill>
              </a:rPr>
              <a:t>-</a:t>
            </a:r>
            <a:r>
              <a:rPr lang="en-US" sz="2000" dirty="0" smtClean="0">
                <a:solidFill>
                  <a:srgbClr val="FF0000"/>
                </a:solidFill>
              </a:rPr>
              <a:t>R</a:t>
            </a:r>
            <a:r>
              <a:rPr lang="en-US" sz="2000" dirty="0" smtClean="0">
                <a:solidFill>
                  <a:prstClr val="black"/>
                </a:solidFill>
              </a:rPr>
              <a:t>espirations, </a:t>
            </a:r>
            <a:r>
              <a:rPr lang="en-US" sz="2000" dirty="0" smtClean="0">
                <a:solidFill>
                  <a:srgbClr val="FF0000"/>
                </a:solidFill>
              </a:rPr>
              <a:t>P</a:t>
            </a:r>
            <a:r>
              <a:rPr lang="en-US" sz="2000" dirty="0" smtClean="0">
                <a:solidFill>
                  <a:prstClr val="black"/>
                </a:solidFill>
              </a:rPr>
              <a:t>erfusion, and </a:t>
            </a:r>
            <a:r>
              <a:rPr lang="en-US" sz="2000" dirty="0" smtClean="0">
                <a:solidFill>
                  <a:srgbClr val="FF0000"/>
                </a:solidFill>
              </a:rPr>
              <a:t>M</a:t>
            </a:r>
            <a:r>
              <a:rPr lang="en-US" sz="2000" dirty="0" smtClean="0">
                <a:solidFill>
                  <a:prstClr val="black"/>
                </a:solidFill>
              </a:rPr>
              <a:t>entation</a:t>
            </a:r>
          </a:p>
          <a:p>
            <a:pPr algn="ctr"/>
            <a:endParaRPr lang="en-US" sz="2000" dirty="0">
              <a:solidFill>
                <a:prstClr val="black"/>
              </a:solidFill>
            </a:endParaRPr>
          </a:p>
          <a:p>
            <a:pPr algn="ctr"/>
            <a:r>
              <a:rPr lang="en-US" sz="2000" dirty="0" smtClean="0">
                <a:solidFill>
                  <a:prstClr val="black"/>
                </a:solidFill>
              </a:rPr>
              <a:t>Maybe think of </a:t>
            </a:r>
            <a:r>
              <a:rPr lang="en-US" sz="2000" dirty="0" smtClean="0">
                <a:solidFill>
                  <a:srgbClr val="FF0000"/>
                </a:solidFill>
              </a:rPr>
              <a:t>“30-2 Can Do”.  </a:t>
            </a:r>
            <a:r>
              <a:rPr lang="en-US" sz="2000" dirty="0" smtClean="0">
                <a:solidFill>
                  <a:schemeClr val="accent2">
                    <a:lumMod val="75000"/>
                  </a:schemeClr>
                </a:solidFill>
              </a:rPr>
              <a:t>30</a:t>
            </a:r>
            <a:r>
              <a:rPr lang="en-US" sz="2000" dirty="0" smtClean="0">
                <a:solidFill>
                  <a:prstClr val="black"/>
                </a:solidFill>
              </a:rPr>
              <a:t> </a:t>
            </a:r>
            <a:r>
              <a:rPr lang="en-US" sz="2000" dirty="0" err="1" smtClean="0">
                <a:solidFill>
                  <a:prstClr val="black"/>
                </a:solidFill>
              </a:rPr>
              <a:t>resps</a:t>
            </a:r>
            <a:r>
              <a:rPr lang="en-US" sz="2000" dirty="0" smtClean="0">
                <a:solidFill>
                  <a:prstClr val="black"/>
                </a:solidFill>
              </a:rPr>
              <a:t> or less, </a:t>
            </a:r>
            <a:r>
              <a:rPr lang="en-US" sz="2000" dirty="0" smtClean="0">
                <a:solidFill>
                  <a:schemeClr val="accent2">
                    <a:lumMod val="75000"/>
                  </a:schemeClr>
                </a:solidFill>
              </a:rPr>
              <a:t>2</a:t>
            </a:r>
            <a:r>
              <a:rPr lang="en-US" sz="2000" dirty="0" smtClean="0">
                <a:solidFill>
                  <a:prstClr val="black"/>
                </a:solidFill>
              </a:rPr>
              <a:t> seconds or less capillary refill, &amp; </a:t>
            </a:r>
            <a:r>
              <a:rPr lang="en-US" sz="2000" dirty="0" smtClean="0">
                <a:solidFill>
                  <a:schemeClr val="accent2">
                    <a:lumMod val="75000"/>
                  </a:schemeClr>
                </a:solidFill>
              </a:rPr>
              <a:t>Can do </a:t>
            </a:r>
            <a:r>
              <a:rPr lang="en-US" sz="2000" dirty="0" smtClean="0">
                <a:solidFill>
                  <a:prstClr val="black"/>
                </a:solidFill>
              </a:rPr>
              <a:t>what we ask of them.</a:t>
            </a:r>
          </a:p>
          <a:p>
            <a:pPr algn="ctr"/>
            <a:endParaRPr lang="en-US" sz="2000" dirty="0" smtClean="0">
              <a:solidFill>
                <a:prstClr val="black"/>
              </a:solidFill>
            </a:endParaRPr>
          </a:p>
          <a:p>
            <a:pPr algn="ctr"/>
            <a:r>
              <a:rPr lang="en-US" sz="2000" dirty="0" smtClean="0">
                <a:solidFill>
                  <a:prstClr val="black"/>
                </a:solidFill>
              </a:rPr>
              <a:t>Move through the entire scene rapidly assessing each patient, stopping only to reposition an airway or to stop profuse bleeding.</a:t>
            </a:r>
          </a:p>
          <a:p>
            <a:pPr algn="ctr"/>
            <a:endParaRPr lang="en-US" sz="2000" dirty="0" smtClean="0">
              <a:solidFill>
                <a:prstClr val="black"/>
              </a:solidFill>
            </a:endParaRPr>
          </a:p>
          <a:p>
            <a:pPr algn="ctr"/>
            <a:r>
              <a:rPr lang="en-US" sz="2000" dirty="0" smtClean="0">
                <a:solidFill>
                  <a:prstClr val="black"/>
                </a:solidFill>
              </a:rPr>
              <a:t>As you move through the scene assign each patient a triage tag color according to their priority and pass them along to others.</a:t>
            </a:r>
          </a:p>
          <a:p>
            <a:pPr algn="ctr"/>
            <a:endParaRPr lang="en-US" sz="2000" dirty="0" smtClean="0">
              <a:solidFill>
                <a:prstClr val="black"/>
              </a:solidFill>
            </a:endParaRPr>
          </a:p>
          <a:p>
            <a:pPr algn="ctr"/>
            <a:r>
              <a:rPr lang="en-US" sz="2000" dirty="0" smtClean="0">
                <a:solidFill>
                  <a:prstClr val="black"/>
                </a:solidFill>
              </a:rPr>
              <a:t>Treat and transport those patients who are viable and have life threatening injuries first, according to the resources available.</a:t>
            </a:r>
          </a:p>
          <a:p>
            <a:pPr algn="ctr"/>
            <a:endParaRPr lang="en-US" sz="2000" dirty="0" smtClean="0">
              <a:solidFill>
                <a:prstClr val="black"/>
              </a:solidFill>
            </a:endParaRPr>
          </a:p>
        </p:txBody>
      </p:sp>
    </p:spTree>
    <p:extLst>
      <p:ext uri="{BB962C8B-B14F-4D97-AF65-F5344CB8AC3E}">
        <p14:creationId xmlns:p14="http://schemas.microsoft.com/office/powerpoint/2010/main" val="36381439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200697" y="100759"/>
            <a:ext cx="1810669" cy="1664352"/>
          </a:xfrm>
          <a:prstGeom prst="rect">
            <a:avLst/>
          </a:prstGeom>
        </p:spPr>
      </p:pic>
      <p:sp>
        <p:nvSpPr>
          <p:cNvPr id="5" name="TextBox 4"/>
          <p:cNvSpPr txBox="1"/>
          <p:nvPr/>
        </p:nvSpPr>
        <p:spPr>
          <a:xfrm>
            <a:off x="626073" y="932935"/>
            <a:ext cx="7414055" cy="3570208"/>
          </a:xfrm>
          <a:prstGeom prst="rect">
            <a:avLst/>
          </a:prstGeom>
          <a:noFill/>
        </p:spPr>
        <p:txBody>
          <a:bodyPr wrap="square" rtlCol="0">
            <a:spAutoFit/>
          </a:bodyPr>
          <a:lstStyle/>
          <a:p>
            <a:pPr algn="ctr"/>
            <a:r>
              <a:rPr lang="en-US" sz="2800" b="1" u="sng" dirty="0" smtClean="0">
                <a:solidFill>
                  <a:srgbClr val="FF0000"/>
                </a:solidFill>
              </a:rPr>
              <a:t>Rules for Triage </a:t>
            </a:r>
          </a:p>
          <a:p>
            <a:pPr algn="ctr"/>
            <a:endParaRPr lang="en-US" dirty="0">
              <a:solidFill>
                <a:prstClr val="black"/>
              </a:solidFill>
            </a:endParaRPr>
          </a:p>
          <a:p>
            <a:pPr algn="ctr"/>
            <a:endParaRPr lang="en-US" sz="2000" dirty="0" smtClean="0">
              <a:solidFill>
                <a:prstClr val="black"/>
              </a:solidFill>
            </a:endParaRPr>
          </a:p>
          <a:p>
            <a:pPr algn="ctr"/>
            <a:r>
              <a:rPr lang="en-US" sz="2000" dirty="0" smtClean="0">
                <a:solidFill>
                  <a:prstClr val="black"/>
                </a:solidFill>
              </a:rPr>
              <a:t>Next treat and transport those who may have impending or potential life threatening injuries.</a:t>
            </a:r>
          </a:p>
          <a:p>
            <a:pPr algn="ctr"/>
            <a:endParaRPr lang="en-US" sz="2000" dirty="0" smtClean="0">
              <a:solidFill>
                <a:prstClr val="black"/>
              </a:solidFill>
            </a:endParaRPr>
          </a:p>
          <a:p>
            <a:pPr algn="ctr"/>
            <a:r>
              <a:rPr lang="en-US" sz="2000" dirty="0" smtClean="0">
                <a:solidFill>
                  <a:prstClr val="black"/>
                </a:solidFill>
              </a:rPr>
              <a:t>Walking wounded should be transported last.</a:t>
            </a:r>
          </a:p>
          <a:p>
            <a:pPr algn="ctr"/>
            <a:endParaRPr lang="en-US" sz="2000" dirty="0" smtClean="0">
              <a:solidFill>
                <a:prstClr val="black"/>
              </a:solidFill>
            </a:endParaRPr>
          </a:p>
          <a:p>
            <a:pPr algn="ctr"/>
            <a:r>
              <a:rPr lang="en-US" sz="2000" dirty="0" smtClean="0">
                <a:solidFill>
                  <a:prstClr val="black"/>
                </a:solidFill>
              </a:rPr>
              <a:t>Non-viable (those in cardiac arrest and/ or obvious mortal wounds) should not be treated or transported unless adequate resources and/ or personnel are available.</a:t>
            </a:r>
            <a:endParaRPr lang="en-US" sz="2000" dirty="0">
              <a:solidFill>
                <a:prstClr val="black"/>
              </a:solidFill>
            </a:endParaRPr>
          </a:p>
        </p:txBody>
      </p:sp>
      <p:pic>
        <p:nvPicPr>
          <p:cNvPr id="8194" name="Picture 2" descr="Image result for mass casualty 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0074" y="4400940"/>
            <a:ext cx="4366052" cy="2457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637340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200697" y="100759"/>
            <a:ext cx="1810669" cy="1664352"/>
          </a:xfrm>
          <a:prstGeom prst="rect">
            <a:avLst/>
          </a:prstGeom>
        </p:spPr>
      </p:pic>
      <p:sp>
        <p:nvSpPr>
          <p:cNvPr id="5" name="TextBox 4"/>
          <p:cNvSpPr txBox="1"/>
          <p:nvPr/>
        </p:nvSpPr>
        <p:spPr>
          <a:xfrm>
            <a:off x="444844" y="1765111"/>
            <a:ext cx="8114270" cy="3416320"/>
          </a:xfrm>
          <a:prstGeom prst="rect">
            <a:avLst/>
          </a:prstGeom>
          <a:noFill/>
        </p:spPr>
        <p:txBody>
          <a:bodyPr wrap="square" rtlCol="0">
            <a:spAutoFit/>
          </a:bodyPr>
          <a:lstStyle/>
          <a:p>
            <a:pPr algn="ctr"/>
            <a:r>
              <a:rPr lang="en-US" sz="2400" dirty="0" smtClean="0">
                <a:solidFill>
                  <a:prstClr val="black"/>
                </a:solidFill>
              </a:rPr>
              <a:t>Step 1 establish the “Walking Wounded” and assign them a </a:t>
            </a:r>
            <a:r>
              <a:rPr lang="en-US" sz="2400" b="1" u="sng" dirty="0" smtClean="0">
                <a:solidFill>
                  <a:schemeClr val="accent2"/>
                </a:solidFill>
              </a:rPr>
              <a:t>GREEN TAG.  </a:t>
            </a:r>
            <a:r>
              <a:rPr lang="en-US" sz="2400" dirty="0" smtClean="0"/>
              <a:t>This thins out the heard of injured.</a:t>
            </a:r>
          </a:p>
          <a:p>
            <a:pPr algn="ctr"/>
            <a:endParaRPr lang="en-US" sz="2400" dirty="0">
              <a:solidFill>
                <a:schemeClr val="accent2"/>
              </a:solidFill>
            </a:endParaRPr>
          </a:p>
          <a:p>
            <a:pPr algn="ctr"/>
            <a:r>
              <a:rPr lang="en-US" sz="2400" dirty="0" smtClean="0"/>
              <a:t>Step 2 Assess Ventilations in the remaining patients (&lt;30).</a:t>
            </a:r>
          </a:p>
          <a:p>
            <a:pPr algn="ctr"/>
            <a:endParaRPr lang="en-US" sz="2400" dirty="0"/>
          </a:p>
          <a:p>
            <a:pPr algn="ctr"/>
            <a:r>
              <a:rPr lang="en-US" sz="2400" dirty="0" smtClean="0"/>
              <a:t>Step 3 Assess perfusion (Radial Pulses) Assessing for Shock.</a:t>
            </a:r>
          </a:p>
          <a:p>
            <a:pPr algn="ctr"/>
            <a:endParaRPr lang="en-US" sz="2400" dirty="0"/>
          </a:p>
          <a:p>
            <a:pPr algn="ctr"/>
            <a:r>
              <a:rPr lang="en-US" sz="2400" dirty="0" smtClean="0"/>
              <a:t>Step 4 Assess neurologic status (Can they follow simple commands?).</a:t>
            </a:r>
            <a:endParaRPr lang="en-US" sz="2400" dirty="0"/>
          </a:p>
        </p:txBody>
      </p:sp>
    </p:spTree>
    <p:extLst>
      <p:ext uri="{BB962C8B-B14F-4D97-AF65-F5344CB8AC3E}">
        <p14:creationId xmlns:p14="http://schemas.microsoft.com/office/powerpoint/2010/main" val="370519006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42985" y="1047834"/>
            <a:ext cx="5132172" cy="4832137"/>
          </a:xfrm>
          <a:prstGeom prst="rect">
            <a:avLst/>
          </a:prstGeom>
        </p:spPr>
      </p:pic>
    </p:spTree>
    <p:extLst>
      <p:ext uri="{BB962C8B-B14F-4D97-AF65-F5344CB8AC3E}">
        <p14:creationId xmlns:p14="http://schemas.microsoft.com/office/powerpoint/2010/main" val="38864581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39538" y="2751437"/>
            <a:ext cx="7486740" cy="3393989"/>
          </a:xfrm>
          <a:prstGeom prst="rect">
            <a:avLst/>
          </a:prstGeom>
        </p:spPr>
      </p:pic>
      <p:sp>
        <p:nvSpPr>
          <p:cNvPr id="3" name="TextBox 2"/>
          <p:cNvSpPr txBox="1"/>
          <p:nvPr/>
        </p:nvSpPr>
        <p:spPr>
          <a:xfrm>
            <a:off x="617838" y="288324"/>
            <a:ext cx="7817708" cy="646331"/>
          </a:xfrm>
          <a:prstGeom prst="rect">
            <a:avLst/>
          </a:prstGeom>
          <a:noFill/>
        </p:spPr>
        <p:txBody>
          <a:bodyPr wrap="square" rtlCol="0">
            <a:spAutoFit/>
          </a:bodyPr>
          <a:lstStyle/>
          <a:p>
            <a:r>
              <a:rPr lang="en-US" sz="3600" b="1" dirty="0" smtClean="0">
                <a:solidFill>
                  <a:srgbClr val="FF0000"/>
                </a:solidFill>
              </a:rPr>
              <a:t>Establish treatment zones </a:t>
            </a:r>
            <a:endParaRPr lang="en-US" sz="3600" b="1" dirty="0">
              <a:solidFill>
                <a:srgbClr val="FF0000"/>
              </a:solidFill>
            </a:endParaRPr>
          </a:p>
        </p:txBody>
      </p:sp>
    </p:spTree>
    <p:extLst>
      <p:ext uri="{BB962C8B-B14F-4D97-AF65-F5344CB8AC3E}">
        <p14:creationId xmlns:p14="http://schemas.microsoft.com/office/powerpoint/2010/main" val="38883753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200697" y="100759"/>
            <a:ext cx="1810669" cy="1664352"/>
          </a:xfrm>
          <a:prstGeom prst="rect">
            <a:avLst/>
          </a:prstGeom>
        </p:spPr>
      </p:pic>
      <p:sp>
        <p:nvSpPr>
          <p:cNvPr id="5" name="TextBox 4"/>
          <p:cNvSpPr txBox="1"/>
          <p:nvPr/>
        </p:nvSpPr>
        <p:spPr>
          <a:xfrm>
            <a:off x="477795" y="1765111"/>
            <a:ext cx="8073081" cy="4493538"/>
          </a:xfrm>
          <a:prstGeom prst="rect">
            <a:avLst/>
          </a:prstGeom>
          <a:noFill/>
        </p:spPr>
        <p:txBody>
          <a:bodyPr wrap="square" rtlCol="0">
            <a:spAutoFit/>
          </a:bodyPr>
          <a:lstStyle/>
          <a:p>
            <a:pPr algn="ctr"/>
            <a:r>
              <a:rPr lang="en-US" sz="2200" dirty="0" smtClean="0"/>
              <a:t>When pediatric patients are involved we utilize “Jump START” triage criteria.  In children, because of mechanical airway obstructions, apnea can occur quickly and be resolved quickly with quick airway interventions</a:t>
            </a:r>
            <a:r>
              <a:rPr lang="en-US" sz="2200" dirty="0"/>
              <a:t>.</a:t>
            </a:r>
          </a:p>
          <a:p>
            <a:pPr algn="ctr"/>
            <a:r>
              <a:rPr lang="en-US" sz="2200" dirty="0" smtClean="0"/>
              <a:t>These obstructions can occur when the child is unresponsive and their head is tipped forward occluding the airway.</a:t>
            </a:r>
          </a:p>
          <a:p>
            <a:pPr algn="ctr"/>
            <a:endParaRPr lang="en-US" sz="2200" dirty="0"/>
          </a:p>
          <a:p>
            <a:pPr algn="ctr"/>
            <a:r>
              <a:rPr lang="en-US" sz="2200" dirty="0" smtClean="0"/>
              <a:t>If there are no spontaneous breaths the triage officer must reposition the airway and 5 rescue breaths are given.  If breathing and pulses resume the patient is made a </a:t>
            </a:r>
            <a:r>
              <a:rPr lang="en-US" sz="2200" b="1" u="sng" dirty="0" smtClean="0">
                <a:solidFill>
                  <a:srgbClr val="C00000"/>
                </a:solidFill>
              </a:rPr>
              <a:t>RED TAG.</a:t>
            </a:r>
          </a:p>
          <a:p>
            <a:pPr algn="ctr"/>
            <a:endParaRPr lang="en-US" sz="2200" b="1" u="sng" dirty="0">
              <a:solidFill>
                <a:srgbClr val="C00000"/>
              </a:solidFill>
            </a:endParaRPr>
          </a:p>
          <a:p>
            <a:pPr algn="ctr"/>
            <a:r>
              <a:rPr lang="en-US" sz="2200" dirty="0" smtClean="0"/>
              <a:t>If there are still no pulses even after repositioning and rescue breaths then the patient is made a </a:t>
            </a:r>
            <a:r>
              <a:rPr lang="en-US" sz="2200" b="1" u="sng" dirty="0" smtClean="0"/>
              <a:t>BLACK TAG</a:t>
            </a:r>
            <a:r>
              <a:rPr lang="en-US" sz="2200" dirty="0" smtClean="0"/>
              <a:t>.</a:t>
            </a:r>
            <a:endParaRPr lang="en-US" sz="2200" dirty="0"/>
          </a:p>
        </p:txBody>
      </p:sp>
      <p:sp>
        <p:nvSpPr>
          <p:cNvPr id="2" name="TextBox 1"/>
          <p:cNvSpPr txBox="1"/>
          <p:nvPr/>
        </p:nvSpPr>
        <p:spPr>
          <a:xfrm>
            <a:off x="1507524" y="469557"/>
            <a:ext cx="6400800" cy="707886"/>
          </a:xfrm>
          <a:prstGeom prst="rect">
            <a:avLst/>
          </a:prstGeom>
          <a:noFill/>
        </p:spPr>
        <p:txBody>
          <a:bodyPr wrap="square" rtlCol="0">
            <a:spAutoFit/>
          </a:bodyPr>
          <a:lstStyle/>
          <a:p>
            <a:r>
              <a:rPr lang="en-US" sz="4000" b="1" u="sng" dirty="0" smtClean="0">
                <a:solidFill>
                  <a:srgbClr val="FF0000"/>
                </a:solidFill>
              </a:rPr>
              <a:t>START vs JUMP START</a:t>
            </a:r>
            <a:endParaRPr lang="en-US" sz="4000" b="1" u="sng" dirty="0">
              <a:solidFill>
                <a:srgbClr val="FF0000"/>
              </a:solidFill>
            </a:endParaRPr>
          </a:p>
        </p:txBody>
      </p:sp>
    </p:spTree>
    <p:extLst>
      <p:ext uri="{BB962C8B-B14F-4D97-AF65-F5344CB8AC3E}">
        <p14:creationId xmlns:p14="http://schemas.microsoft.com/office/powerpoint/2010/main" val="126907779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200697" y="100759"/>
            <a:ext cx="1810669" cy="1664352"/>
          </a:xfrm>
          <a:prstGeom prst="rect">
            <a:avLst/>
          </a:prstGeom>
        </p:spPr>
      </p:pic>
      <p:sp>
        <p:nvSpPr>
          <p:cNvPr id="5" name="TextBox 4"/>
          <p:cNvSpPr txBox="1"/>
          <p:nvPr/>
        </p:nvSpPr>
        <p:spPr>
          <a:xfrm>
            <a:off x="477795" y="1765111"/>
            <a:ext cx="8073081" cy="4832092"/>
          </a:xfrm>
          <a:prstGeom prst="rect">
            <a:avLst/>
          </a:prstGeom>
          <a:noFill/>
        </p:spPr>
        <p:txBody>
          <a:bodyPr wrap="square" rtlCol="0">
            <a:spAutoFit/>
          </a:bodyPr>
          <a:lstStyle/>
          <a:p>
            <a:pPr algn="ctr"/>
            <a:r>
              <a:rPr lang="en-US" sz="2200" dirty="0" smtClean="0">
                <a:solidFill>
                  <a:prstClr val="black"/>
                </a:solidFill>
              </a:rPr>
              <a:t>Utilize Jump START with children &lt;8 or if size represents adult like size.</a:t>
            </a:r>
          </a:p>
          <a:p>
            <a:pPr algn="ctr"/>
            <a:endParaRPr lang="en-US" sz="2200" dirty="0">
              <a:solidFill>
                <a:prstClr val="black"/>
              </a:solidFill>
            </a:endParaRPr>
          </a:p>
          <a:p>
            <a:pPr algn="ctr"/>
            <a:r>
              <a:rPr lang="en-US" sz="2200" dirty="0" smtClean="0">
                <a:solidFill>
                  <a:prstClr val="black"/>
                </a:solidFill>
              </a:rPr>
              <a:t>Respirations become more difficult to categorize with Pediatric patients.</a:t>
            </a:r>
          </a:p>
          <a:p>
            <a:pPr algn="ctr"/>
            <a:endParaRPr lang="en-US" sz="2200" dirty="0" smtClean="0">
              <a:solidFill>
                <a:prstClr val="black"/>
              </a:solidFill>
            </a:endParaRPr>
          </a:p>
          <a:p>
            <a:pPr algn="ctr"/>
            <a:r>
              <a:rPr lang="en-US" sz="2200" dirty="0" smtClean="0">
                <a:solidFill>
                  <a:prstClr val="black"/>
                </a:solidFill>
              </a:rPr>
              <a:t>Adults &gt; or &lt;30 is the criteria…Well a healthy toddler is already &gt;30.</a:t>
            </a:r>
          </a:p>
          <a:p>
            <a:pPr algn="ctr"/>
            <a:endParaRPr lang="en-US" sz="2200" dirty="0" smtClean="0">
              <a:solidFill>
                <a:prstClr val="black"/>
              </a:solidFill>
            </a:endParaRPr>
          </a:p>
          <a:p>
            <a:pPr algn="ctr"/>
            <a:r>
              <a:rPr lang="en-US" sz="2200" dirty="0" smtClean="0">
                <a:solidFill>
                  <a:prstClr val="black"/>
                </a:solidFill>
              </a:rPr>
              <a:t>Pediatric patients respirations should range between 15 and 45 breaths per minute.</a:t>
            </a:r>
          </a:p>
          <a:p>
            <a:pPr algn="ctr"/>
            <a:endParaRPr lang="en-US" sz="2200" dirty="0">
              <a:solidFill>
                <a:prstClr val="black"/>
              </a:solidFill>
            </a:endParaRPr>
          </a:p>
          <a:p>
            <a:pPr algn="ctr"/>
            <a:r>
              <a:rPr lang="en-US" sz="2200" dirty="0" smtClean="0">
                <a:solidFill>
                  <a:prstClr val="black"/>
                </a:solidFill>
              </a:rPr>
              <a:t>Also following commands, answering questions, or walking may be an unfair criteria.  As long as they are acting appropriate for their age and are alert that will qualify.</a:t>
            </a:r>
            <a:endParaRPr lang="en-US" sz="2200" dirty="0">
              <a:solidFill>
                <a:prstClr val="black"/>
              </a:solidFill>
            </a:endParaRPr>
          </a:p>
        </p:txBody>
      </p:sp>
      <p:sp>
        <p:nvSpPr>
          <p:cNvPr id="2" name="TextBox 1"/>
          <p:cNvSpPr txBox="1"/>
          <p:nvPr/>
        </p:nvSpPr>
        <p:spPr>
          <a:xfrm>
            <a:off x="1507524" y="469557"/>
            <a:ext cx="6400800" cy="707886"/>
          </a:xfrm>
          <a:prstGeom prst="rect">
            <a:avLst/>
          </a:prstGeom>
          <a:noFill/>
        </p:spPr>
        <p:txBody>
          <a:bodyPr wrap="square" rtlCol="0">
            <a:spAutoFit/>
          </a:bodyPr>
          <a:lstStyle/>
          <a:p>
            <a:r>
              <a:rPr lang="en-US" sz="4000" b="1" u="sng" dirty="0" smtClean="0">
                <a:solidFill>
                  <a:srgbClr val="FF0000"/>
                </a:solidFill>
              </a:rPr>
              <a:t>START vs JUMP START</a:t>
            </a:r>
            <a:endParaRPr lang="en-US" sz="4000" b="1" u="sng" dirty="0">
              <a:solidFill>
                <a:srgbClr val="FF0000"/>
              </a:solidFill>
            </a:endParaRPr>
          </a:p>
        </p:txBody>
      </p:sp>
    </p:spTree>
    <p:extLst>
      <p:ext uri="{BB962C8B-B14F-4D97-AF65-F5344CB8AC3E}">
        <p14:creationId xmlns:p14="http://schemas.microsoft.com/office/powerpoint/2010/main" val="388649454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00216" y="222422"/>
            <a:ext cx="6071287" cy="461665"/>
          </a:xfrm>
          <a:prstGeom prst="rect">
            <a:avLst/>
          </a:prstGeom>
          <a:noFill/>
        </p:spPr>
        <p:txBody>
          <a:bodyPr wrap="square" rtlCol="0">
            <a:spAutoFit/>
          </a:bodyPr>
          <a:lstStyle/>
          <a:p>
            <a:r>
              <a:rPr lang="en-US" sz="2400" b="1" u="sng" dirty="0" smtClean="0">
                <a:solidFill>
                  <a:srgbClr val="FF0000"/>
                </a:solidFill>
              </a:rPr>
              <a:t>Possible MCI situations</a:t>
            </a:r>
            <a:endParaRPr lang="en-US" sz="2400" b="1" u="sng" dirty="0">
              <a:solidFill>
                <a:srgbClr val="FF0000"/>
              </a:solidFill>
            </a:endParaRPr>
          </a:p>
        </p:txBody>
      </p:sp>
      <p:pic>
        <p:nvPicPr>
          <p:cNvPr id="9218" name="Picture 2" descr="Image result for nakatomi plaza 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3333" y="1556952"/>
            <a:ext cx="6029617" cy="5511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113303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7836" y="1938466"/>
            <a:ext cx="7998941" cy="4499404"/>
          </a:xfrm>
          <a:prstGeom prst="rect">
            <a:avLst/>
          </a:prstGeom>
        </p:spPr>
      </p:pic>
      <p:sp>
        <p:nvSpPr>
          <p:cNvPr id="3" name="TextBox 2"/>
          <p:cNvSpPr txBox="1"/>
          <p:nvPr/>
        </p:nvSpPr>
        <p:spPr>
          <a:xfrm>
            <a:off x="700216" y="222422"/>
            <a:ext cx="6071287" cy="461665"/>
          </a:xfrm>
          <a:prstGeom prst="rect">
            <a:avLst/>
          </a:prstGeom>
          <a:noFill/>
        </p:spPr>
        <p:txBody>
          <a:bodyPr wrap="square" rtlCol="0">
            <a:spAutoFit/>
          </a:bodyPr>
          <a:lstStyle/>
          <a:p>
            <a:r>
              <a:rPr lang="en-US" sz="2400" b="1" u="sng" dirty="0" smtClean="0">
                <a:solidFill>
                  <a:srgbClr val="FF0000"/>
                </a:solidFill>
              </a:rPr>
              <a:t>Possible MCI situations</a:t>
            </a:r>
            <a:endParaRPr lang="en-US" sz="2400" b="1" u="sng" dirty="0">
              <a:solidFill>
                <a:srgbClr val="FF0000"/>
              </a:solidFill>
            </a:endParaRPr>
          </a:p>
        </p:txBody>
      </p:sp>
    </p:spTree>
    <p:extLst>
      <p:ext uri="{BB962C8B-B14F-4D97-AF65-F5344CB8AC3E}">
        <p14:creationId xmlns:p14="http://schemas.microsoft.com/office/powerpoint/2010/main" val="300929723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00216" y="222422"/>
            <a:ext cx="6071287" cy="461665"/>
          </a:xfrm>
          <a:prstGeom prst="rect">
            <a:avLst/>
          </a:prstGeom>
          <a:noFill/>
        </p:spPr>
        <p:txBody>
          <a:bodyPr wrap="square" rtlCol="0">
            <a:spAutoFit/>
          </a:bodyPr>
          <a:lstStyle/>
          <a:p>
            <a:r>
              <a:rPr lang="en-US" sz="2400" b="1" u="sng" dirty="0" smtClean="0">
                <a:solidFill>
                  <a:srgbClr val="FF0000"/>
                </a:solidFill>
              </a:rPr>
              <a:t>Possible MCI situations</a:t>
            </a:r>
            <a:endParaRPr lang="en-US" sz="2400" b="1" u="sng" dirty="0">
              <a:solidFill>
                <a:srgbClr val="FF0000"/>
              </a:solidFill>
            </a:endParaRPr>
          </a:p>
        </p:txBody>
      </p:sp>
      <p:pic>
        <p:nvPicPr>
          <p:cNvPr id="4" name="Picture 3"/>
          <p:cNvPicPr>
            <a:picLocks noChangeAspect="1"/>
          </p:cNvPicPr>
          <p:nvPr/>
        </p:nvPicPr>
        <p:blipFill>
          <a:blip r:embed="rId2"/>
          <a:stretch>
            <a:fillRect/>
          </a:stretch>
        </p:blipFill>
        <p:spPr>
          <a:xfrm>
            <a:off x="263611" y="1635828"/>
            <a:ext cx="8555252" cy="4834993"/>
          </a:xfrm>
          <a:prstGeom prst="rect">
            <a:avLst/>
          </a:prstGeom>
        </p:spPr>
      </p:pic>
    </p:spTree>
    <p:extLst>
      <p:ext uri="{BB962C8B-B14F-4D97-AF65-F5344CB8AC3E}">
        <p14:creationId xmlns:p14="http://schemas.microsoft.com/office/powerpoint/2010/main" val="2631051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00216" y="222422"/>
            <a:ext cx="6071287" cy="461665"/>
          </a:xfrm>
          <a:prstGeom prst="rect">
            <a:avLst/>
          </a:prstGeom>
          <a:noFill/>
        </p:spPr>
        <p:txBody>
          <a:bodyPr wrap="square" rtlCol="0">
            <a:spAutoFit/>
          </a:bodyPr>
          <a:lstStyle/>
          <a:p>
            <a:r>
              <a:rPr lang="en-US" sz="2400" b="1" u="sng" dirty="0" smtClean="0">
                <a:solidFill>
                  <a:srgbClr val="FF0000"/>
                </a:solidFill>
              </a:rPr>
              <a:t>Possible MCI situations</a:t>
            </a:r>
            <a:endParaRPr lang="en-US" sz="2400" b="1" u="sng" dirty="0">
              <a:solidFill>
                <a:srgbClr val="FF0000"/>
              </a:solidFill>
            </a:endParaRPr>
          </a:p>
        </p:txBody>
      </p:sp>
      <p:pic>
        <p:nvPicPr>
          <p:cNvPr id="2" name="Picture 1"/>
          <p:cNvPicPr>
            <a:picLocks noChangeAspect="1"/>
          </p:cNvPicPr>
          <p:nvPr/>
        </p:nvPicPr>
        <p:blipFill>
          <a:blip r:embed="rId2"/>
          <a:stretch>
            <a:fillRect/>
          </a:stretch>
        </p:blipFill>
        <p:spPr>
          <a:xfrm>
            <a:off x="799070" y="1248719"/>
            <a:ext cx="7935870" cy="5290580"/>
          </a:xfrm>
          <a:prstGeom prst="rect">
            <a:avLst/>
          </a:prstGeom>
        </p:spPr>
      </p:pic>
    </p:spTree>
    <p:extLst>
      <p:ext uri="{BB962C8B-B14F-4D97-AF65-F5344CB8AC3E}">
        <p14:creationId xmlns:p14="http://schemas.microsoft.com/office/powerpoint/2010/main" val="17736651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16692" y="2052202"/>
            <a:ext cx="7422292" cy="4160543"/>
          </a:xfrm>
          <a:prstGeom prst="rect">
            <a:avLst/>
          </a:prstGeom>
        </p:spPr>
      </p:pic>
      <p:sp>
        <p:nvSpPr>
          <p:cNvPr id="3" name="TextBox 2"/>
          <p:cNvSpPr txBox="1"/>
          <p:nvPr/>
        </p:nvSpPr>
        <p:spPr>
          <a:xfrm>
            <a:off x="518984" y="271849"/>
            <a:ext cx="7916562" cy="954107"/>
          </a:xfrm>
          <a:prstGeom prst="rect">
            <a:avLst/>
          </a:prstGeom>
          <a:noFill/>
        </p:spPr>
        <p:txBody>
          <a:bodyPr wrap="square" rtlCol="0">
            <a:spAutoFit/>
          </a:bodyPr>
          <a:lstStyle/>
          <a:p>
            <a:pPr algn="ctr"/>
            <a:r>
              <a:rPr lang="en-US" sz="2800" dirty="0" smtClean="0"/>
              <a:t>2 vehicle MVA with a bus full of Nun’s and Orphans.  Head on with a truck at 55mph.  </a:t>
            </a:r>
            <a:endParaRPr lang="en-US" sz="2800" dirty="0"/>
          </a:p>
        </p:txBody>
      </p:sp>
    </p:spTree>
    <p:extLst>
      <p:ext uri="{BB962C8B-B14F-4D97-AF65-F5344CB8AC3E}">
        <p14:creationId xmlns:p14="http://schemas.microsoft.com/office/powerpoint/2010/main" val="394897529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0702" y="280086"/>
            <a:ext cx="8484973" cy="923330"/>
          </a:xfrm>
          <a:prstGeom prst="rect">
            <a:avLst/>
          </a:prstGeom>
          <a:noFill/>
        </p:spPr>
        <p:txBody>
          <a:bodyPr wrap="square" rtlCol="0">
            <a:spAutoFit/>
          </a:bodyPr>
          <a:lstStyle/>
          <a:p>
            <a:r>
              <a:rPr lang="en-US" dirty="0" smtClean="0">
                <a:solidFill>
                  <a:srgbClr val="00B0F0"/>
                </a:solidFill>
              </a:rPr>
              <a:t>Patient 1-  </a:t>
            </a:r>
            <a:r>
              <a:rPr lang="en-US" dirty="0"/>
              <a:t>4</a:t>
            </a:r>
            <a:r>
              <a:rPr lang="en-US" dirty="0" smtClean="0"/>
              <a:t>0yo Nun- ambulatory but limping on an obviously deformed left lower leg.</a:t>
            </a:r>
          </a:p>
          <a:p>
            <a:r>
              <a:rPr lang="en-US" dirty="0"/>
              <a:t> </a:t>
            </a:r>
            <a:r>
              <a:rPr lang="en-US" dirty="0" smtClean="0"/>
              <a:t>                  Alert and screaming in pain with </a:t>
            </a:r>
            <a:r>
              <a:rPr lang="en-US" dirty="0" err="1" smtClean="0"/>
              <a:t>resps</a:t>
            </a:r>
            <a:r>
              <a:rPr lang="en-US" dirty="0" smtClean="0"/>
              <a:t> at 26 and strong pulses.</a:t>
            </a:r>
          </a:p>
          <a:p>
            <a:endParaRPr lang="en-US" dirty="0"/>
          </a:p>
        </p:txBody>
      </p:sp>
      <p:pic>
        <p:nvPicPr>
          <p:cNvPr id="3" name="Picture 2"/>
          <p:cNvPicPr>
            <a:picLocks noChangeAspect="1"/>
          </p:cNvPicPr>
          <p:nvPr/>
        </p:nvPicPr>
        <p:blipFill>
          <a:blip r:embed="rId2"/>
          <a:stretch>
            <a:fillRect/>
          </a:stretch>
        </p:blipFill>
        <p:spPr>
          <a:xfrm>
            <a:off x="4510597" y="1062680"/>
            <a:ext cx="4345078" cy="2441934"/>
          </a:xfrm>
          <a:prstGeom prst="rect">
            <a:avLst/>
          </a:prstGeom>
        </p:spPr>
      </p:pic>
      <p:sp>
        <p:nvSpPr>
          <p:cNvPr id="4" name="TextBox 3"/>
          <p:cNvSpPr txBox="1"/>
          <p:nvPr/>
        </p:nvSpPr>
        <p:spPr>
          <a:xfrm>
            <a:off x="3929448" y="3674076"/>
            <a:ext cx="5033319" cy="923330"/>
          </a:xfrm>
          <a:prstGeom prst="rect">
            <a:avLst/>
          </a:prstGeom>
          <a:noFill/>
        </p:spPr>
        <p:txBody>
          <a:bodyPr wrap="square" rtlCol="0">
            <a:spAutoFit/>
          </a:bodyPr>
          <a:lstStyle/>
          <a:p>
            <a:r>
              <a:rPr lang="en-US" dirty="0" smtClean="0">
                <a:solidFill>
                  <a:srgbClr val="00B0F0"/>
                </a:solidFill>
              </a:rPr>
              <a:t>Patient </a:t>
            </a:r>
            <a:r>
              <a:rPr lang="en-US" dirty="0" smtClean="0">
                <a:solidFill>
                  <a:srgbClr val="00B0F0"/>
                </a:solidFill>
              </a:rPr>
              <a:t>2- </a:t>
            </a:r>
            <a:r>
              <a:rPr lang="en-US" dirty="0" smtClean="0"/>
              <a:t>10yo </a:t>
            </a:r>
            <a:r>
              <a:rPr lang="en-US" dirty="0" smtClean="0"/>
              <a:t>with obvious fractured left wrist.  Patient is Alert and oriented but slow to respond.  Good distal pulses and respirations at 38.</a:t>
            </a:r>
            <a:endParaRPr lang="en-US" dirty="0"/>
          </a:p>
        </p:txBody>
      </p:sp>
      <p:pic>
        <p:nvPicPr>
          <p:cNvPr id="5" name="Picture 4"/>
          <p:cNvPicPr>
            <a:picLocks noChangeAspect="1"/>
          </p:cNvPicPr>
          <p:nvPr/>
        </p:nvPicPr>
        <p:blipFill>
          <a:blip r:embed="rId3"/>
          <a:stretch>
            <a:fillRect/>
          </a:stretch>
        </p:blipFill>
        <p:spPr>
          <a:xfrm>
            <a:off x="96791" y="3847070"/>
            <a:ext cx="3731744" cy="2853629"/>
          </a:xfrm>
          <a:prstGeom prst="rect">
            <a:avLst/>
          </a:prstGeom>
        </p:spPr>
      </p:pic>
    </p:spTree>
    <p:extLst>
      <p:ext uri="{BB962C8B-B14F-4D97-AF65-F5344CB8AC3E}">
        <p14:creationId xmlns:p14="http://schemas.microsoft.com/office/powerpoint/2010/main" val="42235720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636109" y="82379"/>
            <a:ext cx="3871782" cy="6775621"/>
          </a:xfrm>
          <a:prstGeom prst="rect">
            <a:avLst/>
          </a:prstGeom>
        </p:spPr>
      </p:pic>
    </p:spTree>
    <p:extLst>
      <p:ext uri="{BB962C8B-B14F-4D97-AF65-F5344CB8AC3E}">
        <p14:creationId xmlns:p14="http://schemas.microsoft.com/office/powerpoint/2010/main" val="191678214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24075" y="0"/>
            <a:ext cx="4895850" cy="6858000"/>
          </a:xfrm>
          <a:prstGeom prst="rect">
            <a:avLst/>
          </a:prstGeom>
        </p:spPr>
      </p:pic>
      <p:sp>
        <p:nvSpPr>
          <p:cNvPr id="3" name="TextBox 2"/>
          <p:cNvSpPr txBox="1"/>
          <p:nvPr/>
        </p:nvSpPr>
        <p:spPr>
          <a:xfrm>
            <a:off x="230659" y="1342768"/>
            <a:ext cx="1738184" cy="2585323"/>
          </a:xfrm>
          <a:prstGeom prst="rect">
            <a:avLst/>
          </a:prstGeom>
          <a:noFill/>
        </p:spPr>
        <p:txBody>
          <a:bodyPr wrap="square" rtlCol="0">
            <a:spAutoFit/>
          </a:bodyPr>
          <a:lstStyle/>
          <a:p>
            <a:r>
              <a:rPr lang="en-US" dirty="0" smtClean="0"/>
              <a:t>Note the difference where by which we would provide rescue breaths before declaring the patient deceased.</a:t>
            </a:r>
            <a:endParaRPr lang="en-US" dirty="0"/>
          </a:p>
        </p:txBody>
      </p:sp>
      <p:sp>
        <p:nvSpPr>
          <p:cNvPr id="4" name="TextBox 3"/>
          <p:cNvSpPr txBox="1"/>
          <p:nvPr/>
        </p:nvSpPr>
        <p:spPr>
          <a:xfrm>
            <a:off x="7175157" y="2051222"/>
            <a:ext cx="1837038" cy="2308324"/>
          </a:xfrm>
          <a:prstGeom prst="rect">
            <a:avLst/>
          </a:prstGeom>
          <a:noFill/>
        </p:spPr>
        <p:txBody>
          <a:bodyPr wrap="square" rtlCol="0">
            <a:spAutoFit/>
          </a:bodyPr>
          <a:lstStyle/>
          <a:p>
            <a:r>
              <a:rPr lang="en-US" dirty="0" smtClean="0"/>
              <a:t>Note the breaths per minute are 15-45.  </a:t>
            </a:r>
          </a:p>
          <a:p>
            <a:endParaRPr lang="en-US" dirty="0" smtClean="0"/>
          </a:p>
          <a:p>
            <a:r>
              <a:rPr lang="en-US" dirty="0" smtClean="0"/>
              <a:t>Pediatric patients breathing less than 15 will soon decompensate.</a:t>
            </a:r>
            <a:endParaRPr lang="en-US" dirty="0"/>
          </a:p>
        </p:txBody>
      </p:sp>
    </p:spTree>
    <p:extLst>
      <p:ext uri="{BB962C8B-B14F-4D97-AF65-F5344CB8AC3E}">
        <p14:creationId xmlns:p14="http://schemas.microsoft.com/office/powerpoint/2010/main" val="48436904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0702" y="280086"/>
            <a:ext cx="8484973" cy="923330"/>
          </a:xfrm>
          <a:prstGeom prst="rect">
            <a:avLst/>
          </a:prstGeom>
          <a:noFill/>
        </p:spPr>
        <p:txBody>
          <a:bodyPr wrap="square" rtlCol="0">
            <a:spAutoFit/>
          </a:bodyPr>
          <a:lstStyle/>
          <a:p>
            <a:r>
              <a:rPr lang="en-US" dirty="0" smtClean="0">
                <a:solidFill>
                  <a:srgbClr val="00B0F0"/>
                </a:solidFill>
              </a:rPr>
              <a:t>Patient 1-  </a:t>
            </a:r>
            <a:r>
              <a:rPr lang="en-US" dirty="0">
                <a:solidFill>
                  <a:prstClr val="black"/>
                </a:solidFill>
              </a:rPr>
              <a:t>4</a:t>
            </a:r>
            <a:r>
              <a:rPr lang="en-US" dirty="0" smtClean="0">
                <a:solidFill>
                  <a:prstClr val="black"/>
                </a:solidFill>
              </a:rPr>
              <a:t>0yo Nun- ambulatory but limping on an obviously deformed left lower leg.</a:t>
            </a:r>
          </a:p>
          <a:p>
            <a:r>
              <a:rPr lang="en-US" dirty="0">
                <a:solidFill>
                  <a:prstClr val="black"/>
                </a:solidFill>
              </a:rPr>
              <a:t> </a:t>
            </a:r>
            <a:r>
              <a:rPr lang="en-US" dirty="0" smtClean="0">
                <a:solidFill>
                  <a:prstClr val="black"/>
                </a:solidFill>
              </a:rPr>
              <a:t>                  Alert, oriented, and screaming in pain with </a:t>
            </a:r>
            <a:r>
              <a:rPr lang="en-US" dirty="0" err="1" smtClean="0">
                <a:solidFill>
                  <a:prstClr val="black"/>
                </a:solidFill>
              </a:rPr>
              <a:t>resps</a:t>
            </a:r>
            <a:r>
              <a:rPr lang="en-US" dirty="0" smtClean="0">
                <a:solidFill>
                  <a:prstClr val="black"/>
                </a:solidFill>
              </a:rPr>
              <a:t> at 26 and strong pulses.</a:t>
            </a:r>
          </a:p>
          <a:p>
            <a:endParaRPr lang="en-US" dirty="0">
              <a:solidFill>
                <a:prstClr val="black"/>
              </a:solidFill>
            </a:endParaRPr>
          </a:p>
        </p:txBody>
      </p:sp>
      <p:pic>
        <p:nvPicPr>
          <p:cNvPr id="3" name="Picture 2"/>
          <p:cNvPicPr>
            <a:picLocks noChangeAspect="1"/>
          </p:cNvPicPr>
          <p:nvPr/>
        </p:nvPicPr>
        <p:blipFill>
          <a:blip r:embed="rId2"/>
          <a:stretch>
            <a:fillRect/>
          </a:stretch>
        </p:blipFill>
        <p:spPr>
          <a:xfrm>
            <a:off x="4510597" y="1062680"/>
            <a:ext cx="4345078" cy="2441934"/>
          </a:xfrm>
          <a:prstGeom prst="rect">
            <a:avLst/>
          </a:prstGeom>
        </p:spPr>
      </p:pic>
      <p:sp>
        <p:nvSpPr>
          <p:cNvPr id="4" name="TextBox 3"/>
          <p:cNvSpPr txBox="1"/>
          <p:nvPr/>
        </p:nvSpPr>
        <p:spPr>
          <a:xfrm>
            <a:off x="3929448" y="3674076"/>
            <a:ext cx="5033319" cy="923330"/>
          </a:xfrm>
          <a:prstGeom prst="rect">
            <a:avLst/>
          </a:prstGeom>
          <a:noFill/>
        </p:spPr>
        <p:txBody>
          <a:bodyPr wrap="square" rtlCol="0">
            <a:spAutoFit/>
          </a:bodyPr>
          <a:lstStyle/>
          <a:p>
            <a:r>
              <a:rPr lang="en-US" dirty="0" smtClean="0">
                <a:solidFill>
                  <a:srgbClr val="00B0F0"/>
                </a:solidFill>
              </a:rPr>
              <a:t>Patient </a:t>
            </a:r>
            <a:r>
              <a:rPr lang="en-US" dirty="0" smtClean="0">
                <a:solidFill>
                  <a:srgbClr val="00B0F0"/>
                </a:solidFill>
              </a:rPr>
              <a:t>2- </a:t>
            </a:r>
            <a:r>
              <a:rPr lang="en-US" dirty="0" smtClean="0">
                <a:solidFill>
                  <a:prstClr val="black"/>
                </a:solidFill>
              </a:rPr>
              <a:t>10yo </a:t>
            </a:r>
            <a:r>
              <a:rPr lang="en-US" dirty="0" smtClean="0">
                <a:solidFill>
                  <a:prstClr val="black"/>
                </a:solidFill>
              </a:rPr>
              <a:t>with obvious fractured left wrist.  Patient is alert and oriented but very slow to respond.  Good distal pulses and respirations at 42.</a:t>
            </a:r>
            <a:endParaRPr lang="en-US" dirty="0">
              <a:solidFill>
                <a:prstClr val="black"/>
              </a:solidFill>
            </a:endParaRPr>
          </a:p>
        </p:txBody>
      </p:sp>
      <p:pic>
        <p:nvPicPr>
          <p:cNvPr id="5" name="Picture 4"/>
          <p:cNvPicPr>
            <a:picLocks noChangeAspect="1"/>
          </p:cNvPicPr>
          <p:nvPr/>
        </p:nvPicPr>
        <p:blipFill>
          <a:blip r:embed="rId3"/>
          <a:stretch>
            <a:fillRect/>
          </a:stretch>
        </p:blipFill>
        <p:spPr>
          <a:xfrm>
            <a:off x="96791" y="4212870"/>
            <a:ext cx="3731744" cy="2487829"/>
          </a:xfrm>
          <a:prstGeom prst="rect">
            <a:avLst/>
          </a:prstGeom>
        </p:spPr>
      </p:pic>
    </p:spTree>
    <p:extLst>
      <p:ext uri="{BB962C8B-B14F-4D97-AF65-F5344CB8AC3E}">
        <p14:creationId xmlns:p14="http://schemas.microsoft.com/office/powerpoint/2010/main" val="304506202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0702" y="280086"/>
            <a:ext cx="8484973" cy="923330"/>
          </a:xfrm>
          <a:prstGeom prst="rect">
            <a:avLst/>
          </a:prstGeom>
          <a:noFill/>
        </p:spPr>
        <p:txBody>
          <a:bodyPr wrap="square" rtlCol="0">
            <a:spAutoFit/>
          </a:bodyPr>
          <a:lstStyle/>
          <a:p>
            <a:r>
              <a:rPr lang="en-US" dirty="0" smtClean="0">
                <a:solidFill>
                  <a:prstClr val="black"/>
                </a:solidFill>
              </a:rPr>
              <a:t>Patient 1-  30yo female ambulatory but limping on an obviously deformed left lower leg.</a:t>
            </a:r>
          </a:p>
          <a:p>
            <a:r>
              <a:rPr lang="en-US" dirty="0">
                <a:solidFill>
                  <a:prstClr val="black"/>
                </a:solidFill>
              </a:rPr>
              <a:t> </a:t>
            </a:r>
            <a:r>
              <a:rPr lang="en-US" dirty="0" smtClean="0">
                <a:solidFill>
                  <a:prstClr val="black"/>
                </a:solidFill>
              </a:rPr>
              <a:t>                  Alert, oriented, and screaming in pain with </a:t>
            </a:r>
            <a:r>
              <a:rPr lang="en-US" dirty="0" err="1" smtClean="0">
                <a:solidFill>
                  <a:prstClr val="black"/>
                </a:solidFill>
              </a:rPr>
              <a:t>resps</a:t>
            </a:r>
            <a:r>
              <a:rPr lang="en-US" dirty="0" smtClean="0">
                <a:solidFill>
                  <a:prstClr val="black"/>
                </a:solidFill>
              </a:rPr>
              <a:t> at 26 and strong pulses.</a:t>
            </a:r>
          </a:p>
          <a:p>
            <a:endParaRPr lang="en-US" dirty="0">
              <a:solidFill>
                <a:prstClr val="black"/>
              </a:solidFill>
            </a:endParaRPr>
          </a:p>
        </p:txBody>
      </p:sp>
      <p:pic>
        <p:nvPicPr>
          <p:cNvPr id="3" name="Picture 2"/>
          <p:cNvPicPr>
            <a:picLocks noChangeAspect="1"/>
          </p:cNvPicPr>
          <p:nvPr/>
        </p:nvPicPr>
        <p:blipFill>
          <a:blip r:embed="rId2"/>
          <a:stretch>
            <a:fillRect/>
          </a:stretch>
        </p:blipFill>
        <p:spPr>
          <a:xfrm>
            <a:off x="4510597" y="1062680"/>
            <a:ext cx="4345078" cy="2441934"/>
          </a:xfrm>
          <a:prstGeom prst="rect">
            <a:avLst/>
          </a:prstGeom>
        </p:spPr>
      </p:pic>
      <p:sp>
        <p:nvSpPr>
          <p:cNvPr id="4" name="TextBox 3"/>
          <p:cNvSpPr txBox="1"/>
          <p:nvPr/>
        </p:nvSpPr>
        <p:spPr>
          <a:xfrm>
            <a:off x="3929448" y="3674076"/>
            <a:ext cx="5033319" cy="923330"/>
          </a:xfrm>
          <a:prstGeom prst="rect">
            <a:avLst/>
          </a:prstGeom>
          <a:noFill/>
        </p:spPr>
        <p:txBody>
          <a:bodyPr wrap="square" rtlCol="0">
            <a:spAutoFit/>
          </a:bodyPr>
          <a:lstStyle/>
          <a:p>
            <a:r>
              <a:rPr lang="en-US" dirty="0" smtClean="0">
                <a:solidFill>
                  <a:prstClr val="black"/>
                </a:solidFill>
              </a:rPr>
              <a:t>Patient 2-10yo with obvious fractured left wrist.  Patient is alert and oriented but very slow to respond.  Good distal pulses and respirations at 42.</a:t>
            </a:r>
            <a:endParaRPr lang="en-US" dirty="0">
              <a:solidFill>
                <a:prstClr val="black"/>
              </a:solidFill>
            </a:endParaRPr>
          </a:p>
        </p:txBody>
      </p:sp>
      <p:pic>
        <p:nvPicPr>
          <p:cNvPr id="5" name="Picture 4"/>
          <p:cNvPicPr>
            <a:picLocks noChangeAspect="1"/>
          </p:cNvPicPr>
          <p:nvPr/>
        </p:nvPicPr>
        <p:blipFill>
          <a:blip r:embed="rId3"/>
          <a:stretch>
            <a:fillRect/>
          </a:stretch>
        </p:blipFill>
        <p:spPr>
          <a:xfrm>
            <a:off x="96791" y="4212870"/>
            <a:ext cx="3731744" cy="2487829"/>
          </a:xfrm>
          <a:prstGeom prst="rect">
            <a:avLst/>
          </a:prstGeom>
        </p:spPr>
      </p:pic>
      <p:sp>
        <p:nvSpPr>
          <p:cNvPr id="6" name="5-Point Star 5"/>
          <p:cNvSpPr/>
          <p:nvPr/>
        </p:nvSpPr>
        <p:spPr>
          <a:xfrm>
            <a:off x="2067697" y="2059459"/>
            <a:ext cx="914400" cy="914400"/>
          </a:xfrm>
          <a:prstGeom prst="star5">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5-Point Star 8"/>
          <p:cNvSpPr/>
          <p:nvPr/>
        </p:nvSpPr>
        <p:spPr>
          <a:xfrm>
            <a:off x="4819135" y="5329881"/>
            <a:ext cx="914400" cy="9144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5-Point Star 9"/>
          <p:cNvSpPr/>
          <p:nvPr/>
        </p:nvSpPr>
        <p:spPr>
          <a:xfrm>
            <a:off x="7306962" y="5329881"/>
            <a:ext cx="914400" cy="914400"/>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TextBox 10"/>
          <p:cNvSpPr txBox="1"/>
          <p:nvPr/>
        </p:nvSpPr>
        <p:spPr>
          <a:xfrm>
            <a:off x="6345194" y="5602415"/>
            <a:ext cx="757881" cy="369332"/>
          </a:xfrm>
          <a:prstGeom prst="rect">
            <a:avLst/>
          </a:prstGeom>
          <a:noFill/>
        </p:spPr>
        <p:txBody>
          <a:bodyPr wrap="square" rtlCol="0">
            <a:spAutoFit/>
          </a:bodyPr>
          <a:lstStyle/>
          <a:p>
            <a:r>
              <a:rPr lang="en-US" dirty="0" smtClean="0">
                <a:solidFill>
                  <a:prstClr val="black"/>
                </a:solidFill>
              </a:rPr>
              <a:t>or</a:t>
            </a:r>
            <a:endParaRPr lang="en-US" dirty="0">
              <a:solidFill>
                <a:prstClr val="black"/>
              </a:solidFill>
            </a:endParaRPr>
          </a:p>
        </p:txBody>
      </p:sp>
    </p:spTree>
    <p:extLst>
      <p:ext uri="{BB962C8B-B14F-4D97-AF65-F5344CB8AC3E}">
        <p14:creationId xmlns:p14="http://schemas.microsoft.com/office/powerpoint/2010/main" val="262412758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3038" y="354227"/>
            <a:ext cx="5412259" cy="626076"/>
          </a:xfrm>
          <a:prstGeom prst="rect">
            <a:avLst/>
          </a:prstGeom>
          <a:noFill/>
        </p:spPr>
        <p:txBody>
          <a:bodyPr wrap="square" rtlCol="0">
            <a:spAutoFit/>
          </a:bodyPr>
          <a:lstStyle/>
          <a:p>
            <a:endParaRPr lang="en-US" dirty="0"/>
          </a:p>
        </p:txBody>
      </p:sp>
      <p:pic>
        <p:nvPicPr>
          <p:cNvPr id="3" name="Picture 2"/>
          <p:cNvPicPr>
            <a:picLocks noChangeAspect="1"/>
          </p:cNvPicPr>
          <p:nvPr/>
        </p:nvPicPr>
        <p:blipFill>
          <a:blip r:embed="rId2"/>
          <a:stretch>
            <a:fillRect/>
          </a:stretch>
        </p:blipFill>
        <p:spPr>
          <a:xfrm>
            <a:off x="6430240" y="143712"/>
            <a:ext cx="2507814" cy="1673182"/>
          </a:xfrm>
          <a:prstGeom prst="rect">
            <a:avLst/>
          </a:prstGeom>
        </p:spPr>
      </p:pic>
      <p:sp>
        <p:nvSpPr>
          <p:cNvPr id="4" name="TextBox 3"/>
          <p:cNvSpPr txBox="1"/>
          <p:nvPr/>
        </p:nvSpPr>
        <p:spPr>
          <a:xfrm>
            <a:off x="313038" y="222422"/>
            <a:ext cx="5708821" cy="646331"/>
          </a:xfrm>
          <a:prstGeom prst="rect">
            <a:avLst/>
          </a:prstGeom>
          <a:noFill/>
        </p:spPr>
        <p:txBody>
          <a:bodyPr wrap="square" rtlCol="0">
            <a:spAutoFit/>
          </a:bodyPr>
          <a:lstStyle/>
          <a:p>
            <a:pPr lvl="1"/>
            <a:r>
              <a:rPr lang="en-US" dirty="0" smtClean="0">
                <a:solidFill>
                  <a:srgbClr val="00B0F0"/>
                </a:solidFill>
              </a:rPr>
              <a:t>Patient 3- </a:t>
            </a:r>
            <a:r>
              <a:rPr lang="en-US" dirty="0" smtClean="0"/>
              <a:t>2yo </a:t>
            </a:r>
            <a:r>
              <a:rPr lang="en-US" dirty="0" smtClean="0"/>
              <a:t>with facial bruising but no other apparent injuries.  Respirations 40 with strong pulses.</a:t>
            </a:r>
            <a:endParaRPr lang="en-US" dirty="0"/>
          </a:p>
        </p:txBody>
      </p:sp>
    </p:spTree>
    <p:extLst>
      <p:ext uri="{BB962C8B-B14F-4D97-AF65-F5344CB8AC3E}">
        <p14:creationId xmlns:p14="http://schemas.microsoft.com/office/powerpoint/2010/main" val="47623402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3038" y="354227"/>
            <a:ext cx="5412259" cy="626076"/>
          </a:xfrm>
          <a:prstGeom prst="rect">
            <a:avLst/>
          </a:prstGeom>
          <a:noFill/>
        </p:spPr>
        <p:txBody>
          <a:bodyPr wrap="square" rtlCol="0">
            <a:spAutoFit/>
          </a:bodyPr>
          <a:lstStyle/>
          <a:p>
            <a:endParaRPr lang="en-US" dirty="0">
              <a:solidFill>
                <a:prstClr val="black"/>
              </a:solidFill>
            </a:endParaRPr>
          </a:p>
        </p:txBody>
      </p:sp>
      <p:pic>
        <p:nvPicPr>
          <p:cNvPr id="3" name="Picture 2"/>
          <p:cNvPicPr>
            <a:picLocks noChangeAspect="1"/>
          </p:cNvPicPr>
          <p:nvPr/>
        </p:nvPicPr>
        <p:blipFill>
          <a:blip r:embed="rId2"/>
          <a:stretch>
            <a:fillRect/>
          </a:stretch>
        </p:blipFill>
        <p:spPr>
          <a:xfrm>
            <a:off x="6430240" y="143712"/>
            <a:ext cx="2507814" cy="1673182"/>
          </a:xfrm>
          <a:prstGeom prst="rect">
            <a:avLst/>
          </a:prstGeom>
        </p:spPr>
      </p:pic>
      <p:sp>
        <p:nvSpPr>
          <p:cNvPr id="4" name="TextBox 3"/>
          <p:cNvSpPr txBox="1"/>
          <p:nvPr/>
        </p:nvSpPr>
        <p:spPr>
          <a:xfrm>
            <a:off x="313038" y="222422"/>
            <a:ext cx="5708821" cy="646331"/>
          </a:xfrm>
          <a:prstGeom prst="rect">
            <a:avLst/>
          </a:prstGeom>
          <a:noFill/>
        </p:spPr>
        <p:txBody>
          <a:bodyPr wrap="square" rtlCol="0">
            <a:spAutoFit/>
          </a:bodyPr>
          <a:lstStyle/>
          <a:p>
            <a:r>
              <a:rPr lang="en-US" dirty="0" smtClean="0">
                <a:solidFill>
                  <a:srgbClr val="00B0F0"/>
                </a:solidFill>
              </a:rPr>
              <a:t>Patient 3- </a:t>
            </a:r>
            <a:r>
              <a:rPr lang="en-US" dirty="0" smtClean="0">
                <a:solidFill>
                  <a:prstClr val="black"/>
                </a:solidFill>
              </a:rPr>
              <a:t>2yo </a:t>
            </a:r>
            <a:r>
              <a:rPr lang="en-US" dirty="0" smtClean="0">
                <a:solidFill>
                  <a:prstClr val="black"/>
                </a:solidFill>
              </a:rPr>
              <a:t>with facial bruising but no other apparent injuries.  Respirations 40 with strong pulses.</a:t>
            </a:r>
            <a:endParaRPr lang="en-US" dirty="0">
              <a:solidFill>
                <a:prstClr val="black"/>
              </a:solidFill>
            </a:endParaRPr>
          </a:p>
        </p:txBody>
      </p:sp>
      <p:sp>
        <p:nvSpPr>
          <p:cNvPr id="6" name="5-Point Star 5"/>
          <p:cNvSpPr/>
          <p:nvPr/>
        </p:nvSpPr>
        <p:spPr>
          <a:xfrm>
            <a:off x="4854450" y="667265"/>
            <a:ext cx="914400" cy="914400"/>
          </a:xfrm>
          <a:prstGeom prst="star5">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a:stretch>
            <a:fillRect/>
          </a:stretch>
        </p:blipFill>
        <p:spPr>
          <a:xfrm>
            <a:off x="302330" y="2199503"/>
            <a:ext cx="2865118" cy="1912466"/>
          </a:xfrm>
          <a:prstGeom prst="rect">
            <a:avLst/>
          </a:prstGeom>
        </p:spPr>
      </p:pic>
      <p:sp>
        <p:nvSpPr>
          <p:cNvPr id="8" name="TextBox 7"/>
          <p:cNvSpPr txBox="1"/>
          <p:nvPr/>
        </p:nvSpPr>
        <p:spPr>
          <a:xfrm>
            <a:off x="3402227" y="2224216"/>
            <a:ext cx="5535827" cy="923330"/>
          </a:xfrm>
          <a:prstGeom prst="rect">
            <a:avLst/>
          </a:prstGeom>
          <a:noFill/>
        </p:spPr>
        <p:txBody>
          <a:bodyPr wrap="square" rtlCol="0">
            <a:spAutoFit/>
          </a:bodyPr>
          <a:lstStyle/>
          <a:p>
            <a:r>
              <a:rPr lang="en-US" dirty="0" smtClean="0">
                <a:solidFill>
                  <a:srgbClr val="00B0F0"/>
                </a:solidFill>
              </a:rPr>
              <a:t>Patient 4- </a:t>
            </a:r>
            <a:r>
              <a:rPr lang="en-US" dirty="0" smtClean="0"/>
              <a:t>8yo </a:t>
            </a:r>
            <a:r>
              <a:rPr lang="en-US" dirty="0" smtClean="0"/>
              <a:t>with head pain.  </a:t>
            </a:r>
            <a:r>
              <a:rPr lang="en-US" dirty="0" err="1" smtClean="0"/>
              <a:t>Resps</a:t>
            </a:r>
            <a:r>
              <a:rPr lang="en-US" dirty="0" smtClean="0"/>
              <a:t> 38 and strong pulses.  She is confused and unable to answer questions appropriately for an 8yo.</a:t>
            </a:r>
            <a:endParaRPr lang="en-US" dirty="0"/>
          </a:p>
        </p:txBody>
      </p:sp>
    </p:spTree>
    <p:extLst>
      <p:ext uri="{BB962C8B-B14F-4D97-AF65-F5344CB8AC3E}">
        <p14:creationId xmlns:p14="http://schemas.microsoft.com/office/powerpoint/2010/main" val="318476064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3038" y="354227"/>
            <a:ext cx="5412259" cy="626076"/>
          </a:xfrm>
          <a:prstGeom prst="rect">
            <a:avLst/>
          </a:prstGeom>
          <a:noFill/>
        </p:spPr>
        <p:txBody>
          <a:bodyPr wrap="square" rtlCol="0">
            <a:spAutoFit/>
          </a:bodyPr>
          <a:lstStyle/>
          <a:p>
            <a:endParaRPr lang="en-US" dirty="0">
              <a:solidFill>
                <a:prstClr val="black"/>
              </a:solidFill>
            </a:endParaRPr>
          </a:p>
        </p:txBody>
      </p:sp>
      <p:pic>
        <p:nvPicPr>
          <p:cNvPr id="3" name="Picture 2"/>
          <p:cNvPicPr>
            <a:picLocks noChangeAspect="1"/>
          </p:cNvPicPr>
          <p:nvPr/>
        </p:nvPicPr>
        <p:blipFill>
          <a:blip r:embed="rId2"/>
          <a:stretch>
            <a:fillRect/>
          </a:stretch>
        </p:blipFill>
        <p:spPr>
          <a:xfrm>
            <a:off x="6430240" y="143712"/>
            <a:ext cx="2507814" cy="1673182"/>
          </a:xfrm>
          <a:prstGeom prst="rect">
            <a:avLst/>
          </a:prstGeom>
        </p:spPr>
      </p:pic>
      <p:sp>
        <p:nvSpPr>
          <p:cNvPr id="4" name="TextBox 3"/>
          <p:cNvSpPr txBox="1"/>
          <p:nvPr/>
        </p:nvSpPr>
        <p:spPr>
          <a:xfrm>
            <a:off x="313038" y="222422"/>
            <a:ext cx="5708821" cy="646331"/>
          </a:xfrm>
          <a:prstGeom prst="rect">
            <a:avLst/>
          </a:prstGeom>
          <a:noFill/>
        </p:spPr>
        <p:txBody>
          <a:bodyPr wrap="square" rtlCol="0">
            <a:spAutoFit/>
          </a:bodyPr>
          <a:lstStyle/>
          <a:p>
            <a:r>
              <a:rPr lang="en-US" dirty="0" smtClean="0">
                <a:solidFill>
                  <a:srgbClr val="00B0F0"/>
                </a:solidFill>
              </a:rPr>
              <a:t>Patient 3- </a:t>
            </a:r>
            <a:r>
              <a:rPr lang="en-US" dirty="0" smtClean="0">
                <a:solidFill>
                  <a:prstClr val="black"/>
                </a:solidFill>
              </a:rPr>
              <a:t>2yo </a:t>
            </a:r>
            <a:r>
              <a:rPr lang="en-US" dirty="0" smtClean="0">
                <a:solidFill>
                  <a:prstClr val="black"/>
                </a:solidFill>
              </a:rPr>
              <a:t>with facial bruising but no other apparent injuries.  Respirations 40 with strong pulses.</a:t>
            </a:r>
            <a:endParaRPr lang="en-US" dirty="0">
              <a:solidFill>
                <a:prstClr val="black"/>
              </a:solidFill>
            </a:endParaRPr>
          </a:p>
        </p:txBody>
      </p:sp>
      <p:sp>
        <p:nvSpPr>
          <p:cNvPr id="6" name="5-Point Star 5"/>
          <p:cNvSpPr/>
          <p:nvPr/>
        </p:nvSpPr>
        <p:spPr>
          <a:xfrm>
            <a:off x="4854450" y="667265"/>
            <a:ext cx="914400" cy="914400"/>
          </a:xfrm>
          <a:prstGeom prst="star5">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7" name="Picture 6"/>
          <p:cNvPicPr>
            <a:picLocks noChangeAspect="1"/>
          </p:cNvPicPr>
          <p:nvPr/>
        </p:nvPicPr>
        <p:blipFill>
          <a:blip r:embed="rId3"/>
          <a:stretch>
            <a:fillRect/>
          </a:stretch>
        </p:blipFill>
        <p:spPr>
          <a:xfrm>
            <a:off x="302330" y="2199503"/>
            <a:ext cx="2865118" cy="1912466"/>
          </a:xfrm>
          <a:prstGeom prst="rect">
            <a:avLst/>
          </a:prstGeom>
        </p:spPr>
      </p:pic>
      <p:sp>
        <p:nvSpPr>
          <p:cNvPr id="8" name="TextBox 7"/>
          <p:cNvSpPr txBox="1"/>
          <p:nvPr/>
        </p:nvSpPr>
        <p:spPr>
          <a:xfrm>
            <a:off x="3402227" y="2224216"/>
            <a:ext cx="5535827" cy="923330"/>
          </a:xfrm>
          <a:prstGeom prst="rect">
            <a:avLst/>
          </a:prstGeom>
          <a:noFill/>
        </p:spPr>
        <p:txBody>
          <a:bodyPr wrap="square" rtlCol="0">
            <a:spAutoFit/>
          </a:bodyPr>
          <a:lstStyle/>
          <a:p>
            <a:r>
              <a:rPr lang="en-US" dirty="0" smtClean="0">
                <a:solidFill>
                  <a:srgbClr val="00B0F0"/>
                </a:solidFill>
              </a:rPr>
              <a:t>Patient 4- </a:t>
            </a:r>
            <a:r>
              <a:rPr lang="en-US" dirty="0" smtClean="0">
                <a:solidFill>
                  <a:prstClr val="black"/>
                </a:solidFill>
              </a:rPr>
              <a:t>8yo </a:t>
            </a:r>
            <a:r>
              <a:rPr lang="en-US" dirty="0" smtClean="0">
                <a:solidFill>
                  <a:prstClr val="black"/>
                </a:solidFill>
              </a:rPr>
              <a:t>with head pain.  </a:t>
            </a:r>
            <a:r>
              <a:rPr lang="en-US" dirty="0" err="1" smtClean="0">
                <a:solidFill>
                  <a:prstClr val="black"/>
                </a:solidFill>
              </a:rPr>
              <a:t>Resps</a:t>
            </a:r>
            <a:r>
              <a:rPr lang="en-US" dirty="0" smtClean="0">
                <a:solidFill>
                  <a:prstClr val="black"/>
                </a:solidFill>
              </a:rPr>
              <a:t> 38 and strong pulses.  She is confused and unable to answer questions appropriately for an 8yo.</a:t>
            </a:r>
            <a:endParaRPr lang="en-US" dirty="0">
              <a:solidFill>
                <a:prstClr val="black"/>
              </a:solidFill>
            </a:endParaRPr>
          </a:p>
        </p:txBody>
      </p:sp>
      <p:sp>
        <p:nvSpPr>
          <p:cNvPr id="5" name="5-Point Star 4"/>
          <p:cNvSpPr/>
          <p:nvPr/>
        </p:nvSpPr>
        <p:spPr>
          <a:xfrm>
            <a:off x="6326659" y="3060807"/>
            <a:ext cx="914400" cy="914400"/>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775242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24075" y="0"/>
            <a:ext cx="4895850" cy="6858000"/>
          </a:xfrm>
          <a:prstGeom prst="rect">
            <a:avLst/>
          </a:prstGeom>
        </p:spPr>
      </p:pic>
      <p:sp>
        <p:nvSpPr>
          <p:cNvPr id="3" name="TextBox 2"/>
          <p:cNvSpPr txBox="1"/>
          <p:nvPr/>
        </p:nvSpPr>
        <p:spPr>
          <a:xfrm>
            <a:off x="230659" y="1342768"/>
            <a:ext cx="1738184" cy="2585323"/>
          </a:xfrm>
          <a:prstGeom prst="rect">
            <a:avLst/>
          </a:prstGeom>
          <a:noFill/>
        </p:spPr>
        <p:txBody>
          <a:bodyPr wrap="square" rtlCol="0">
            <a:spAutoFit/>
          </a:bodyPr>
          <a:lstStyle/>
          <a:p>
            <a:r>
              <a:rPr lang="en-US" dirty="0" smtClean="0">
                <a:solidFill>
                  <a:prstClr val="black"/>
                </a:solidFill>
              </a:rPr>
              <a:t>Note the difference where by which we would provide rescue breaths before declaring the patient deceased.</a:t>
            </a:r>
            <a:endParaRPr lang="en-US" dirty="0">
              <a:solidFill>
                <a:prstClr val="black"/>
              </a:solidFill>
            </a:endParaRPr>
          </a:p>
        </p:txBody>
      </p:sp>
      <p:sp>
        <p:nvSpPr>
          <p:cNvPr id="4" name="TextBox 3"/>
          <p:cNvSpPr txBox="1"/>
          <p:nvPr/>
        </p:nvSpPr>
        <p:spPr>
          <a:xfrm>
            <a:off x="7175157" y="2051222"/>
            <a:ext cx="1837038" cy="2308324"/>
          </a:xfrm>
          <a:prstGeom prst="rect">
            <a:avLst/>
          </a:prstGeom>
          <a:noFill/>
        </p:spPr>
        <p:txBody>
          <a:bodyPr wrap="square" rtlCol="0">
            <a:spAutoFit/>
          </a:bodyPr>
          <a:lstStyle/>
          <a:p>
            <a:r>
              <a:rPr lang="en-US" dirty="0" smtClean="0">
                <a:solidFill>
                  <a:prstClr val="black"/>
                </a:solidFill>
              </a:rPr>
              <a:t>Note the breaths per minute are 15-45.  </a:t>
            </a:r>
          </a:p>
          <a:p>
            <a:endParaRPr lang="en-US" dirty="0" smtClean="0">
              <a:solidFill>
                <a:prstClr val="black"/>
              </a:solidFill>
            </a:endParaRPr>
          </a:p>
          <a:p>
            <a:r>
              <a:rPr lang="en-US" dirty="0" smtClean="0">
                <a:solidFill>
                  <a:prstClr val="black"/>
                </a:solidFill>
              </a:rPr>
              <a:t>Pediatric patients breathing less than 15 will soon decompensate.</a:t>
            </a:r>
            <a:endParaRPr lang="en-US" dirty="0">
              <a:solidFill>
                <a:prstClr val="black"/>
              </a:solidFill>
            </a:endParaRPr>
          </a:p>
        </p:txBody>
      </p:sp>
    </p:spTree>
    <p:extLst>
      <p:ext uri="{BB962C8B-B14F-4D97-AF65-F5344CB8AC3E}">
        <p14:creationId xmlns:p14="http://schemas.microsoft.com/office/powerpoint/2010/main" val="240100559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3038" y="354227"/>
            <a:ext cx="5412259" cy="626076"/>
          </a:xfrm>
          <a:prstGeom prst="rect">
            <a:avLst/>
          </a:prstGeom>
          <a:noFill/>
        </p:spPr>
        <p:txBody>
          <a:bodyPr wrap="square" rtlCol="0">
            <a:spAutoFit/>
          </a:bodyPr>
          <a:lstStyle/>
          <a:p>
            <a:endParaRPr lang="en-US" dirty="0">
              <a:solidFill>
                <a:prstClr val="black"/>
              </a:solidFill>
            </a:endParaRPr>
          </a:p>
        </p:txBody>
      </p:sp>
      <p:pic>
        <p:nvPicPr>
          <p:cNvPr id="3" name="Picture 2"/>
          <p:cNvPicPr>
            <a:picLocks noChangeAspect="1"/>
          </p:cNvPicPr>
          <p:nvPr/>
        </p:nvPicPr>
        <p:blipFill>
          <a:blip r:embed="rId2"/>
          <a:stretch>
            <a:fillRect/>
          </a:stretch>
        </p:blipFill>
        <p:spPr>
          <a:xfrm>
            <a:off x="6430240" y="143712"/>
            <a:ext cx="2507814" cy="1673182"/>
          </a:xfrm>
          <a:prstGeom prst="rect">
            <a:avLst/>
          </a:prstGeom>
        </p:spPr>
      </p:pic>
      <p:sp>
        <p:nvSpPr>
          <p:cNvPr id="4" name="TextBox 3"/>
          <p:cNvSpPr txBox="1"/>
          <p:nvPr/>
        </p:nvSpPr>
        <p:spPr>
          <a:xfrm>
            <a:off x="313038" y="222422"/>
            <a:ext cx="5708821" cy="646331"/>
          </a:xfrm>
          <a:prstGeom prst="rect">
            <a:avLst/>
          </a:prstGeom>
          <a:noFill/>
        </p:spPr>
        <p:txBody>
          <a:bodyPr wrap="square" rtlCol="0">
            <a:spAutoFit/>
          </a:bodyPr>
          <a:lstStyle/>
          <a:p>
            <a:r>
              <a:rPr lang="en-US" dirty="0" smtClean="0">
                <a:solidFill>
                  <a:srgbClr val="00B0F0"/>
                </a:solidFill>
              </a:rPr>
              <a:t>Patient 3- </a:t>
            </a:r>
            <a:r>
              <a:rPr lang="en-US" dirty="0" smtClean="0">
                <a:solidFill>
                  <a:prstClr val="black"/>
                </a:solidFill>
              </a:rPr>
              <a:t>2yo </a:t>
            </a:r>
            <a:r>
              <a:rPr lang="en-US" dirty="0" smtClean="0">
                <a:solidFill>
                  <a:prstClr val="black"/>
                </a:solidFill>
              </a:rPr>
              <a:t>with facial bruising but no other apparent injuries.  Respirations 40 with strong pulses.</a:t>
            </a:r>
            <a:endParaRPr lang="en-US" dirty="0">
              <a:solidFill>
                <a:prstClr val="black"/>
              </a:solidFill>
            </a:endParaRPr>
          </a:p>
        </p:txBody>
      </p:sp>
      <p:sp>
        <p:nvSpPr>
          <p:cNvPr id="6" name="5-Point Star 5"/>
          <p:cNvSpPr/>
          <p:nvPr/>
        </p:nvSpPr>
        <p:spPr>
          <a:xfrm>
            <a:off x="4854450" y="667265"/>
            <a:ext cx="914400" cy="914400"/>
          </a:xfrm>
          <a:prstGeom prst="star5">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7" name="Picture 6"/>
          <p:cNvPicPr>
            <a:picLocks noChangeAspect="1"/>
          </p:cNvPicPr>
          <p:nvPr/>
        </p:nvPicPr>
        <p:blipFill>
          <a:blip r:embed="rId3"/>
          <a:stretch>
            <a:fillRect/>
          </a:stretch>
        </p:blipFill>
        <p:spPr>
          <a:xfrm>
            <a:off x="302330" y="1980169"/>
            <a:ext cx="2865118" cy="1912466"/>
          </a:xfrm>
          <a:prstGeom prst="rect">
            <a:avLst/>
          </a:prstGeom>
        </p:spPr>
      </p:pic>
      <p:sp>
        <p:nvSpPr>
          <p:cNvPr id="8" name="TextBox 7"/>
          <p:cNvSpPr txBox="1"/>
          <p:nvPr/>
        </p:nvSpPr>
        <p:spPr>
          <a:xfrm>
            <a:off x="3344562" y="1972921"/>
            <a:ext cx="5535827" cy="923330"/>
          </a:xfrm>
          <a:prstGeom prst="rect">
            <a:avLst/>
          </a:prstGeom>
          <a:noFill/>
        </p:spPr>
        <p:txBody>
          <a:bodyPr wrap="square" rtlCol="0">
            <a:spAutoFit/>
          </a:bodyPr>
          <a:lstStyle/>
          <a:p>
            <a:r>
              <a:rPr lang="en-US" dirty="0" smtClean="0">
                <a:solidFill>
                  <a:srgbClr val="00B0F0"/>
                </a:solidFill>
              </a:rPr>
              <a:t>Patient 4- </a:t>
            </a:r>
            <a:r>
              <a:rPr lang="en-US" dirty="0" smtClean="0">
                <a:solidFill>
                  <a:prstClr val="black"/>
                </a:solidFill>
              </a:rPr>
              <a:t>8yo </a:t>
            </a:r>
            <a:r>
              <a:rPr lang="en-US" dirty="0" smtClean="0">
                <a:solidFill>
                  <a:prstClr val="black"/>
                </a:solidFill>
              </a:rPr>
              <a:t>with head pain.  </a:t>
            </a:r>
            <a:r>
              <a:rPr lang="en-US" dirty="0" err="1" smtClean="0">
                <a:solidFill>
                  <a:prstClr val="black"/>
                </a:solidFill>
              </a:rPr>
              <a:t>Resps</a:t>
            </a:r>
            <a:r>
              <a:rPr lang="en-US" dirty="0" smtClean="0">
                <a:solidFill>
                  <a:prstClr val="black"/>
                </a:solidFill>
              </a:rPr>
              <a:t> 38 and strong pulses.  She is confused and unable to answer questions appropriately for an 8yo.</a:t>
            </a:r>
            <a:endParaRPr lang="en-US" dirty="0">
              <a:solidFill>
                <a:prstClr val="black"/>
              </a:solidFill>
            </a:endParaRPr>
          </a:p>
        </p:txBody>
      </p:sp>
      <p:sp>
        <p:nvSpPr>
          <p:cNvPr id="5" name="5-Point Star 4"/>
          <p:cNvSpPr/>
          <p:nvPr/>
        </p:nvSpPr>
        <p:spPr>
          <a:xfrm>
            <a:off x="5768850" y="2809512"/>
            <a:ext cx="914400" cy="914400"/>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9" name="Picture 8"/>
          <p:cNvPicPr>
            <a:picLocks noChangeAspect="1"/>
          </p:cNvPicPr>
          <p:nvPr/>
        </p:nvPicPr>
        <p:blipFill>
          <a:blip r:embed="rId4"/>
          <a:stretch>
            <a:fillRect/>
          </a:stretch>
        </p:blipFill>
        <p:spPr>
          <a:xfrm>
            <a:off x="4843848" y="4111969"/>
            <a:ext cx="4300152" cy="2866768"/>
          </a:xfrm>
          <a:prstGeom prst="rect">
            <a:avLst/>
          </a:prstGeom>
        </p:spPr>
      </p:pic>
      <p:sp>
        <p:nvSpPr>
          <p:cNvPr id="10" name="TextBox 9"/>
          <p:cNvSpPr txBox="1"/>
          <p:nvPr/>
        </p:nvSpPr>
        <p:spPr>
          <a:xfrm>
            <a:off x="67551" y="4258962"/>
            <a:ext cx="4786899" cy="1477328"/>
          </a:xfrm>
          <a:prstGeom prst="rect">
            <a:avLst/>
          </a:prstGeom>
          <a:noFill/>
        </p:spPr>
        <p:txBody>
          <a:bodyPr wrap="square" rtlCol="0">
            <a:spAutoFit/>
          </a:bodyPr>
          <a:lstStyle/>
          <a:p>
            <a:r>
              <a:rPr lang="en-US" dirty="0" smtClean="0">
                <a:solidFill>
                  <a:srgbClr val="00B0F0"/>
                </a:solidFill>
              </a:rPr>
              <a:t>Patient 5- </a:t>
            </a:r>
            <a:r>
              <a:rPr lang="en-US" dirty="0" smtClean="0"/>
              <a:t>40yo </a:t>
            </a:r>
            <a:r>
              <a:rPr lang="en-US" dirty="0" smtClean="0"/>
              <a:t>driver of the truck found with shallow respirations at 12.  Patient will occasionally open his eyes but no verbal response.  There are multiple injuries and no palpable peripheral pulses.</a:t>
            </a:r>
            <a:endParaRPr lang="en-US" dirty="0"/>
          </a:p>
        </p:txBody>
      </p:sp>
    </p:spTree>
    <p:extLst>
      <p:ext uri="{BB962C8B-B14F-4D97-AF65-F5344CB8AC3E}">
        <p14:creationId xmlns:p14="http://schemas.microsoft.com/office/powerpoint/2010/main" val="331283170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3038" y="354227"/>
            <a:ext cx="5412259" cy="626076"/>
          </a:xfrm>
          <a:prstGeom prst="rect">
            <a:avLst/>
          </a:prstGeom>
          <a:noFill/>
        </p:spPr>
        <p:txBody>
          <a:bodyPr wrap="square" rtlCol="0">
            <a:spAutoFit/>
          </a:bodyPr>
          <a:lstStyle/>
          <a:p>
            <a:endParaRPr lang="en-US" dirty="0">
              <a:solidFill>
                <a:prstClr val="black"/>
              </a:solidFill>
            </a:endParaRPr>
          </a:p>
        </p:txBody>
      </p:sp>
      <p:pic>
        <p:nvPicPr>
          <p:cNvPr id="3" name="Picture 2"/>
          <p:cNvPicPr>
            <a:picLocks noChangeAspect="1"/>
          </p:cNvPicPr>
          <p:nvPr/>
        </p:nvPicPr>
        <p:blipFill>
          <a:blip r:embed="rId2"/>
          <a:stretch>
            <a:fillRect/>
          </a:stretch>
        </p:blipFill>
        <p:spPr>
          <a:xfrm>
            <a:off x="6430240" y="143712"/>
            <a:ext cx="2507814" cy="1673182"/>
          </a:xfrm>
          <a:prstGeom prst="rect">
            <a:avLst/>
          </a:prstGeom>
        </p:spPr>
      </p:pic>
      <p:sp>
        <p:nvSpPr>
          <p:cNvPr id="4" name="TextBox 3"/>
          <p:cNvSpPr txBox="1"/>
          <p:nvPr/>
        </p:nvSpPr>
        <p:spPr>
          <a:xfrm>
            <a:off x="313038" y="222422"/>
            <a:ext cx="5708821" cy="646331"/>
          </a:xfrm>
          <a:prstGeom prst="rect">
            <a:avLst/>
          </a:prstGeom>
          <a:noFill/>
        </p:spPr>
        <p:txBody>
          <a:bodyPr wrap="square" rtlCol="0">
            <a:spAutoFit/>
          </a:bodyPr>
          <a:lstStyle/>
          <a:p>
            <a:r>
              <a:rPr lang="en-US" dirty="0" smtClean="0">
                <a:solidFill>
                  <a:srgbClr val="00B0F0"/>
                </a:solidFill>
              </a:rPr>
              <a:t>Patient 3- </a:t>
            </a:r>
            <a:r>
              <a:rPr lang="en-US" dirty="0" smtClean="0">
                <a:solidFill>
                  <a:prstClr val="black"/>
                </a:solidFill>
              </a:rPr>
              <a:t>2yo </a:t>
            </a:r>
            <a:r>
              <a:rPr lang="en-US" dirty="0" smtClean="0">
                <a:solidFill>
                  <a:prstClr val="black"/>
                </a:solidFill>
              </a:rPr>
              <a:t>with facial bruising but no other apparent injuries.  Respirations 40 with strong pulses.</a:t>
            </a:r>
            <a:endParaRPr lang="en-US" dirty="0">
              <a:solidFill>
                <a:prstClr val="black"/>
              </a:solidFill>
            </a:endParaRPr>
          </a:p>
        </p:txBody>
      </p:sp>
      <p:sp>
        <p:nvSpPr>
          <p:cNvPr id="6" name="5-Point Star 5"/>
          <p:cNvSpPr/>
          <p:nvPr/>
        </p:nvSpPr>
        <p:spPr>
          <a:xfrm>
            <a:off x="4854450" y="667265"/>
            <a:ext cx="914400" cy="914400"/>
          </a:xfrm>
          <a:prstGeom prst="star5">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7" name="Picture 6"/>
          <p:cNvPicPr>
            <a:picLocks noChangeAspect="1"/>
          </p:cNvPicPr>
          <p:nvPr/>
        </p:nvPicPr>
        <p:blipFill>
          <a:blip r:embed="rId3"/>
          <a:stretch>
            <a:fillRect/>
          </a:stretch>
        </p:blipFill>
        <p:spPr>
          <a:xfrm>
            <a:off x="302330" y="1980169"/>
            <a:ext cx="2865118" cy="1912466"/>
          </a:xfrm>
          <a:prstGeom prst="rect">
            <a:avLst/>
          </a:prstGeom>
        </p:spPr>
      </p:pic>
      <p:sp>
        <p:nvSpPr>
          <p:cNvPr id="8" name="TextBox 7"/>
          <p:cNvSpPr txBox="1"/>
          <p:nvPr/>
        </p:nvSpPr>
        <p:spPr>
          <a:xfrm>
            <a:off x="3344562" y="1972921"/>
            <a:ext cx="5535827" cy="923330"/>
          </a:xfrm>
          <a:prstGeom prst="rect">
            <a:avLst/>
          </a:prstGeom>
          <a:noFill/>
        </p:spPr>
        <p:txBody>
          <a:bodyPr wrap="square" rtlCol="0">
            <a:spAutoFit/>
          </a:bodyPr>
          <a:lstStyle/>
          <a:p>
            <a:r>
              <a:rPr lang="en-US" dirty="0" smtClean="0">
                <a:solidFill>
                  <a:srgbClr val="00B0F0"/>
                </a:solidFill>
              </a:rPr>
              <a:t>Patient 4- </a:t>
            </a:r>
            <a:r>
              <a:rPr lang="en-US" dirty="0" smtClean="0">
                <a:solidFill>
                  <a:prstClr val="black"/>
                </a:solidFill>
              </a:rPr>
              <a:t>8yo </a:t>
            </a:r>
            <a:r>
              <a:rPr lang="en-US" dirty="0" smtClean="0">
                <a:solidFill>
                  <a:prstClr val="black"/>
                </a:solidFill>
              </a:rPr>
              <a:t>with head pain.  </a:t>
            </a:r>
            <a:r>
              <a:rPr lang="en-US" dirty="0" err="1" smtClean="0">
                <a:solidFill>
                  <a:prstClr val="black"/>
                </a:solidFill>
              </a:rPr>
              <a:t>Resps</a:t>
            </a:r>
            <a:r>
              <a:rPr lang="en-US" dirty="0" smtClean="0">
                <a:solidFill>
                  <a:prstClr val="black"/>
                </a:solidFill>
              </a:rPr>
              <a:t> 38 and strong pulses.  She is confused and unable to answer questions appropriately for an 8yo.</a:t>
            </a:r>
            <a:endParaRPr lang="en-US" dirty="0">
              <a:solidFill>
                <a:prstClr val="black"/>
              </a:solidFill>
            </a:endParaRPr>
          </a:p>
        </p:txBody>
      </p:sp>
      <p:sp>
        <p:nvSpPr>
          <p:cNvPr id="5" name="5-Point Star 4"/>
          <p:cNvSpPr/>
          <p:nvPr/>
        </p:nvSpPr>
        <p:spPr>
          <a:xfrm>
            <a:off x="5768850" y="2809512"/>
            <a:ext cx="914400" cy="914400"/>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9" name="Picture 8"/>
          <p:cNvPicPr>
            <a:picLocks noChangeAspect="1"/>
          </p:cNvPicPr>
          <p:nvPr/>
        </p:nvPicPr>
        <p:blipFill>
          <a:blip r:embed="rId4"/>
          <a:stretch>
            <a:fillRect/>
          </a:stretch>
        </p:blipFill>
        <p:spPr>
          <a:xfrm>
            <a:off x="4843848" y="4111969"/>
            <a:ext cx="4300152" cy="2866768"/>
          </a:xfrm>
          <a:prstGeom prst="rect">
            <a:avLst/>
          </a:prstGeom>
        </p:spPr>
      </p:pic>
      <p:sp>
        <p:nvSpPr>
          <p:cNvPr id="10" name="TextBox 9"/>
          <p:cNvSpPr txBox="1"/>
          <p:nvPr/>
        </p:nvSpPr>
        <p:spPr>
          <a:xfrm>
            <a:off x="67551" y="4258962"/>
            <a:ext cx="4786899" cy="1477328"/>
          </a:xfrm>
          <a:prstGeom prst="rect">
            <a:avLst/>
          </a:prstGeom>
          <a:noFill/>
        </p:spPr>
        <p:txBody>
          <a:bodyPr wrap="square" rtlCol="0">
            <a:spAutoFit/>
          </a:bodyPr>
          <a:lstStyle/>
          <a:p>
            <a:r>
              <a:rPr lang="en-US" dirty="0" smtClean="0">
                <a:solidFill>
                  <a:srgbClr val="00B0F0"/>
                </a:solidFill>
              </a:rPr>
              <a:t>Patient 5- </a:t>
            </a:r>
            <a:r>
              <a:rPr lang="en-US" dirty="0" smtClean="0">
                <a:solidFill>
                  <a:prstClr val="black"/>
                </a:solidFill>
              </a:rPr>
              <a:t>40yo </a:t>
            </a:r>
            <a:r>
              <a:rPr lang="en-US" dirty="0" smtClean="0">
                <a:solidFill>
                  <a:prstClr val="black"/>
                </a:solidFill>
              </a:rPr>
              <a:t>driver of the truck found with shallow respirations at 12.  Patient will occasionally open his eyes but no verbal response.  There are multiple injuries and no palpable peripheral pulses.</a:t>
            </a:r>
            <a:endParaRPr lang="en-US" dirty="0">
              <a:solidFill>
                <a:prstClr val="black"/>
              </a:solidFill>
            </a:endParaRPr>
          </a:p>
        </p:txBody>
      </p:sp>
      <p:sp>
        <p:nvSpPr>
          <p:cNvPr id="11" name="5-Point Star 10"/>
          <p:cNvSpPr/>
          <p:nvPr/>
        </p:nvSpPr>
        <p:spPr>
          <a:xfrm>
            <a:off x="2430162" y="5645417"/>
            <a:ext cx="914400" cy="914400"/>
          </a:xfrm>
          <a:prstGeom prst="star5">
            <a:avLst/>
          </a:prstGeom>
          <a:solidFill>
            <a:srgbClr val="E84A1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1627791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9557" y="2059460"/>
            <a:ext cx="8402595" cy="3785652"/>
          </a:xfrm>
          <a:prstGeom prst="rect">
            <a:avLst/>
          </a:prstGeom>
          <a:noFill/>
        </p:spPr>
        <p:txBody>
          <a:bodyPr wrap="square" rtlCol="0">
            <a:spAutoFit/>
          </a:bodyPr>
          <a:lstStyle/>
          <a:p>
            <a:pPr algn="ctr"/>
            <a:r>
              <a:rPr lang="en-US" sz="2400" dirty="0" smtClean="0"/>
              <a:t>Remember 30-2-Can do and that will provide you the quickest adult triage assessment formula.</a:t>
            </a:r>
          </a:p>
          <a:p>
            <a:pPr algn="ctr"/>
            <a:endParaRPr lang="en-US" sz="2400" dirty="0"/>
          </a:p>
          <a:p>
            <a:pPr algn="ctr"/>
            <a:r>
              <a:rPr lang="en-US" sz="2400" dirty="0" smtClean="0"/>
              <a:t>Pediatric the 30 becomes 15-45 dependent upon age.</a:t>
            </a:r>
          </a:p>
          <a:p>
            <a:pPr algn="ctr"/>
            <a:endParaRPr lang="en-US" sz="2400" dirty="0"/>
          </a:p>
          <a:p>
            <a:pPr algn="ctr"/>
            <a:r>
              <a:rPr lang="en-US" sz="2400" dirty="0" smtClean="0"/>
              <a:t>If apneic then open the airway and reassess.  With pediatric patients provide rescue breaths.</a:t>
            </a:r>
          </a:p>
          <a:p>
            <a:pPr algn="ctr"/>
            <a:endParaRPr lang="en-US" sz="2400" dirty="0" smtClean="0"/>
          </a:p>
          <a:p>
            <a:pPr algn="ctr"/>
            <a:r>
              <a:rPr lang="en-US" sz="2400" dirty="0" smtClean="0"/>
              <a:t>MCI situations require EMS to provide the best possible care based upon the available resources.</a:t>
            </a:r>
            <a:endParaRPr lang="en-US" sz="2400" dirty="0"/>
          </a:p>
        </p:txBody>
      </p:sp>
      <p:sp>
        <p:nvSpPr>
          <p:cNvPr id="3" name="TextBox 2"/>
          <p:cNvSpPr txBox="1"/>
          <p:nvPr/>
        </p:nvSpPr>
        <p:spPr>
          <a:xfrm>
            <a:off x="140043" y="708454"/>
            <a:ext cx="8880389" cy="707886"/>
          </a:xfrm>
          <a:prstGeom prst="rect">
            <a:avLst/>
          </a:prstGeom>
          <a:noFill/>
        </p:spPr>
        <p:txBody>
          <a:bodyPr wrap="square" rtlCol="0">
            <a:spAutoFit/>
          </a:bodyPr>
          <a:lstStyle/>
          <a:p>
            <a:r>
              <a:rPr lang="en-US" sz="4000" b="1" dirty="0" smtClean="0">
                <a:solidFill>
                  <a:srgbClr val="FF0000"/>
                </a:solidFill>
              </a:rPr>
              <a:t>START</a:t>
            </a:r>
            <a:r>
              <a:rPr lang="en-US" sz="4000" dirty="0" smtClean="0"/>
              <a:t>-</a:t>
            </a:r>
            <a:r>
              <a:rPr lang="en-US" sz="4000" dirty="0" smtClean="0">
                <a:solidFill>
                  <a:srgbClr val="FF0000"/>
                </a:solidFill>
              </a:rPr>
              <a:t>S</a:t>
            </a:r>
            <a:r>
              <a:rPr lang="en-US" sz="4000" dirty="0" smtClean="0"/>
              <a:t>imple </a:t>
            </a:r>
            <a:r>
              <a:rPr lang="en-US" sz="4000" dirty="0" smtClean="0">
                <a:solidFill>
                  <a:srgbClr val="FF0000"/>
                </a:solidFill>
              </a:rPr>
              <a:t>T</a:t>
            </a:r>
            <a:r>
              <a:rPr lang="en-US" sz="4000" dirty="0" smtClean="0"/>
              <a:t>riage </a:t>
            </a:r>
            <a:r>
              <a:rPr lang="en-US" sz="4000" dirty="0">
                <a:solidFill>
                  <a:srgbClr val="FF0000"/>
                </a:solidFill>
              </a:rPr>
              <a:t>A</a:t>
            </a:r>
            <a:r>
              <a:rPr lang="en-US" sz="4000" dirty="0" smtClean="0"/>
              <a:t>nd </a:t>
            </a:r>
            <a:r>
              <a:rPr lang="en-US" sz="4000" dirty="0" smtClean="0">
                <a:solidFill>
                  <a:srgbClr val="FF0000"/>
                </a:solidFill>
              </a:rPr>
              <a:t>R</a:t>
            </a:r>
            <a:r>
              <a:rPr lang="en-US" sz="4000" dirty="0" smtClean="0"/>
              <a:t>apid </a:t>
            </a:r>
            <a:r>
              <a:rPr lang="en-US" sz="4000" dirty="0" smtClean="0">
                <a:solidFill>
                  <a:srgbClr val="FF0000"/>
                </a:solidFill>
              </a:rPr>
              <a:t>T</a:t>
            </a:r>
            <a:r>
              <a:rPr lang="en-US" sz="4000" dirty="0" smtClean="0"/>
              <a:t>reatment</a:t>
            </a:r>
            <a:endParaRPr lang="en-US" sz="4000" dirty="0"/>
          </a:p>
        </p:txBody>
      </p:sp>
    </p:spTree>
    <p:extLst>
      <p:ext uri="{BB962C8B-B14F-4D97-AF65-F5344CB8AC3E}">
        <p14:creationId xmlns:p14="http://schemas.microsoft.com/office/powerpoint/2010/main" val="407212115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167746" y="125473"/>
            <a:ext cx="1810669" cy="1664352"/>
          </a:xfrm>
          <a:prstGeom prst="rect">
            <a:avLst/>
          </a:prstGeom>
        </p:spPr>
      </p:pic>
      <p:sp>
        <p:nvSpPr>
          <p:cNvPr id="3" name="TextBox 2"/>
          <p:cNvSpPr txBox="1"/>
          <p:nvPr/>
        </p:nvSpPr>
        <p:spPr>
          <a:xfrm>
            <a:off x="280086" y="2133600"/>
            <a:ext cx="8625017" cy="3231654"/>
          </a:xfrm>
          <a:prstGeom prst="rect">
            <a:avLst/>
          </a:prstGeom>
          <a:noFill/>
        </p:spPr>
        <p:txBody>
          <a:bodyPr wrap="square" rtlCol="0">
            <a:spAutoFit/>
          </a:bodyPr>
          <a:lstStyle/>
          <a:p>
            <a:pPr algn="ctr"/>
            <a:r>
              <a:rPr lang="en-US" sz="2400" dirty="0" smtClean="0">
                <a:solidFill>
                  <a:prstClr val="black"/>
                </a:solidFill>
              </a:rPr>
              <a:t>Shock is the biggest reason trauma patients die.</a:t>
            </a:r>
          </a:p>
          <a:p>
            <a:pPr algn="ctr"/>
            <a:endParaRPr lang="en-US" sz="2400" dirty="0">
              <a:solidFill>
                <a:prstClr val="black"/>
              </a:solidFill>
            </a:endParaRPr>
          </a:p>
          <a:p>
            <a:pPr algn="ctr"/>
            <a:r>
              <a:rPr lang="en-US" sz="2400" dirty="0" smtClean="0">
                <a:solidFill>
                  <a:prstClr val="black"/>
                </a:solidFill>
              </a:rPr>
              <a:t>Early recognition of the S/S of shock is crucial in preventing death.</a:t>
            </a:r>
          </a:p>
          <a:p>
            <a:pPr algn="ctr"/>
            <a:endParaRPr lang="en-US" sz="2400" dirty="0">
              <a:solidFill>
                <a:prstClr val="black"/>
              </a:solidFill>
            </a:endParaRPr>
          </a:p>
          <a:p>
            <a:pPr algn="ctr"/>
            <a:r>
              <a:rPr lang="en-US" sz="2400" dirty="0" smtClean="0">
                <a:solidFill>
                  <a:prstClr val="black"/>
                </a:solidFill>
              </a:rPr>
              <a:t>Tachycardia, Tachypnea, Poor Perfusion, Diaphoresis, Anxiety, ALOC, Confusion, Combativeness, &amp; Hypotension are the classic signs and symptoms of shock in its various forms.</a:t>
            </a:r>
          </a:p>
          <a:p>
            <a:endParaRPr lang="en-US" dirty="0">
              <a:solidFill>
                <a:prstClr val="black"/>
              </a:solidFill>
            </a:endParaRPr>
          </a:p>
          <a:p>
            <a:endParaRPr lang="en-US" dirty="0">
              <a:solidFill>
                <a:prstClr val="black"/>
              </a:solidFill>
            </a:endParaRPr>
          </a:p>
        </p:txBody>
      </p:sp>
      <p:sp>
        <p:nvSpPr>
          <p:cNvPr id="4" name="TextBox 3"/>
          <p:cNvSpPr txBox="1"/>
          <p:nvPr/>
        </p:nvSpPr>
        <p:spPr>
          <a:xfrm>
            <a:off x="444843" y="247135"/>
            <a:ext cx="6013622" cy="923330"/>
          </a:xfrm>
          <a:prstGeom prst="rect">
            <a:avLst/>
          </a:prstGeom>
          <a:noFill/>
        </p:spPr>
        <p:txBody>
          <a:bodyPr wrap="square" rtlCol="0">
            <a:spAutoFit/>
          </a:bodyPr>
          <a:lstStyle/>
          <a:p>
            <a:r>
              <a:rPr lang="en-US" sz="5400" b="1" u="sng" dirty="0" smtClean="0">
                <a:solidFill>
                  <a:prstClr val="black"/>
                </a:solidFill>
              </a:rPr>
              <a:t>Shock</a:t>
            </a:r>
            <a:endParaRPr lang="en-US" sz="5400" b="1" u="sng" dirty="0">
              <a:solidFill>
                <a:prstClr val="black"/>
              </a:solidFill>
            </a:endParaRPr>
          </a:p>
        </p:txBody>
      </p:sp>
    </p:spTree>
    <p:extLst>
      <p:ext uri="{BB962C8B-B14F-4D97-AF65-F5344CB8AC3E}">
        <p14:creationId xmlns:p14="http://schemas.microsoft.com/office/powerpoint/2010/main" val="3614124872"/>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167746" y="125473"/>
            <a:ext cx="1810669" cy="1664352"/>
          </a:xfrm>
          <a:prstGeom prst="rect">
            <a:avLst/>
          </a:prstGeom>
        </p:spPr>
      </p:pic>
      <p:sp>
        <p:nvSpPr>
          <p:cNvPr id="3" name="TextBox 2"/>
          <p:cNvSpPr txBox="1"/>
          <p:nvPr/>
        </p:nvSpPr>
        <p:spPr>
          <a:xfrm>
            <a:off x="280086" y="2133600"/>
            <a:ext cx="8625017" cy="4062651"/>
          </a:xfrm>
          <a:prstGeom prst="rect">
            <a:avLst/>
          </a:prstGeom>
          <a:noFill/>
        </p:spPr>
        <p:txBody>
          <a:bodyPr wrap="square" rtlCol="0">
            <a:spAutoFit/>
          </a:bodyPr>
          <a:lstStyle/>
          <a:p>
            <a:pPr algn="ctr"/>
            <a:r>
              <a:rPr lang="en-US" sz="2400" dirty="0" smtClean="0">
                <a:solidFill>
                  <a:prstClr val="black"/>
                </a:solidFill>
              </a:rPr>
              <a:t>Low volume shock!</a:t>
            </a:r>
          </a:p>
          <a:p>
            <a:pPr algn="ctr"/>
            <a:endParaRPr lang="en-US" sz="2400" dirty="0">
              <a:solidFill>
                <a:prstClr val="black"/>
              </a:solidFill>
            </a:endParaRPr>
          </a:p>
          <a:p>
            <a:pPr algn="ctr"/>
            <a:r>
              <a:rPr lang="en-US" sz="2400" dirty="0" smtClean="0">
                <a:solidFill>
                  <a:prstClr val="black"/>
                </a:solidFill>
              </a:rPr>
              <a:t>Hemorrhage, Dehydration, &amp; 3</a:t>
            </a:r>
            <a:r>
              <a:rPr lang="en-US" sz="2400" baseline="30000" dirty="0" smtClean="0">
                <a:solidFill>
                  <a:prstClr val="black"/>
                </a:solidFill>
              </a:rPr>
              <a:t>rd</a:t>
            </a:r>
            <a:r>
              <a:rPr lang="en-US" sz="2400" dirty="0" smtClean="0">
                <a:solidFill>
                  <a:prstClr val="black"/>
                </a:solidFill>
              </a:rPr>
              <a:t> spacing can cause Hypovolemic Shock.</a:t>
            </a:r>
          </a:p>
          <a:p>
            <a:pPr algn="ctr"/>
            <a:endParaRPr lang="en-US" sz="2400" dirty="0">
              <a:solidFill>
                <a:prstClr val="black"/>
              </a:solidFill>
            </a:endParaRPr>
          </a:p>
          <a:p>
            <a:pPr algn="ctr"/>
            <a:r>
              <a:rPr lang="en-US" sz="2400" dirty="0" smtClean="0">
                <a:solidFill>
                  <a:prstClr val="black"/>
                </a:solidFill>
              </a:rPr>
              <a:t>Look for S/S of internal hemorrhage as well as the obvious external hemorrhage. </a:t>
            </a:r>
          </a:p>
          <a:p>
            <a:pPr algn="ctr"/>
            <a:endParaRPr lang="en-US" sz="2400" dirty="0">
              <a:solidFill>
                <a:prstClr val="black"/>
              </a:solidFill>
            </a:endParaRPr>
          </a:p>
          <a:p>
            <a:pPr algn="ctr"/>
            <a:r>
              <a:rPr lang="en-US" sz="2400" dirty="0" smtClean="0">
                <a:solidFill>
                  <a:prstClr val="black"/>
                </a:solidFill>
              </a:rPr>
              <a:t>Replenishment of blood and fluids is needed along with stopping the bleeding.</a:t>
            </a:r>
            <a:endParaRPr lang="en-US" sz="2400" dirty="0">
              <a:solidFill>
                <a:prstClr val="black"/>
              </a:solidFill>
            </a:endParaRPr>
          </a:p>
          <a:p>
            <a:endParaRPr lang="en-US" dirty="0">
              <a:solidFill>
                <a:prstClr val="black"/>
              </a:solidFill>
            </a:endParaRPr>
          </a:p>
        </p:txBody>
      </p:sp>
      <p:sp>
        <p:nvSpPr>
          <p:cNvPr id="4" name="TextBox 3"/>
          <p:cNvSpPr txBox="1"/>
          <p:nvPr/>
        </p:nvSpPr>
        <p:spPr>
          <a:xfrm>
            <a:off x="444843" y="247135"/>
            <a:ext cx="6013622" cy="923330"/>
          </a:xfrm>
          <a:prstGeom prst="rect">
            <a:avLst/>
          </a:prstGeom>
          <a:noFill/>
        </p:spPr>
        <p:txBody>
          <a:bodyPr wrap="square" rtlCol="0">
            <a:spAutoFit/>
          </a:bodyPr>
          <a:lstStyle/>
          <a:p>
            <a:r>
              <a:rPr lang="en-US" sz="5400" b="1" u="sng" dirty="0" smtClean="0">
                <a:solidFill>
                  <a:prstClr val="black"/>
                </a:solidFill>
              </a:rPr>
              <a:t>Hypovolemic Shock</a:t>
            </a:r>
            <a:endParaRPr lang="en-US" sz="5400" b="1" u="sng" dirty="0">
              <a:solidFill>
                <a:prstClr val="black"/>
              </a:solidFill>
            </a:endParaRPr>
          </a:p>
        </p:txBody>
      </p:sp>
    </p:spTree>
    <p:extLst>
      <p:ext uri="{BB962C8B-B14F-4D97-AF65-F5344CB8AC3E}">
        <p14:creationId xmlns:p14="http://schemas.microsoft.com/office/powerpoint/2010/main" val="119826939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167746" y="125473"/>
            <a:ext cx="1810669" cy="1664352"/>
          </a:xfrm>
          <a:prstGeom prst="rect">
            <a:avLst/>
          </a:prstGeom>
        </p:spPr>
      </p:pic>
      <p:sp>
        <p:nvSpPr>
          <p:cNvPr id="3" name="TextBox 2"/>
          <p:cNvSpPr txBox="1"/>
          <p:nvPr/>
        </p:nvSpPr>
        <p:spPr>
          <a:xfrm>
            <a:off x="280086" y="2133600"/>
            <a:ext cx="8625017" cy="3508653"/>
          </a:xfrm>
          <a:prstGeom prst="rect">
            <a:avLst/>
          </a:prstGeom>
          <a:noFill/>
        </p:spPr>
        <p:txBody>
          <a:bodyPr wrap="square" rtlCol="0">
            <a:spAutoFit/>
          </a:bodyPr>
          <a:lstStyle/>
          <a:p>
            <a:pPr algn="ctr"/>
            <a:r>
              <a:rPr lang="en-US" sz="2400" dirty="0" smtClean="0">
                <a:solidFill>
                  <a:prstClr val="black"/>
                </a:solidFill>
              </a:rPr>
              <a:t>Anaphylaxis and Sepsis are common examples of distributive shock.</a:t>
            </a:r>
          </a:p>
          <a:p>
            <a:pPr algn="ctr"/>
            <a:endParaRPr lang="en-US" sz="2400" dirty="0">
              <a:solidFill>
                <a:prstClr val="black"/>
              </a:solidFill>
            </a:endParaRPr>
          </a:p>
          <a:p>
            <a:pPr algn="ctr"/>
            <a:r>
              <a:rPr lang="en-US" sz="2400" dirty="0" smtClean="0">
                <a:solidFill>
                  <a:prstClr val="black"/>
                </a:solidFill>
              </a:rPr>
              <a:t>The vessels are dilated due the mass release of catecholamine's thus causing a distribution issue.</a:t>
            </a:r>
          </a:p>
          <a:p>
            <a:pPr algn="ctr"/>
            <a:endParaRPr lang="en-US" sz="2400" dirty="0">
              <a:solidFill>
                <a:prstClr val="black"/>
              </a:solidFill>
            </a:endParaRPr>
          </a:p>
          <a:p>
            <a:pPr algn="ctr"/>
            <a:r>
              <a:rPr lang="en-US" sz="2400" dirty="0" smtClean="0">
                <a:solidFill>
                  <a:prstClr val="black"/>
                </a:solidFill>
              </a:rPr>
              <a:t>The cascade of events creating the shock may become fatal if the patient is not treated quickly.  </a:t>
            </a:r>
          </a:p>
          <a:p>
            <a:endParaRPr lang="en-US" dirty="0">
              <a:solidFill>
                <a:prstClr val="black"/>
              </a:solidFill>
            </a:endParaRPr>
          </a:p>
          <a:p>
            <a:r>
              <a:rPr lang="en-US" dirty="0" smtClean="0">
                <a:solidFill>
                  <a:prstClr val="black"/>
                </a:solidFill>
              </a:rPr>
              <a:t> </a:t>
            </a:r>
            <a:endParaRPr lang="en-US" dirty="0">
              <a:solidFill>
                <a:prstClr val="black"/>
              </a:solidFill>
            </a:endParaRPr>
          </a:p>
          <a:p>
            <a:endParaRPr lang="en-US" dirty="0">
              <a:solidFill>
                <a:prstClr val="black"/>
              </a:solidFill>
            </a:endParaRPr>
          </a:p>
        </p:txBody>
      </p:sp>
      <p:sp>
        <p:nvSpPr>
          <p:cNvPr id="4" name="TextBox 3"/>
          <p:cNvSpPr txBox="1"/>
          <p:nvPr/>
        </p:nvSpPr>
        <p:spPr>
          <a:xfrm>
            <a:off x="444843" y="247135"/>
            <a:ext cx="6013622" cy="923330"/>
          </a:xfrm>
          <a:prstGeom prst="rect">
            <a:avLst/>
          </a:prstGeom>
          <a:noFill/>
        </p:spPr>
        <p:txBody>
          <a:bodyPr wrap="square" rtlCol="0">
            <a:spAutoFit/>
          </a:bodyPr>
          <a:lstStyle/>
          <a:p>
            <a:r>
              <a:rPr lang="en-US" sz="5400" b="1" u="sng" dirty="0" smtClean="0">
                <a:solidFill>
                  <a:prstClr val="black"/>
                </a:solidFill>
              </a:rPr>
              <a:t>Distributive Shock</a:t>
            </a:r>
            <a:endParaRPr lang="en-US" sz="5400" b="1" u="sng" dirty="0">
              <a:solidFill>
                <a:prstClr val="black"/>
              </a:solidFill>
            </a:endParaRPr>
          </a:p>
        </p:txBody>
      </p:sp>
    </p:spTree>
    <p:extLst>
      <p:ext uri="{BB962C8B-B14F-4D97-AF65-F5344CB8AC3E}">
        <p14:creationId xmlns:p14="http://schemas.microsoft.com/office/powerpoint/2010/main" val="2588162523"/>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167746" y="125473"/>
            <a:ext cx="1810669" cy="1664352"/>
          </a:xfrm>
          <a:prstGeom prst="rect">
            <a:avLst/>
          </a:prstGeom>
        </p:spPr>
      </p:pic>
      <p:sp>
        <p:nvSpPr>
          <p:cNvPr id="3" name="TextBox 2"/>
          <p:cNvSpPr txBox="1"/>
          <p:nvPr/>
        </p:nvSpPr>
        <p:spPr>
          <a:xfrm>
            <a:off x="280086" y="2133600"/>
            <a:ext cx="8625017" cy="3970318"/>
          </a:xfrm>
          <a:prstGeom prst="rect">
            <a:avLst/>
          </a:prstGeom>
          <a:noFill/>
        </p:spPr>
        <p:txBody>
          <a:bodyPr wrap="square" rtlCol="0">
            <a:spAutoFit/>
          </a:bodyPr>
          <a:lstStyle/>
          <a:p>
            <a:pPr algn="ctr"/>
            <a:r>
              <a:rPr lang="en-US" sz="2400" dirty="0" smtClean="0">
                <a:solidFill>
                  <a:prstClr val="black"/>
                </a:solidFill>
              </a:rPr>
              <a:t>This form of shock manifests when the spinal column is damaged.</a:t>
            </a:r>
          </a:p>
          <a:p>
            <a:pPr algn="ctr"/>
            <a:endParaRPr lang="en-US" sz="2400" dirty="0">
              <a:solidFill>
                <a:prstClr val="black"/>
              </a:solidFill>
            </a:endParaRPr>
          </a:p>
          <a:p>
            <a:pPr algn="ctr"/>
            <a:r>
              <a:rPr lang="en-US" sz="2400" dirty="0" smtClean="0">
                <a:solidFill>
                  <a:prstClr val="black"/>
                </a:solidFill>
              </a:rPr>
              <a:t>The signs and symptoms are similar to other shock states with the exception of the heart rate.  </a:t>
            </a:r>
          </a:p>
          <a:p>
            <a:pPr algn="ctr"/>
            <a:endParaRPr lang="en-US" sz="2400" dirty="0">
              <a:solidFill>
                <a:prstClr val="black"/>
              </a:solidFill>
            </a:endParaRPr>
          </a:p>
          <a:p>
            <a:pPr algn="ctr"/>
            <a:r>
              <a:rPr lang="en-US" sz="2400" dirty="0" smtClean="0">
                <a:solidFill>
                  <a:prstClr val="black"/>
                </a:solidFill>
              </a:rPr>
              <a:t>The patient may have a normal to Bradycardic heart rate with hypotension and the other signs and symptoms of shock.</a:t>
            </a:r>
          </a:p>
          <a:p>
            <a:pPr algn="ctr"/>
            <a:endParaRPr lang="en-US" sz="2400" dirty="0">
              <a:solidFill>
                <a:prstClr val="black"/>
              </a:solidFill>
            </a:endParaRPr>
          </a:p>
          <a:p>
            <a:pPr algn="ctr"/>
            <a:r>
              <a:rPr lang="en-US" sz="2400" dirty="0" smtClean="0">
                <a:solidFill>
                  <a:prstClr val="black"/>
                </a:solidFill>
              </a:rPr>
              <a:t>Have a high suspicion of Neurogenic Shock in trauma cases.</a:t>
            </a:r>
          </a:p>
          <a:p>
            <a:endParaRPr lang="en-US" dirty="0">
              <a:solidFill>
                <a:prstClr val="black"/>
              </a:solidFill>
            </a:endParaRPr>
          </a:p>
          <a:p>
            <a:endParaRPr lang="en-US" dirty="0">
              <a:solidFill>
                <a:prstClr val="black"/>
              </a:solidFill>
            </a:endParaRPr>
          </a:p>
        </p:txBody>
      </p:sp>
      <p:sp>
        <p:nvSpPr>
          <p:cNvPr id="4" name="TextBox 3"/>
          <p:cNvSpPr txBox="1"/>
          <p:nvPr/>
        </p:nvSpPr>
        <p:spPr>
          <a:xfrm>
            <a:off x="444843" y="247135"/>
            <a:ext cx="6013622" cy="923330"/>
          </a:xfrm>
          <a:prstGeom prst="rect">
            <a:avLst/>
          </a:prstGeom>
          <a:noFill/>
        </p:spPr>
        <p:txBody>
          <a:bodyPr wrap="square" rtlCol="0">
            <a:spAutoFit/>
          </a:bodyPr>
          <a:lstStyle/>
          <a:p>
            <a:r>
              <a:rPr lang="en-US" sz="5400" b="1" u="sng" dirty="0" smtClean="0">
                <a:solidFill>
                  <a:prstClr val="black"/>
                </a:solidFill>
              </a:rPr>
              <a:t>Neurogenic Shock</a:t>
            </a:r>
            <a:endParaRPr lang="en-US" sz="5400" b="1" u="sng" dirty="0">
              <a:solidFill>
                <a:prstClr val="black"/>
              </a:solidFill>
            </a:endParaRPr>
          </a:p>
        </p:txBody>
      </p:sp>
    </p:spTree>
    <p:extLst>
      <p:ext uri="{BB962C8B-B14F-4D97-AF65-F5344CB8AC3E}">
        <p14:creationId xmlns:p14="http://schemas.microsoft.com/office/powerpoint/2010/main" val="2030240307"/>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167746" y="125473"/>
            <a:ext cx="1810669" cy="1664352"/>
          </a:xfrm>
          <a:prstGeom prst="rect">
            <a:avLst/>
          </a:prstGeom>
        </p:spPr>
      </p:pic>
      <p:sp>
        <p:nvSpPr>
          <p:cNvPr id="3" name="TextBox 2"/>
          <p:cNvSpPr txBox="1"/>
          <p:nvPr/>
        </p:nvSpPr>
        <p:spPr>
          <a:xfrm>
            <a:off x="280086" y="2133600"/>
            <a:ext cx="8625017" cy="3970318"/>
          </a:xfrm>
          <a:prstGeom prst="rect">
            <a:avLst/>
          </a:prstGeom>
          <a:noFill/>
        </p:spPr>
        <p:txBody>
          <a:bodyPr wrap="square" rtlCol="0">
            <a:spAutoFit/>
          </a:bodyPr>
          <a:lstStyle/>
          <a:p>
            <a:pPr algn="ctr"/>
            <a:r>
              <a:rPr lang="en-US" sz="2400" dirty="0" smtClean="0">
                <a:solidFill>
                  <a:prstClr val="black"/>
                </a:solidFill>
              </a:rPr>
              <a:t>Cardiogenic shock occurs when the heart muscle is too weak to pump.</a:t>
            </a:r>
          </a:p>
          <a:p>
            <a:pPr algn="ctr"/>
            <a:endParaRPr lang="en-US" sz="2400" dirty="0">
              <a:solidFill>
                <a:prstClr val="black"/>
              </a:solidFill>
            </a:endParaRPr>
          </a:p>
          <a:p>
            <a:pPr algn="ctr"/>
            <a:r>
              <a:rPr lang="en-US" sz="2400" dirty="0" smtClean="0">
                <a:solidFill>
                  <a:prstClr val="black"/>
                </a:solidFill>
              </a:rPr>
              <a:t>This shock state is as a result of heart damage from many factors including heart attacks and disease.</a:t>
            </a:r>
          </a:p>
          <a:p>
            <a:pPr algn="ctr"/>
            <a:endParaRPr lang="en-US" sz="2400" dirty="0">
              <a:solidFill>
                <a:prstClr val="black"/>
              </a:solidFill>
            </a:endParaRPr>
          </a:p>
          <a:p>
            <a:pPr algn="ctr"/>
            <a:r>
              <a:rPr lang="en-US" sz="2400" dirty="0" smtClean="0">
                <a:solidFill>
                  <a:prstClr val="black"/>
                </a:solidFill>
              </a:rPr>
              <a:t>The heart muscle is unable to pump effectively thus causing poor perfusion.  The heart rate will rise in an effort to help compensate.</a:t>
            </a:r>
          </a:p>
          <a:p>
            <a:pPr algn="ctr"/>
            <a:endParaRPr lang="en-US" sz="2400" dirty="0">
              <a:solidFill>
                <a:prstClr val="black"/>
              </a:solidFill>
            </a:endParaRPr>
          </a:p>
          <a:p>
            <a:endParaRPr lang="en-US" dirty="0">
              <a:solidFill>
                <a:prstClr val="black"/>
              </a:solidFill>
            </a:endParaRPr>
          </a:p>
          <a:p>
            <a:endParaRPr lang="en-US" dirty="0">
              <a:solidFill>
                <a:prstClr val="black"/>
              </a:solidFill>
            </a:endParaRPr>
          </a:p>
        </p:txBody>
      </p:sp>
      <p:sp>
        <p:nvSpPr>
          <p:cNvPr id="4" name="TextBox 3"/>
          <p:cNvSpPr txBox="1"/>
          <p:nvPr/>
        </p:nvSpPr>
        <p:spPr>
          <a:xfrm>
            <a:off x="444843" y="247135"/>
            <a:ext cx="6013622" cy="923330"/>
          </a:xfrm>
          <a:prstGeom prst="rect">
            <a:avLst/>
          </a:prstGeom>
          <a:noFill/>
        </p:spPr>
        <p:txBody>
          <a:bodyPr wrap="square" rtlCol="0">
            <a:spAutoFit/>
          </a:bodyPr>
          <a:lstStyle/>
          <a:p>
            <a:r>
              <a:rPr lang="en-US" sz="5400" b="1" u="sng" dirty="0" smtClean="0">
                <a:solidFill>
                  <a:prstClr val="black"/>
                </a:solidFill>
              </a:rPr>
              <a:t>Cardiogenic Shock</a:t>
            </a:r>
            <a:endParaRPr lang="en-US" sz="5400" b="1" u="sng" dirty="0">
              <a:solidFill>
                <a:prstClr val="black"/>
              </a:solidFill>
            </a:endParaRPr>
          </a:p>
        </p:txBody>
      </p:sp>
    </p:spTree>
    <p:extLst>
      <p:ext uri="{BB962C8B-B14F-4D97-AF65-F5344CB8AC3E}">
        <p14:creationId xmlns:p14="http://schemas.microsoft.com/office/powerpoint/2010/main" val="4039490645"/>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167746" y="125473"/>
            <a:ext cx="1810669" cy="1664352"/>
          </a:xfrm>
          <a:prstGeom prst="rect">
            <a:avLst/>
          </a:prstGeom>
        </p:spPr>
      </p:pic>
      <p:sp>
        <p:nvSpPr>
          <p:cNvPr id="3" name="TextBox 2"/>
          <p:cNvSpPr txBox="1"/>
          <p:nvPr/>
        </p:nvSpPr>
        <p:spPr>
          <a:xfrm>
            <a:off x="280086" y="2133600"/>
            <a:ext cx="8625017" cy="2585323"/>
          </a:xfrm>
          <a:prstGeom prst="rect">
            <a:avLst/>
          </a:prstGeom>
          <a:noFill/>
        </p:spPr>
        <p:txBody>
          <a:bodyPr wrap="square" rtlCol="0">
            <a:spAutoFit/>
          </a:bodyPr>
          <a:lstStyle/>
          <a:p>
            <a:pPr algn="ctr"/>
            <a:r>
              <a:rPr lang="en-US" sz="2400" dirty="0" smtClean="0">
                <a:solidFill>
                  <a:prstClr val="black"/>
                </a:solidFill>
              </a:rPr>
              <a:t>This state of shock is from a physical obstruction of blood flow.</a:t>
            </a:r>
          </a:p>
          <a:p>
            <a:pPr algn="ctr"/>
            <a:endParaRPr lang="en-US" sz="2400" dirty="0">
              <a:solidFill>
                <a:prstClr val="black"/>
              </a:solidFill>
            </a:endParaRPr>
          </a:p>
          <a:p>
            <a:pPr algn="ctr"/>
            <a:r>
              <a:rPr lang="en-US" sz="2400" dirty="0" smtClean="0">
                <a:solidFill>
                  <a:prstClr val="black"/>
                </a:solidFill>
              </a:rPr>
              <a:t>Cardiac Tamponade, Pulmonary Embolism, and Tension Pneumothorax are common examples of Obstructive shock.</a:t>
            </a:r>
          </a:p>
          <a:p>
            <a:pPr algn="ctr"/>
            <a:endParaRPr lang="en-US" sz="2400" dirty="0">
              <a:solidFill>
                <a:prstClr val="black"/>
              </a:solidFill>
            </a:endParaRPr>
          </a:p>
          <a:p>
            <a:pPr algn="ctr"/>
            <a:r>
              <a:rPr lang="en-US" sz="2400" dirty="0" smtClean="0">
                <a:solidFill>
                  <a:prstClr val="black"/>
                </a:solidFill>
              </a:rPr>
              <a:t>The lack of blood flow causes poor perfusion and shock. </a:t>
            </a:r>
            <a:endParaRPr lang="en-US" sz="2400" dirty="0">
              <a:solidFill>
                <a:prstClr val="black"/>
              </a:solidFill>
            </a:endParaRPr>
          </a:p>
          <a:p>
            <a:endParaRPr lang="en-US" dirty="0">
              <a:solidFill>
                <a:prstClr val="black"/>
              </a:solidFill>
            </a:endParaRPr>
          </a:p>
        </p:txBody>
      </p:sp>
      <p:sp>
        <p:nvSpPr>
          <p:cNvPr id="4" name="TextBox 3"/>
          <p:cNvSpPr txBox="1"/>
          <p:nvPr/>
        </p:nvSpPr>
        <p:spPr>
          <a:xfrm>
            <a:off x="444843" y="247135"/>
            <a:ext cx="6013622" cy="923330"/>
          </a:xfrm>
          <a:prstGeom prst="rect">
            <a:avLst/>
          </a:prstGeom>
          <a:noFill/>
        </p:spPr>
        <p:txBody>
          <a:bodyPr wrap="square" rtlCol="0">
            <a:spAutoFit/>
          </a:bodyPr>
          <a:lstStyle/>
          <a:p>
            <a:r>
              <a:rPr lang="en-US" sz="5400" b="1" u="sng" dirty="0" smtClean="0">
                <a:solidFill>
                  <a:prstClr val="black"/>
                </a:solidFill>
              </a:rPr>
              <a:t>Obstructive Shock</a:t>
            </a:r>
            <a:endParaRPr lang="en-US" sz="5400" b="1" u="sng" dirty="0">
              <a:solidFill>
                <a:prstClr val="black"/>
              </a:solidFill>
            </a:endParaRPr>
          </a:p>
        </p:txBody>
      </p:sp>
    </p:spTree>
    <p:extLst>
      <p:ext uri="{BB962C8B-B14F-4D97-AF65-F5344CB8AC3E}">
        <p14:creationId xmlns:p14="http://schemas.microsoft.com/office/powerpoint/2010/main" val="2596598839"/>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167746" y="125473"/>
            <a:ext cx="1810669" cy="1664352"/>
          </a:xfrm>
          <a:prstGeom prst="rect">
            <a:avLst/>
          </a:prstGeom>
        </p:spPr>
      </p:pic>
      <p:sp>
        <p:nvSpPr>
          <p:cNvPr id="3" name="TextBox 2"/>
          <p:cNvSpPr txBox="1"/>
          <p:nvPr/>
        </p:nvSpPr>
        <p:spPr>
          <a:xfrm>
            <a:off x="280086" y="2133600"/>
            <a:ext cx="8625017" cy="4708981"/>
          </a:xfrm>
          <a:prstGeom prst="rect">
            <a:avLst/>
          </a:prstGeom>
          <a:noFill/>
        </p:spPr>
        <p:txBody>
          <a:bodyPr wrap="square" rtlCol="0">
            <a:spAutoFit/>
          </a:bodyPr>
          <a:lstStyle/>
          <a:p>
            <a:pPr algn="ctr"/>
            <a:r>
              <a:rPr lang="en-US" sz="2400" dirty="0" smtClean="0">
                <a:solidFill>
                  <a:prstClr val="black"/>
                </a:solidFill>
              </a:rPr>
              <a:t>Early recognition of the S/S is essential.</a:t>
            </a:r>
          </a:p>
          <a:p>
            <a:pPr algn="ctr"/>
            <a:endParaRPr lang="en-US" sz="2400" dirty="0">
              <a:solidFill>
                <a:prstClr val="black"/>
              </a:solidFill>
            </a:endParaRPr>
          </a:p>
          <a:p>
            <a:pPr algn="ctr"/>
            <a:r>
              <a:rPr lang="en-US" sz="2400" dirty="0" smtClean="0">
                <a:solidFill>
                  <a:prstClr val="black"/>
                </a:solidFill>
              </a:rPr>
              <a:t>Recognize the signs and symptoms and do not delay treatments.</a:t>
            </a:r>
          </a:p>
          <a:p>
            <a:pPr algn="ctr"/>
            <a:endParaRPr lang="en-US" sz="2400" dirty="0">
              <a:solidFill>
                <a:prstClr val="black"/>
              </a:solidFill>
            </a:endParaRPr>
          </a:p>
          <a:p>
            <a:pPr algn="ctr"/>
            <a:r>
              <a:rPr lang="en-US" sz="2400" dirty="0" smtClean="0">
                <a:solidFill>
                  <a:srgbClr val="FF0000"/>
                </a:solidFill>
              </a:rPr>
              <a:t>Keep the patient warm.  </a:t>
            </a:r>
            <a:r>
              <a:rPr lang="en-US" sz="2400" dirty="0" smtClean="0">
                <a:solidFill>
                  <a:prstClr val="black"/>
                </a:solidFill>
              </a:rPr>
              <a:t>The patient may expend a lot of energy trying to keep the themselves warm and thus speeding up the shock progression in a weakened body.</a:t>
            </a:r>
          </a:p>
          <a:p>
            <a:pPr algn="ctr"/>
            <a:endParaRPr lang="en-US" sz="2400" dirty="0">
              <a:solidFill>
                <a:prstClr val="black"/>
              </a:solidFill>
            </a:endParaRPr>
          </a:p>
          <a:p>
            <a:pPr algn="ctr"/>
            <a:r>
              <a:rPr lang="en-US" sz="2400" dirty="0" smtClean="0">
                <a:solidFill>
                  <a:prstClr val="black"/>
                </a:solidFill>
              </a:rPr>
              <a:t>OXYGEN </a:t>
            </a:r>
            <a:r>
              <a:rPr lang="en-US" sz="2400" dirty="0" err="1" smtClean="0">
                <a:solidFill>
                  <a:prstClr val="black"/>
                </a:solidFill>
              </a:rPr>
              <a:t>OXYGEN</a:t>
            </a:r>
            <a:r>
              <a:rPr lang="en-US" sz="2400" dirty="0" smtClean="0">
                <a:solidFill>
                  <a:prstClr val="black"/>
                </a:solidFill>
              </a:rPr>
              <a:t> OXYGEN-The cells may be starving for O2 and we need to assist in supplying an adequate </a:t>
            </a:r>
            <a:r>
              <a:rPr lang="en-US" sz="2400" dirty="0" smtClean="0">
                <a:solidFill>
                  <a:prstClr val="black"/>
                </a:solidFill>
              </a:rPr>
              <a:t>amount, </a:t>
            </a:r>
            <a:r>
              <a:rPr lang="en-US" sz="2400" dirty="0" smtClean="0">
                <a:solidFill>
                  <a:prstClr val="black"/>
                </a:solidFill>
              </a:rPr>
              <a:t>thus preventing anaerobic metabolism.</a:t>
            </a:r>
          </a:p>
          <a:p>
            <a:endParaRPr lang="en-US" dirty="0">
              <a:solidFill>
                <a:prstClr val="black"/>
              </a:solidFill>
            </a:endParaRPr>
          </a:p>
          <a:p>
            <a:endParaRPr lang="en-US" dirty="0">
              <a:solidFill>
                <a:prstClr val="black"/>
              </a:solidFill>
            </a:endParaRPr>
          </a:p>
        </p:txBody>
      </p:sp>
      <p:sp>
        <p:nvSpPr>
          <p:cNvPr id="4" name="TextBox 3"/>
          <p:cNvSpPr txBox="1"/>
          <p:nvPr/>
        </p:nvSpPr>
        <p:spPr>
          <a:xfrm>
            <a:off x="486032" y="288324"/>
            <a:ext cx="6013622" cy="923330"/>
          </a:xfrm>
          <a:prstGeom prst="rect">
            <a:avLst/>
          </a:prstGeom>
          <a:noFill/>
        </p:spPr>
        <p:txBody>
          <a:bodyPr wrap="square" rtlCol="0">
            <a:spAutoFit/>
          </a:bodyPr>
          <a:lstStyle/>
          <a:p>
            <a:r>
              <a:rPr lang="en-US" sz="5400" b="1" u="sng" dirty="0" smtClean="0">
                <a:solidFill>
                  <a:prstClr val="black"/>
                </a:solidFill>
              </a:rPr>
              <a:t>Prevention of Shock</a:t>
            </a:r>
            <a:endParaRPr lang="en-US" sz="5400" b="1" u="sng" dirty="0">
              <a:solidFill>
                <a:prstClr val="black"/>
              </a:solidFill>
            </a:endParaRPr>
          </a:p>
        </p:txBody>
      </p:sp>
    </p:spTree>
    <p:extLst>
      <p:ext uri="{BB962C8B-B14F-4D97-AF65-F5344CB8AC3E}">
        <p14:creationId xmlns:p14="http://schemas.microsoft.com/office/powerpoint/2010/main" val="2449276945"/>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167746" y="125473"/>
            <a:ext cx="1810669" cy="1664352"/>
          </a:xfrm>
          <a:prstGeom prst="rect">
            <a:avLst/>
          </a:prstGeom>
        </p:spPr>
      </p:pic>
      <p:sp>
        <p:nvSpPr>
          <p:cNvPr id="3" name="TextBox 2"/>
          <p:cNvSpPr txBox="1"/>
          <p:nvPr/>
        </p:nvSpPr>
        <p:spPr>
          <a:xfrm>
            <a:off x="280086" y="2133600"/>
            <a:ext cx="8625017" cy="3231654"/>
          </a:xfrm>
          <a:prstGeom prst="rect">
            <a:avLst/>
          </a:prstGeom>
          <a:noFill/>
        </p:spPr>
        <p:txBody>
          <a:bodyPr wrap="square" rtlCol="0">
            <a:spAutoFit/>
          </a:bodyPr>
          <a:lstStyle/>
          <a:p>
            <a:pPr algn="ctr"/>
            <a:r>
              <a:rPr lang="en-US" sz="2800" dirty="0" smtClean="0">
                <a:solidFill>
                  <a:prstClr val="black"/>
                </a:solidFill>
              </a:rPr>
              <a:t>Early ALS intercept is critical.</a:t>
            </a:r>
          </a:p>
          <a:p>
            <a:pPr algn="ctr"/>
            <a:endParaRPr lang="en-US" sz="2800" dirty="0">
              <a:solidFill>
                <a:prstClr val="black"/>
              </a:solidFill>
            </a:endParaRPr>
          </a:p>
          <a:p>
            <a:pPr algn="ctr"/>
            <a:r>
              <a:rPr lang="en-US" sz="2800" dirty="0" smtClean="0">
                <a:solidFill>
                  <a:prstClr val="black"/>
                </a:solidFill>
              </a:rPr>
              <a:t>ALS providers can replenish lost fluids.</a:t>
            </a:r>
          </a:p>
          <a:p>
            <a:pPr algn="ctr"/>
            <a:endParaRPr lang="en-US" sz="2800" dirty="0">
              <a:solidFill>
                <a:prstClr val="black"/>
              </a:solidFill>
            </a:endParaRPr>
          </a:p>
          <a:p>
            <a:pPr algn="ctr"/>
            <a:r>
              <a:rPr lang="en-US" sz="2800" dirty="0" smtClean="0">
                <a:solidFill>
                  <a:prstClr val="black"/>
                </a:solidFill>
              </a:rPr>
              <a:t>ALS providers may have the necessary meds on board should the patient progress into a more complicated state.</a:t>
            </a:r>
          </a:p>
          <a:p>
            <a:endParaRPr lang="en-US" dirty="0">
              <a:solidFill>
                <a:prstClr val="black"/>
              </a:solidFill>
            </a:endParaRPr>
          </a:p>
          <a:p>
            <a:endParaRPr lang="en-US" dirty="0">
              <a:solidFill>
                <a:prstClr val="black"/>
              </a:solidFill>
            </a:endParaRPr>
          </a:p>
        </p:txBody>
      </p:sp>
      <p:sp>
        <p:nvSpPr>
          <p:cNvPr id="4" name="TextBox 3"/>
          <p:cNvSpPr txBox="1"/>
          <p:nvPr/>
        </p:nvSpPr>
        <p:spPr>
          <a:xfrm>
            <a:off x="486032" y="288324"/>
            <a:ext cx="6013622" cy="923330"/>
          </a:xfrm>
          <a:prstGeom prst="rect">
            <a:avLst/>
          </a:prstGeom>
          <a:noFill/>
        </p:spPr>
        <p:txBody>
          <a:bodyPr wrap="square" rtlCol="0">
            <a:spAutoFit/>
          </a:bodyPr>
          <a:lstStyle/>
          <a:p>
            <a:r>
              <a:rPr lang="en-US" sz="5400" b="1" u="sng" dirty="0" smtClean="0">
                <a:solidFill>
                  <a:prstClr val="black"/>
                </a:solidFill>
              </a:rPr>
              <a:t>Prevention of Shock</a:t>
            </a:r>
            <a:endParaRPr lang="en-US" sz="5400" b="1" u="sng" dirty="0">
              <a:solidFill>
                <a:prstClr val="black"/>
              </a:solidFill>
            </a:endParaRPr>
          </a:p>
        </p:txBody>
      </p:sp>
      <p:pic>
        <p:nvPicPr>
          <p:cNvPr id="10242" name="Picture 2" descr="Image result for IV fluids 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4721" y="4733732"/>
            <a:ext cx="3073658" cy="2305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748787"/>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2465" y="271849"/>
            <a:ext cx="8410832" cy="523220"/>
          </a:xfrm>
          <a:prstGeom prst="rect">
            <a:avLst/>
          </a:prstGeom>
          <a:noFill/>
        </p:spPr>
        <p:txBody>
          <a:bodyPr wrap="square" rtlCol="0">
            <a:spAutoFit/>
          </a:bodyPr>
          <a:lstStyle/>
          <a:p>
            <a:r>
              <a:rPr lang="en-US" sz="2800" b="1" u="sng" dirty="0" smtClean="0">
                <a:solidFill>
                  <a:srgbClr val="FF0000"/>
                </a:solidFill>
              </a:rPr>
              <a:t>Soft Tissue Injuries</a:t>
            </a:r>
            <a:endParaRPr lang="en-US" sz="2800" b="1" u="sng" dirty="0">
              <a:solidFill>
                <a:srgbClr val="FF0000"/>
              </a:solidFill>
            </a:endParaRPr>
          </a:p>
        </p:txBody>
      </p:sp>
      <p:pic>
        <p:nvPicPr>
          <p:cNvPr id="3" name="Picture 2"/>
          <p:cNvPicPr>
            <a:picLocks noChangeAspect="1"/>
          </p:cNvPicPr>
          <p:nvPr/>
        </p:nvPicPr>
        <p:blipFill>
          <a:blip r:embed="rId2"/>
          <a:stretch>
            <a:fillRect/>
          </a:stretch>
        </p:blipFill>
        <p:spPr>
          <a:xfrm>
            <a:off x="245076" y="4903959"/>
            <a:ext cx="2590800" cy="1762125"/>
          </a:xfrm>
          <a:prstGeom prst="rect">
            <a:avLst/>
          </a:prstGeom>
        </p:spPr>
      </p:pic>
      <p:pic>
        <p:nvPicPr>
          <p:cNvPr id="4" name="Picture 3"/>
          <p:cNvPicPr>
            <a:picLocks noChangeAspect="1"/>
          </p:cNvPicPr>
          <p:nvPr/>
        </p:nvPicPr>
        <p:blipFill>
          <a:blip r:embed="rId3"/>
          <a:stretch>
            <a:fillRect/>
          </a:stretch>
        </p:blipFill>
        <p:spPr>
          <a:xfrm>
            <a:off x="3004880" y="5313534"/>
            <a:ext cx="3381375" cy="1352550"/>
          </a:xfrm>
          <a:prstGeom prst="rect">
            <a:avLst/>
          </a:prstGeom>
        </p:spPr>
      </p:pic>
      <p:pic>
        <p:nvPicPr>
          <p:cNvPr id="5" name="Picture 4"/>
          <p:cNvPicPr>
            <a:picLocks noChangeAspect="1"/>
          </p:cNvPicPr>
          <p:nvPr/>
        </p:nvPicPr>
        <p:blipFill>
          <a:blip r:embed="rId4"/>
          <a:stretch>
            <a:fillRect/>
          </a:stretch>
        </p:blipFill>
        <p:spPr>
          <a:xfrm>
            <a:off x="5832517" y="2763408"/>
            <a:ext cx="2619375" cy="1743075"/>
          </a:xfrm>
          <a:prstGeom prst="rect">
            <a:avLst/>
          </a:prstGeom>
        </p:spPr>
      </p:pic>
      <p:sp>
        <p:nvSpPr>
          <p:cNvPr id="6" name="TextBox 5"/>
          <p:cNvSpPr txBox="1"/>
          <p:nvPr/>
        </p:nvSpPr>
        <p:spPr>
          <a:xfrm>
            <a:off x="245076" y="1021492"/>
            <a:ext cx="5364892" cy="3046988"/>
          </a:xfrm>
          <a:prstGeom prst="rect">
            <a:avLst/>
          </a:prstGeom>
          <a:noFill/>
        </p:spPr>
        <p:txBody>
          <a:bodyPr wrap="square" rtlCol="0">
            <a:spAutoFit/>
          </a:bodyPr>
          <a:lstStyle/>
          <a:p>
            <a:r>
              <a:rPr lang="en-US" sz="2400" dirty="0" smtClean="0"/>
              <a:t>Contusions, Abrasions, &amp; Swelling.  Most are non life threatening.  Stretched or torn ligaments and tendons, broken blood vessels, and edema can create swelling, tenderness, and pain.  Adapting to the situation can be a challenge.  Splinting and applying cold packs may relieve pain and swelling. </a:t>
            </a:r>
            <a:endParaRPr lang="en-US" sz="2400" dirty="0"/>
          </a:p>
        </p:txBody>
      </p:sp>
    </p:spTree>
    <p:extLst>
      <p:ext uri="{BB962C8B-B14F-4D97-AF65-F5344CB8AC3E}">
        <p14:creationId xmlns:p14="http://schemas.microsoft.com/office/powerpoint/2010/main" val="211031995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3654" y="238897"/>
            <a:ext cx="8015416" cy="523220"/>
          </a:xfrm>
          <a:prstGeom prst="rect">
            <a:avLst/>
          </a:prstGeom>
          <a:noFill/>
        </p:spPr>
        <p:txBody>
          <a:bodyPr wrap="square" rtlCol="0">
            <a:spAutoFit/>
          </a:bodyPr>
          <a:lstStyle/>
          <a:p>
            <a:r>
              <a:rPr lang="en-US" sz="2800" b="1" u="sng" dirty="0" smtClean="0">
                <a:solidFill>
                  <a:srgbClr val="FF0000"/>
                </a:solidFill>
              </a:rPr>
              <a:t>Fractures</a:t>
            </a:r>
            <a:endParaRPr lang="en-US" sz="2800" b="1" u="sng" dirty="0">
              <a:solidFill>
                <a:srgbClr val="FF0000"/>
              </a:solidFill>
            </a:endParaRPr>
          </a:p>
        </p:txBody>
      </p:sp>
      <p:pic>
        <p:nvPicPr>
          <p:cNvPr id="3" name="Picture 2"/>
          <p:cNvPicPr>
            <a:picLocks noChangeAspect="1"/>
          </p:cNvPicPr>
          <p:nvPr/>
        </p:nvPicPr>
        <p:blipFill>
          <a:blip r:embed="rId2"/>
          <a:stretch>
            <a:fillRect/>
          </a:stretch>
        </p:blipFill>
        <p:spPr>
          <a:xfrm>
            <a:off x="2825578" y="159814"/>
            <a:ext cx="5480222" cy="2877117"/>
          </a:xfrm>
          <a:prstGeom prst="rect">
            <a:avLst/>
          </a:prstGeom>
        </p:spPr>
      </p:pic>
      <p:pic>
        <p:nvPicPr>
          <p:cNvPr id="4" name="Picture 3"/>
          <p:cNvPicPr>
            <a:picLocks noChangeAspect="1"/>
          </p:cNvPicPr>
          <p:nvPr/>
        </p:nvPicPr>
        <p:blipFill>
          <a:blip r:embed="rId3"/>
          <a:stretch>
            <a:fillRect/>
          </a:stretch>
        </p:blipFill>
        <p:spPr>
          <a:xfrm>
            <a:off x="5136807" y="3314186"/>
            <a:ext cx="2857500" cy="1333500"/>
          </a:xfrm>
          <a:prstGeom prst="rect">
            <a:avLst/>
          </a:prstGeom>
        </p:spPr>
      </p:pic>
      <p:pic>
        <p:nvPicPr>
          <p:cNvPr id="5" name="Picture 4"/>
          <p:cNvPicPr>
            <a:picLocks noChangeAspect="1"/>
          </p:cNvPicPr>
          <p:nvPr/>
        </p:nvPicPr>
        <p:blipFill>
          <a:blip r:embed="rId4"/>
          <a:stretch>
            <a:fillRect/>
          </a:stretch>
        </p:blipFill>
        <p:spPr>
          <a:xfrm>
            <a:off x="5332970" y="5136549"/>
            <a:ext cx="3086100" cy="1428750"/>
          </a:xfrm>
          <a:prstGeom prst="rect">
            <a:avLst/>
          </a:prstGeom>
        </p:spPr>
      </p:pic>
      <p:pic>
        <p:nvPicPr>
          <p:cNvPr id="6" name="Picture 5"/>
          <p:cNvPicPr>
            <a:picLocks noChangeAspect="1"/>
          </p:cNvPicPr>
          <p:nvPr/>
        </p:nvPicPr>
        <p:blipFill>
          <a:blip r:embed="rId5"/>
          <a:stretch>
            <a:fillRect/>
          </a:stretch>
        </p:blipFill>
        <p:spPr>
          <a:xfrm>
            <a:off x="170935" y="3889746"/>
            <a:ext cx="3810000" cy="2857500"/>
          </a:xfrm>
          <a:prstGeom prst="rect">
            <a:avLst/>
          </a:prstGeom>
        </p:spPr>
      </p:pic>
    </p:spTree>
    <p:extLst>
      <p:ext uri="{BB962C8B-B14F-4D97-AF65-F5344CB8AC3E}">
        <p14:creationId xmlns:p14="http://schemas.microsoft.com/office/powerpoint/2010/main" val="374464505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6076" y="2339545"/>
            <a:ext cx="8106032" cy="4154984"/>
          </a:xfrm>
          <a:prstGeom prst="rect">
            <a:avLst/>
          </a:prstGeom>
          <a:noFill/>
        </p:spPr>
        <p:txBody>
          <a:bodyPr wrap="square" rtlCol="0">
            <a:spAutoFit/>
          </a:bodyPr>
          <a:lstStyle/>
          <a:p>
            <a:pPr algn="ctr"/>
            <a:r>
              <a:rPr lang="en-US" sz="2400" dirty="0" smtClean="0"/>
              <a:t>Splinting an extremity can be difficult depending upon the injury and the position in which the limb is found.</a:t>
            </a:r>
          </a:p>
          <a:p>
            <a:pPr algn="ctr"/>
            <a:endParaRPr lang="en-US" sz="2400" dirty="0"/>
          </a:p>
          <a:p>
            <a:pPr algn="ctr"/>
            <a:r>
              <a:rPr lang="en-US" sz="2400" dirty="0" smtClean="0"/>
              <a:t>Splint in a position of comfort to ease the pain.</a:t>
            </a:r>
          </a:p>
          <a:p>
            <a:pPr algn="ctr"/>
            <a:endParaRPr lang="en-US" sz="2400" dirty="0"/>
          </a:p>
          <a:p>
            <a:pPr algn="ctr"/>
            <a:r>
              <a:rPr lang="en-US" sz="2400" dirty="0" smtClean="0"/>
              <a:t>Check for distal pulses prior to and post splinting.</a:t>
            </a:r>
          </a:p>
          <a:p>
            <a:pPr algn="ctr"/>
            <a:endParaRPr lang="en-US" sz="2400" dirty="0"/>
          </a:p>
          <a:p>
            <a:pPr algn="ctr"/>
            <a:r>
              <a:rPr lang="en-US" sz="2400" dirty="0" smtClean="0"/>
              <a:t>Some adjustments to the extremity may be necessary to reestablish pulses.</a:t>
            </a:r>
          </a:p>
          <a:p>
            <a:pPr algn="ctr"/>
            <a:endParaRPr lang="en-US" sz="2400" dirty="0"/>
          </a:p>
          <a:p>
            <a:pPr algn="ctr"/>
            <a:r>
              <a:rPr lang="en-US" sz="2400" dirty="0" smtClean="0"/>
              <a:t>Cover any open wounds with </a:t>
            </a:r>
            <a:r>
              <a:rPr lang="en-US" sz="2400" smtClean="0"/>
              <a:t>sterile dressings.</a:t>
            </a:r>
            <a:endParaRPr lang="en-US" sz="2400" dirty="0"/>
          </a:p>
        </p:txBody>
      </p:sp>
      <p:sp>
        <p:nvSpPr>
          <p:cNvPr id="3" name="TextBox 2"/>
          <p:cNvSpPr txBox="1"/>
          <p:nvPr/>
        </p:nvSpPr>
        <p:spPr>
          <a:xfrm>
            <a:off x="955589" y="601362"/>
            <a:ext cx="7150444" cy="830997"/>
          </a:xfrm>
          <a:prstGeom prst="rect">
            <a:avLst/>
          </a:prstGeom>
          <a:noFill/>
        </p:spPr>
        <p:txBody>
          <a:bodyPr wrap="square" rtlCol="0">
            <a:spAutoFit/>
          </a:bodyPr>
          <a:lstStyle/>
          <a:p>
            <a:pPr algn="ctr"/>
            <a:r>
              <a:rPr lang="en-US" sz="4800" b="1" u="sng" dirty="0" smtClean="0">
                <a:solidFill>
                  <a:srgbClr val="FF0000"/>
                </a:solidFill>
              </a:rPr>
              <a:t>Splinting Extremities</a:t>
            </a:r>
            <a:endParaRPr lang="en-US" sz="4800" b="1" u="sng" dirty="0">
              <a:solidFill>
                <a:srgbClr val="FF0000"/>
              </a:solidFill>
            </a:endParaRPr>
          </a:p>
        </p:txBody>
      </p:sp>
    </p:spTree>
    <p:extLst>
      <p:ext uri="{BB962C8B-B14F-4D97-AF65-F5344CB8AC3E}">
        <p14:creationId xmlns:p14="http://schemas.microsoft.com/office/powerpoint/2010/main" val="388347602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103855" y="4375707"/>
            <a:ext cx="2857500" cy="2143125"/>
          </a:xfrm>
          <a:prstGeom prst="rect">
            <a:avLst/>
          </a:prstGeom>
        </p:spPr>
      </p:pic>
      <p:pic>
        <p:nvPicPr>
          <p:cNvPr id="3" name="Picture 2"/>
          <p:cNvPicPr>
            <a:picLocks noChangeAspect="1"/>
          </p:cNvPicPr>
          <p:nvPr/>
        </p:nvPicPr>
        <p:blipFill>
          <a:blip r:embed="rId3"/>
          <a:stretch>
            <a:fillRect/>
          </a:stretch>
        </p:blipFill>
        <p:spPr>
          <a:xfrm>
            <a:off x="1276993" y="4575731"/>
            <a:ext cx="2619375" cy="1743075"/>
          </a:xfrm>
          <a:prstGeom prst="rect">
            <a:avLst/>
          </a:prstGeom>
        </p:spPr>
      </p:pic>
      <p:pic>
        <p:nvPicPr>
          <p:cNvPr id="4" name="Picture 3"/>
          <p:cNvPicPr>
            <a:picLocks noChangeAspect="1"/>
          </p:cNvPicPr>
          <p:nvPr/>
        </p:nvPicPr>
        <p:blipFill>
          <a:blip r:embed="rId4"/>
          <a:stretch>
            <a:fillRect/>
          </a:stretch>
        </p:blipFill>
        <p:spPr>
          <a:xfrm>
            <a:off x="3243262" y="2571750"/>
            <a:ext cx="2657475" cy="1714500"/>
          </a:xfrm>
          <a:prstGeom prst="rect">
            <a:avLst/>
          </a:prstGeom>
        </p:spPr>
      </p:pic>
      <p:pic>
        <p:nvPicPr>
          <p:cNvPr id="5" name="Picture 4"/>
          <p:cNvPicPr>
            <a:picLocks noChangeAspect="1"/>
          </p:cNvPicPr>
          <p:nvPr/>
        </p:nvPicPr>
        <p:blipFill>
          <a:blip r:embed="rId5"/>
          <a:stretch>
            <a:fillRect/>
          </a:stretch>
        </p:blipFill>
        <p:spPr>
          <a:xfrm>
            <a:off x="309433" y="971550"/>
            <a:ext cx="2857500" cy="1600200"/>
          </a:xfrm>
          <a:prstGeom prst="rect">
            <a:avLst/>
          </a:prstGeom>
        </p:spPr>
      </p:pic>
      <p:pic>
        <p:nvPicPr>
          <p:cNvPr id="6" name="Picture 5"/>
          <p:cNvPicPr>
            <a:picLocks noChangeAspect="1"/>
          </p:cNvPicPr>
          <p:nvPr/>
        </p:nvPicPr>
        <p:blipFill>
          <a:blip r:embed="rId6"/>
          <a:stretch>
            <a:fillRect/>
          </a:stretch>
        </p:blipFill>
        <p:spPr>
          <a:xfrm>
            <a:off x="6375572" y="600075"/>
            <a:ext cx="2324100" cy="1971675"/>
          </a:xfrm>
          <a:prstGeom prst="rect">
            <a:avLst/>
          </a:prstGeom>
        </p:spPr>
      </p:pic>
    </p:spTree>
    <p:extLst>
      <p:ext uri="{BB962C8B-B14F-4D97-AF65-F5344CB8AC3E}">
        <p14:creationId xmlns:p14="http://schemas.microsoft.com/office/powerpoint/2010/main" val="290582877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2465" y="271849"/>
            <a:ext cx="8410832" cy="523220"/>
          </a:xfrm>
          <a:prstGeom prst="rect">
            <a:avLst/>
          </a:prstGeom>
          <a:noFill/>
        </p:spPr>
        <p:txBody>
          <a:bodyPr wrap="square" rtlCol="0">
            <a:spAutoFit/>
          </a:bodyPr>
          <a:lstStyle/>
          <a:p>
            <a:r>
              <a:rPr lang="en-US" sz="2800" b="1" u="sng" dirty="0" smtClean="0">
                <a:solidFill>
                  <a:srgbClr val="FF0000"/>
                </a:solidFill>
              </a:rPr>
              <a:t>Soft Tissue Injuries</a:t>
            </a:r>
            <a:endParaRPr lang="en-US" sz="2800" b="1" u="sng" dirty="0">
              <a:solidFill>
                <a:srgbClr val="FF0000"/>
              </a:solidFill>
            </a:endParaRPr>
          </a:p>
        </p:txBody>
      </p:sp>
      <p:sp>
        <p:nvSpPr>
          <p:cNvPr id="6" name="TextBox 5"/>
          <p:cNvSpPr txBox="1"/>
          <p:nvPr/>
        </p:nvSpPr>
        <p:spPr>
          <a:xfrm>
            <a:off x="245076" y="1021492"/>
            <a:ext cx="5364892" cy="3046988"/>
          </a:xfrm>
          <a:prstGeom prst="rect">
            <a:avLst/>
          </a:prstGeom>
          <a:noFill/>
        </p:spPr>
        <p:txBody>
          <a:bodyPr wrap="square" rtlCol="0">
            <a:spAutoFit/>
          </a:bodyPr>
          <a:lstStyle/>
          <a:p>
            <a:r>
              <a:rPr lang="en-US" sz="2400" dirty="0" smtClean="0">
                <a:solidFill>
                  <a:prstClr val="black"/>
                </a:solidFill>
              </a:rPr>
              <a:t>Abrasions, Lacerations, &amp; Punctures can be difficult to control.  Bleeding may be extensive and the EMT may need to be resourceful in attempting to control it.  Utilize sterile dressings and apply pressure as needed.  If bleeding is not controlled utilize elevation then pressure points.</a:t>
            </a:r>
            <a:endParaRPr lang="en-US" sz="2400" dirty="0">
              <a:solidFill>
                <a:prstClr val="black"/>
              </a:solidFill>
            </a:endParaRPr>
          </a:p>
        </p:txBody>
      </p:sp>
      <p:sp>
        <p:nvSpPr>
          <p:cNvPr id="10" name="AutoShape 2" descr="Image result for laceration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pic>
        <p:nvPicPr>
          <p:cNvPr id="3" name="Picture 2"/>
          <p:cNvPicPr>
            <a:picLocks noChangeAspect="1"/>
          </p:cNvPicPr>
          <p:nvPr/>
        </p:nvPicPr>
        <p:blipFill>
          <a:blip r:embed="rId2"/>
          <a:stretch>
            <a:fillRect/>
          </a:stretch>
        </p:blipFill>
        <p:spPr>
          <a:xfrm>
            <a:off x="6519991" y="5085063"/>
            <a:ext cx="2381250" cy="1581150"/>
          </a:xfrm>
          <a:prstGeom prst="rect">
            <a:avLst/>
          </a:prstGeom>
        </p:spPr>
      </p:pic>
      <p:pic>
        <p:nvPicPr>
          <p:cNvPr id="4" name="Picture 3"/>
          <p:cNvPicPr>
            <a:picLocks noChangeAspect="1"/>
          </p:cNvPicPr>
          <p:nvPr/>
        </p:nvPicPr>
        <p:blipFill>
          <a:blip r:embed="rId3"/>
          <a:stretch>
            <a:fillRect/>
          </a:stretch>
        </p:blipFill>
        <p:spPr>
          <a:xfrm>
            <a:off x="6056998" y="1187020"/>
            <a:ext cx="2466975" cy="1847850"/>
          </a:xfrm>
          <a:prstGeom prst="rect">
            <a:avLst/>
          </a:prstGeom>
        </p:spPr>
      </p:pic>
      <p:pic>
        <p:nvPicPr>
          <p:cNvPr id="5" name="Picture 4"/>
          <p:cNvPicPr>
            <a:picLocks noChangeAspect="1"/>
          </p:cNvPicPr>
          <p:nvPr/>
        </p:nvPicPr>
        <p:blipFill>
          <a:blip r:embed="rId4"/>
          <a:stretch>
            <a:fillRect/>
          </a:stretch>
        </p:blipFill>
        <p:spPr>
          <a:xfrm>
            <a:off x="155575" y="4951713"/>
            <a:ext cx="2466975" cy="1847850"/>
          </a:xfrm>
          <a:prstGeom prst="rect">
            <a:avLst/>
          </a:prstGeom>
        </p:spPr>
      </p:pic>
      <p:pic>
        <p:nvPicPr>
          <p:cNvPr id="7" name="Picture 6"/>
          <p:cNvPicPr>
            <a:picLocks noChangeAspect="1"/>
          </p:cNvPicPr>
          <p:nvPr/>
        </p:nvPicPr>
        <p:blipFill>
          <a:blip r:embed="rId5"/>
          <a:stretch>
            <a:fillRect/>
          </a:stretch>
        </p:blipFill>
        <p:spPr>
          <a:xfrm>
            <a:off x="3752593" y="4094977"/>
            <a:ext cx="1857375" cy="2457450"/>
          </a:xfrm>
          <a:prstGeom prst="rect">
            <a:avLst/>
          </a:prstGeom>
        </p:spPr>
      </p:pic>
    </p:spTree>
    <p:extLst>
      <p:ext uri="{BB962C8B-B14F-4D97-AF65-F5344CB8AC3E}">
        <p14:creationId xmlns:p14="http://schemas.microsoft.com/office/powerpoint/2010/main" val="123112003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2465" y="271849"/>
            <a:ext cx="8410832" cy="523220"/>
          </a:xfrm>
          <a:prstGeom prst="rect">
            <a:avLst/>
          </a:prstGeom>
          <a:noFill/>
        </p:spPr>
        <p:txBody>
          <a:bodyPr wrap="square" rtlCol="0">
            <a:spAutoFit/>
          </a:bodyPr>
          <a:lstStyle/>
          <a:p>
            <a:r>
              <a:rPr lang="en-US" sz="2800" b="1" u="sng" dirty="0" smtClean="0">
                <a:solidFill>
                  <a:srgbClr val="FF0000"/>
                </a:solidFill>
              </a:rPr>
              <a:t>Soft Tissue Injuries</a:t>
            </a:r>
            <a:endParaRPr lang="en-US" sz="2800" b="1" u="sng" dirty="0">
              <a:solidFill>
                <a:srgbClr val="FF0000"/>
              </a:solidFill>
            </a:endParaRPr>
          </a:p>
        </p:txBody>
      </p:sp>
      <p:sp>
        <p:nvSpPr>
          <p:cNvPr id="6" name="TextBox 5"/>
          <p:cNvSpPr txBox="1"/>
          <p:nvPr/>
        </p:nvSpPr>
        <p:spPr>
          <a:xfrm>
            <a:off x="245076" y="1021492"/>
            <a:ext cx="5364892" cy="2308324"/>
          </a:xfrm>
          <a:prstGeom prst="rect">
            <a:avLst/>
          </a:prstGeom>
          <a:noFill/>
        </p:spPr>
        <p:txBody>
          <a:bodyPr wrap="square" rtlCol="0">
            <a:spAutoFit/>
          </a:bodyPr>
          <a:lstStyle/>
          <a:p>
            <a:r>
              <a:rPr lang="en-US" sz="2400" dirty="0" smtClean="0">
                <a:solidFill>
                  <a:prstClr val="black"/>
                </a:solidFill>
              </a:rPr>
              <a:t>Tourniquets come as commercial units designed to control bleeding as they are tightened around the extremity.  One can improvise with items found on the rig such as </a:t>
            </a:r>
            <a:r>
              <a:rPr lang="en-US" sz="2400" b="1" i="1" u="sng" dirty="0" smtClean="0">
                <a:solidFill>
                  <a:prstClr val="black"/>
                </a:solidFill>
              </a:rPr>
              <a:t>BP cuff </a:t>
            </a:r>
            <a:r>
              <a:rPr lang="en-US" sz="2400" dirty="0" smtClean="0">
                <a:solidFill>
                  <a:prstClr val="black"/>
                </a:solidFill>
              </a:rPr>
              <a:t>or </a:t>
            </a:r>
            <a:r>
              <a:rPr lang="en-US" sz="2400" b="1" i="1" u="sng" dirty="0" smtClean="0">
                <a:solidFill>
                  <a:prstClr val="black"/>
                </a:solidFill>
              </a:rPr>
              <a:t>rolled gauze and scissors. </a:t>
            </a:r>
            <a:endParaRPr lang="en-US" sz="2400" b="1" i="1" u="sng" dirty="0">
              <a:solidFill>
                <a:prstClr val="black"/>
              </a:solidFill>
            </a:endParaRPr>
          </a:p>
        </p:txBody>
      </p:sp>
      <p:sp>
        <p:nvSpPr>
          <p:cNvPr id="10" name="AutoShape 2" descr="Image result for laceration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1" name="Picture 10"/>
          <p:cNvPicPr>
            <a:picLocks noChangeAspect="1"/>
          </p:cNvPicPr>
          <p:nvPr/>
        </p:nvPicPr>
        <p:blipFill>
          <a:blip r:embed="rId2"/>
          <a:stretch>
            <a:fillRect/>
          </a:stretch>
        </p:blipFill>
        <p:spPr>
          <a:xfrm>
            <a:off x="6215191" y="906580"/>
            <a:ext cx="2381250" cy="1685925"/>
          </a:xfrm>
          <a:prstGeom prst="rect">
            <a:avLst/>
          </a:prstGeom>
        </p:spPr>
      </p:pic>
      <p:pic>
        <p:nvPicPr>
          <p:cNvPr id="12" name="Picture 11"/>
          <p:cNvPicPr>
            <a:picLocks noChangeAspect="1"/>
          </p:cNvPicPr>
          <p:nvPr/>
        </p:nvPicPr>
        <p:blipFill>
          <a:blip r:embed="rId3"/>
          <a:stretch>
            <a:fillRect/>
          </a:stretch>
        </p:blipFill>
        <p:spPr>
          <a:xfrm>
            <a:off x="6215191" y="4309805"/>
            <a:ext cx="2143125" cy="2143125"/>
          </a:xfrm>
          <a:prstGeom prst="rect">
            <a:avLst/>
          </a:prstGeom>
        </p:spPr>
      </p:pic>
      <p:pic>
        <p:nvPicPr>
          <p:cNvPr id="13" name="Picture 12"/>
          <p:cNvPicPr>
            <a:picLocks noChangeAspect="1"/>
          </p:cNvPicPr>
          <p:nvPr/>
        </p:nvPicPr>
        <p:blipFill>
          <a:blip r:embed="rId4"/>
          <a:stretch>
            <a:fillRect/>
          </a:stretch>
        </p:blipFill>
        <p:spPr>
          <a:xfrm>
            <a:off x="460375" y="4909880"/>
            <a:ext cx="2095500" cy="1543050"/>
          </a:xfrm>
          <a:prstGeom prst="rect">
            <a:avLst/>
          </a:prstGeom>
        </p:spPr>
      </p:pic>
      <p:pic>
        <p:nvPicPr>
          <p:cNvPr id="14" name="Picture 13"/>
          <p:cNvPicPr>
            <a:picLocks noChangeAspect="1"/>
          </p:cNvPicPr>
          <p:nvPr/>
        </p:nvPicPr>
        <p:blipFill>
          <a:blip r:embed="rId5"/>
          <a:stretch>
            <a:fillRect/>
          </a:stretch>
        </p:blipFill>
        <p:spPr>
          <a:xfrm>
            <a:off x="3083654" y="3196539"/>
            <a:ext cx="2828925" cy="1619250"/>
          </a:xfrm>
          <a:prstGeom prst="rect">
            <a:avLst/>
          </a:prstGeom>
        </p:spPr>
      </p:pic>
    </p:spTree>
    <p:extLst>
      <p:ext uri="{BB962C8B-B14F-4D97-AF65-F5344CB8AC3E}">
        <p14:creationId xmlns:p14="http://schemas.microsoft.com/office/powerpoint/2010/main" val="208122421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mage result for blood pressure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338602" y="2729813"/>
            <a:ext cx="4743450" cy="26289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64973" y="716692"/>
            <a:ext cx="7381103" cy="1077218"/>
          </a:xfrm>
          <a:prstGeom prst="rect">
            <a:avLst/>
          </a:prstGeom>
          <a:noFill/>
        </p:spPr>
        <p:txBody>
          <a:bodyPr wrap="square" rtlCol="0">
            <a:spAutoFit/>
          </a:bodyPr>
          <a:lstStyle/>
          <a:p>
            <a:pPr algn="ctr"/>
            <a:r>
              <a:rPr lang="en-US" sz="3200" b="1" dirty="0" smtClean="0"/>
              <a:t>Never utilize a tourniquet for head injuries!!!</a:t>
            </a:r>
            <a:endParaRPr lang="en-US" sz="3200" b="1" dirty="0"/>
          </a:p>
        </p:txBody>
      </p:sp>
    </p:spTree>
    <p:extLst>
      <p:ext uri="{BB962C8B-B14F-4D97-AF65-F5344CB8AC3E}">
        <p14:creationId xmlns:p14="http://schemas.microsoft.com/office/powerpoint/2010/main" val="121621540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2465" y="271849"/>
            <a:ext cx="8410832" cy="523220"/>
          </a:xfrm>
          <a:prstGeom prst="rect">
            <a:avLst/>
          </a:prstGeom>
          <a:noFill/>
        </p:spPr>
        <p:txBody>
          <a:bodyPr wrap="square" rtlCol="0">
            <a:spAutoFit/>
          </a:bodyPr>
          <a:lstStyle/>
          <a:p>
            <a:r>
              <a:rPr lang="en-US" sz="2800" b="1" u="sng" dirty="0" smtClean="0">
                <a:solidFill>
                  <a:srgbClr val="FF0000"/>
                </a:solidFill>
              </a:rPr>
              <a:t>Soft Tissue Injuries</a:t>
            </a:r>
            <a:endParaRPr lang="en-US" sz="2800" b="1" u="sng" dirty="0">
              <a:solidFill>
                <a:srgbClr val="FF0000"/>
              </a:solidFill>
            </a:endParaRPr>
          </a:p>
        </p:txBody>
      </p:sp>
      <p:sp>
        <p:nvSpPr>
          <p:cNvPr id="6" name="TextBox 5"/>
          <p:cNvSpPr txBox="1"/>
          <p:nvPr/>
        </p:nvSpPr>
        <p:spPr>
          <a:xfrm>
            <a:off x="245076" y="1021492"/>
            <a:ext cx="5364892" cy="1200329"/>
          </a:xfrm>
          <a:prstGeom prst="rect">
            <a:avLst/>
          </a:prstGeom>
          <a:noFill/>
        </p:spPr>
        <p:txBody>
          <a:bodyPr wrap="square" rtlCol="0">
            <a:spAutoFit/>
          </a:bodyPr>
          <a:lstStyle/>
          <a:p>
            <a:r>
              <a:rPr lang="en-US" sz="2400" dirty="0" smtClean="0">
                <a:solidFill>
                  <a:prstClr val="black"/>
                </a:solidFill>
              </a:rPr>
              <a:t>Impaled objects need to be stabilized and left in place (unless there is airway compromise).  </a:t>
            </a:r>
            <a:endParaRPr lang="en-US" sz="2400" dirty="0">
              <a:solidFill>
                <a:prstClr val="black"/>
              </a:solidFill>
            </a:endParaRPr>
          </a:p>
        </p:txBody>
      </p:sp>
      <p:sp>
        <p:nvSpPr>
          <p:cNvPr id="10" name="AutoShape 2" descr="Image result for laceration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pic>
        <p:nvPicPr>
          <p:cNvPr id="3" name="Picture 2"/>
          <p:cNvPicPr>
            <a:picLocks noChangeAspect="1"/>
          </p:cNvPicPr>
          <p:nvPr/>
        </p:nvPicPr>
        <p:blipFill>
          <a:blip r:embed="rId2"/>
          <a:stretch>
            <a:fillRect/>
          </a:stretch>
        </p:blipFill>
        <p:spPr>
          <a:xfrm>
            <a:off x="6193437" y="906580"/>
            <a:ext cx="2276475" cy="2009775"/>
          </a:xfrm>
          <a:prstGeom prst="rect">
            <a:avLst/>
          </a:prstGeom>
        </p:spPr>
      </p:pic>
      <p:pic>
        <p:nvPicPr>
          <p:cNvPr id="4" name="Picture 3"/>
          <p:cNvPicPr>
            <a:picLocks noChangeAspect="1"/>
          </p:cNvPicPr>
          <p:nvPr/>
        </p:nvPicPr>
        <p:blipFill>
          <a:blip r:embed="rId3"/>
          <a:stretch>
            <a:fillRect/>
          </a:stretch>
        </p:blipFill>
        <p:spPr>
          <a:xfrm>
            <a:off x="6383937" y="4244804"/>
            <a:ext cx="2085975" cy="2190750"/>
          </a:xfrm>
          <a:prstGeom prst="rect">
            <a:avLst/>
          </a:prstGeom>
        </p:spPr>
      </p:pic>
      <p:pic>
        <p:nvPicPr>
          <p:cNvPr id="5" name="Picture 4"/>
          <p:cNvPicPr>
            <a:picLocks noChangeAspect="1"/>
          </p:cNvPicPr>
          <p:nvPr/>
        </p:nvPicPr>
        <p:blipFill>
          <a:blip r:embed="rId4"/>
          <a:stretch>
            <a:fillRect/>
          </a:stretch>
        </p:blipFill>
        <p:spPr>
          <a:xfrm>
            <a:off x="460375" y="3261140"/>
            <a:ext cx="2983041" cy="3202989"/>
          </a:xfrm>
          <a:prstGeom prst="rect">
            <a:avLst/>
          </a:prstGeom>
        </p:spPr>
      </p:pic>
    </p:spTree>
    <p:extLst>
      <p:ext uri="{BB962C8B-B14F-4D97-AF65-F5344CB8AC3E}">
        <p14:creationId xmlns:p14="http://schemas.microsoft.com/office/powerpoint/2010/main" val="298835010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652584"/>
            <a:ext cx="5601961" cy="4205416"/>
          </a:xfrm>
          <a:prstGeom prst="rect">
            <a:avLst/>
          </a:prstGeom>
        </p:spPr>
      </p:pic>
      <p:sp>
        <p:nvSpPr>
          <p:cNvPr id="3" name="TextBox 2"/>
          <p:cNvSpPr txBox="1"/>
          <p:nvPr/>
        </p:nvSpPr>
        <p:spPr>
          <a:xfrm>
            <a:off x="263611" y="502509"/>
            <a:ext cx="8534400" cy="1384995"/>
          </a:xfrm>
          <a:prstGeom prst="rect">
            <a:avLst/>
          </a:prstGeom>
          <a:noFill/>
        </p:spPr>
        <p:txBody>
          <a:bodyPr wrap="square" rtlCol="0">
            <a:spAutoFit/>
          </a:bodyPr>
          <a:lstStyle/>
          <a:p>
            <a:pPr algn="ctr"/>
            <a:r>
              <a:rPr lang="en-US" sz="2800" dirty="0" smtClean="0"/>
              <a:t>Impaled objects of the eye require the EMT to stabilize the object, cover both eyes, and to keep the area as sterile as possible.</a:t>
            </a:r>
            <a:endParaRPr lang="en-US" sz="2800" dirty="0"/>
          </a:p>
        </p:txBody>
      </p:sp>
    </p:spTree>
    <p:extLst>
      <p:ext uri="{BB962C8B-B14F-4D97-AF65-F5344CB8AC3E}">
        <p14:creationId xmlns:p14="http://schemas.microsoft.com/office/powerpoint/2010/main" val="376940569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378432" y="1087395"/>
            <a:ext cx="6585767" cy="4382529"/>
          </a:xfrm>
          <a:prstGeom prst="rect">
            <a:avLst/>
          </a:prstGeom>
        </p:spPr>
      </p:pic>
    </p:spTree>
    <p:extLst>
      <p:ext uri="{BB962C8B-B14F-4D97-AF65-F5344CB8AC3E}">
        <p14:creationId xmlns:p14="http://schemas.microsoft.com/office/powerpoint/2010/main" val="359042386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1276" y="181232"/>
            <a:ext cx="8394356" cy="1015663"/>
          </a:xfrm>
          <a:prstGeom prst="rect">
            <a:avLst/>
          </a:prstGeom>
          <a:noFill/>
        </p:spPr>
        <p:txBody>
          <a:bodyPr wrap="square" rtlCol="0">
            <a:spAutoFit/>
          </a:bodyPr>
          <a:lstStyle/>
          <a:p>
            <a:r>
              <a:rPr lang="en-US" sz="6000" b="1" u="sng" dirty="0" smtClean="0">
                <a:solidFill>
                  <a:srgbClr val="C00000"/>
                </a:solidFill>
              </a:rPr>
              <a:t>Burns</a:t>
            </a:r>
            <a:endParaRPr lang="en-US" sz="6000" b="1" u="sng" dirty="0">
              <a:solidFill>
                <a:srgbClr val="C00000"/>
              </a:solidFill>
            </a:endParaRPr>
          </a:p>
        </p:txBody>
      </p:sp>
      <p:pic>
        <p:nvPicPr>
          <p:cNvPr id="4" name="Picture 3"/>
          <p:cNvPicPr>
            <a:picLocks noChangeAspect="1"/>
          </p:cNvPicPr>
          <p:nvPr/>
        </p:nvPicPr>
        <p:blipFill>
          <a:blip r:embed="rId2"/>
          <a:stretch>
            <a:fillRect/>
          </a:stretch>
        </p:blipFill>
        <p:spPr>
          <a:xfrm>
            <a:off x="5776526" y="4637902"/>
            <a:ext cx="3095625" cy="1981200"/>
          </a:xfrm>
          <a:prstGeom prst="rect">
            <a:avLst/>
          </a:prstGeom>
        </p:spPr>
      </p:pic>
      <p:pic>
        <p:nvPicPr>
          <p:cNvPr id="5" name="Picture 4"/>
          <p:cNvPicPr>
            <a:picLocks noChangeAspect="1"/>
          </p:cNvPicPr>
          <p:nvPr/>
        </p:nvPicPr>
        <p:blipFill>
          <a:blip r:embed="rId3"/>
          <a:stretch>
            <a:fillRect/>
          </a:stretch>
        </p:blipFill>
        <p:spPr>
          <a:xfrm>
            <a:off x="2809103" y="287113"/>
            <a:ext cx="3048000" cy="1495425"/>
          </a:xfrm>
          <a:prstGeom prst="rect">
            <a:avLst/>
          </a:prstGeom>
        </p:spPr>
      </p:pic>
      <p:pic>
        <p:nvPicPr>
          <p:cNvPr id="6" name="Picture 5"/>
          <p:cNvPicPr>
            <a:picLocks noChangeAspect="1"/>
          </p:cNvPicPr>
          <p:nvPr/>
        </p:nvPicPr>
        <p:blipFill>
          <a:blip r:embed="rId4"/>
          <a:stretch>
            <a:fillRect/>
          </a:stretch>
        </p:blipFill>
        <p:spPr>
          <a:xfrm>
            <a:off x="572658" y="4637902"/>
            <a:ext cx="2314575" cy="1981200"/>
          </a:xfrm>
          <a:prstGeom prst="rect">
            <a:avLst/>
          </a:prstGeom>
        </p:spPr>
      </p:pic>
      <p:sp>
        <p:nvSpPr>
          <p:cNvPr id="7" name="TextBox 6"/>
          <p:cNvSpPr txBox="1"/>
          <p:nvPr/>
        </p:nvSpPr>
        <p:spPr>
          <a:xfrm>
            <a:off x="477795" y="2069210"/>
            <a:ext cx="8295503" cy="1938992"/>
          </a:xfrm>
          <a:prstGeom prst="rect">
            <a:avLst/>
          </a:prstGeom>
          <a:noFill/>
        </p:spPr>
        <p:txBody>
          <a:bodyPr wrap="square" rtlCol="0">
            <a:spAutoFit/>
          </a:bodyPr>
          <a:lstStyle/>
          <a:p>
            <a:pPr algn="ctr"/>
            <a:r>
              <a:rPr lang="en-US" sz="2400" dirty="0" smtClean="0"/>
              <a:t>Burns are classified in superficial, partial thickness, &amp; full thickness.  Cooling or stopping the burn is critical.  Sterile dressings moistened with sterile water is ideal.  Careful not to cool the entire patient-this could lead to hypothermic burn patients.</a:t>
            </a:r>
            <a:endParaRPr lang="en-US" sz="2400" dirty="0"/>
          </a:p>
        </p:txBody>
      </p:sp>
      <p:sp>
        <p:nvSpPr>
          <p:cNvPr id="8" name="TextBox 7"/>
          <p:cNvSpPr txBox="1"/>
          <p:nvPr/>
        </p:nvSpPr>
        <p:spPr>
          <a:xfrm>
            <a:off x="6013621" y="516180"/>
            <a:ext cx="3048000" cy="923330"/>
          </a:xfrm>
          <a:prstGeom prst="rect">
            <a:avLst/>
          </a:prstGeom>
          <a:noFill/>
        </p:spPr>
        <p:txBody>
          <a:bodyPr wrap="square" rtlCol="0">
            <a:spAutoFit/>
          </a:bodyPr>
          <a:lstStyle/>
          <a:p>
            <a:pPr algn="ctr"/>
            <a:r>
              <a:rPr lang="en-US" dirty="0" smtClean="0">
                <a:solidFill>
                  <a:srgbClr val="C00000"/>
                </a:solidFill>
              </a:rPr>
              <a:t>Superficial burns are red irritating and painful with little to no permanent injury.</a:t>
            </a:r>
            <a:endParaRPr lang="en-US" dirty="0">
              <a:solidFill>
                <a:srgbClr val="C00000"/>
              </a:solidFill>
            </a:endParaRPr>
          </a:p>
        </p:txBody>
      </p:sp>
      <p:sp>
        <p:nvSpPr>
          <p:cNvPr id="9" name="TextBox 8"/>
          <p:cNvSpPr txBox="1"/>
          <p:nvPr/>
        </p:nvSpPr>
        <p:spPr>
          <a:xfrm>
            <a:off x="2905833" y="4587777"/>
            <a:ext cx="2854540" cy="2031325"/>
          </a:xfrm>
          <a:prstGeom prst="rect">
            <a:avLst/>
          </a:prstGeom>
          <a:noFill/>
        </p:spPr>
        <p:txBody>
          <a:bodyPr wrap="square" rtlCol="0">
            <a:spAutoFit/>
          </a:bodyPr>
          <a:lstStyle/>
          <a:p>
            <a:pPr algn="ctr"/>
            <a:r>
              <a:rPr lang="en-US" dirty="0" smtClean="0">
                <a:solidFill>
                  <a:srgbClr val="C00000"/>
                </a:solidFill>
              </a:rPr>
              <a:t>Partial thickness is identified with blisters and swelling and intense pain.  Full thickness has charred skin and is typically pain free since the nerve endings are also charred.</a:t>
            </a:r>
            <a:endParaRPr lang="en-US" dirty="0">
              <a:solidFill>
                <a:srgbClr val="C00000"/>
              </a:solidFill>
            </a:endParaRPr>
          </a:p>
        </p:txBody>
      </p:sp>
    </p:spTree>
    <p:extLst>
      <p:ext uri="{BB962C8B-B14F-4D97-AF65-F5344CB8AC3E}">
        <p14:creationId xmlns:p14="http://schemas.microsoft.com/office/powerpoint/2010/main" val="50516437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02450" y="3022746"/>
            <a:ext cx="4957376" cy="3522346"/>
          </a:xfrm>
          <a:prstGeom prst="rect">
            <a:avLst/>
          </a:prstGeom>
        </p:spPr>
      </p:pic>
      <p:sp>
        <p:nvSpPr>
          <p:cNvPr id="3" name="TextBox 2"/>
          <p:cNvSpPr txBox="1"/>
          <p:nvPr/>
        </p:nvSpPr>
        <p:spPr>
          <a:xfrm>
            <a:off x="172995" y="148281"/>
            <a:ext cx="8806248" cy="2062103"/>
          </a:xfrm>
          <a:prstGeom prst="rect">
            <a:avLst/>
          </a:prstGeom>
          <a:noFill/>
        </p:spPr>
        <p:txBody>
          <a:bodyPr wrap="square" rtlCol="0">
            <a:spAutoFit/>
          </a:bodyPr>
          <a:lstStyle/>
          <a:p>
            <a:pPr algn="ctr"/>
            <a:r>
              <a:rPr lang="en-US" sz="3200" dirty="0" smtClean="0"/>
              <a:t>Sucking chest wounds result </a:t>
            </a:r>
            <a:r>
              <a:rPr lang="en-US" sz="3200" smtClean="0"/>
              <a:t>from a puncture of </a:t>
            </a:r>
            <a:r>
              <a:rPr lang="en-US" sz="3200" dirty="0" smtClean="0"/>
              <a:t>the lung.  The escaping air and subsequent sucking of air into the pleural space may begin to collapse the lung creating a Pneumothorax.</a:t>
            </a:r>
            <a:endParaRPr lang="en-US" sz="3200" dirty="0"/>
          </a:p>
        </p:txBody>
      </p:sp>
      <p:sp>
        <p:nvSpPr>
          <p:cNvPr id="4" name="TextBox 3"/>
          <p:cNvSpPr txBox="1"/>
          <p:nvPr/>
        </p:nvSpPr>
        <p:spPr>
          <a:xfrm>
            <a:off x="156519" y="2817341"/>
            <a:ext cx="1869989" cy="3785652"/>
          </a:xfrm>
          <a:prstGeom prst="rect">
            <a:avLst/>
          </a:prstGeom>
          <a:noFill/>
        </p:spPr>
        <p:txBody>
          <a:bodyPr wrap="square" rtlCol="0">
            <a:spAutoFit/>
          </a:bodyPr>
          <a:lstStyle/>
          <a:p>
            <a:pPr algn="ctr"/>
            <a:r>
              <a:rPr lang="en-US" sz="2400" dirty="0" smtClean="0">
                <a:solidFill>
                  <a:srgbClr val="C00000"/>
                </a:solidFill>
              </a:rPr>
              <a:t>By placing an occlusive dressing over the wound and taping on 3 sides allows for air to escape but not enter the wound.</a:t>
            </a:r>
            <a:endParaRPr lang="en-US" sz="2400" dirty="0">
              <a:solidFill>
                <a:srgbClr val="C00000"/>
              </a:solidFill>
            </a:endParaRPr>
          </a:p>
        </p:txBody>
      </p:sp>
    </p:spTree>
    <p:extLst>
      <p:ext uri="{BB962C8B-B14F-4D97-AF65-F5344CB8AC3E}">
        <p14:creationId xmlns:p14="http://schemas.microsoft.com/office/powerpoint/2010/main" val="235703842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24_7_EMS - Trauma Assessment">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50335" y="337751"/>
            <a:ext cx="8314724" cy="6236043"/>
          </a:xfrm>
          <a:prstGeom prst="rect">
            <a:avLst/>
          </a:prstGeom>
        </p:spPr>
      </p:pic>
    </p:spTree>
    <p:extLst>
      <p:ext uri="{BB962C8B-B14F-4D97-AF65-F5344CB8AC3E}">
        <p14:creationId xmlns:p14="http://schemas.microsoft.com/office/powerpoint/2010/main" val="35660394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63697" y="1623155"/>
            <a:ext cx="3853578" cy="3127111"/>
          </a:xfrm>
          <a:prstGeom prst="rect">
            <a:avLst/>
          </a:prstGeom>
        </p:spPr>
      </p:pic>
      <p:sp>
        <p:nvSpPr>
          <p:cNvPr id="3" name="TextBox 2"/>
          <p:cNvSpPr txBox="1"/>
          <p:nvPr/>
        </p:nvSpPr>
        <p:spPr>
          <a:xfrm>
            <a:off x="988540" y="313037"/>
            <a:ext cx="8410832" cy="1200329"/>
          </a:xfrm>
          <a:prstGeom prst="rect">
            <a:avLst/>
          </a:prstGeom>
          <a:noFill/>
        </p:spPr>
        <p:txBody>
          <a:bodyPr wrap="square" rtlCol="0">
            <a:spAutoFit/>
          </a:bodyPr>
          <a:lstStyle/>
          <a:p>
            <a:r>
              <a:rPr lang="en-US" sz="7200" b="1" u="sng" dirty="0" smtClean="0">
                <a:solidFill>
                  <a:srgbClr val="FF0000"/>
                </a:solidFill>
              </a:rPr>
              <a:t>Any Questions???</a:t>
            </a:r>
            <a:endParaRPr lang="en-US" sz="7200" b="1" u="sng" dirty="0">
              <a:solidFill>
                <a:srgbClr val="FF0000"/>
              </a:solidFill>
            </a:endParaRPr>
          </a:p>
        </p:txBody>
      </p:sp>
      <p:sp>
        <p:nvSpPr>
          <p:cNvPr id="4" name="TextBox 3"/>
          <p:cNvSpPr txBox="1"/>
          <p:nvPr/>
        </p:nvSpPr>
        <p:spPr>
          <a:xfrm>
            <a:off x="2735826" y="5295598"/>
            <a:ext cx="3690551" cy="1200329"/>
          </a:xfrm>
          <a:prstGeom prst="rect">
            <a:avLst/>
          </a:prstGeom>
          <a:noFill/>
        </p:spPr>
        <p:txBody>
          <a:bodyPr wrap="square" rtlCol="0">
            <a:spAutoFit/>
          </a:bodyPr>
          <a:lstStyle/>
          <a:p>
            <a:pPr algn="ctr"/>
            <a:r>
              <a:rPr lang="en-US" sz="2400" b="1" u="sng" dirty="0" smtClean="0">
                <a:solidFill>
                  <a:srgbClr val="FF0000"/>
                </a:solidFill>
              </a:rPr>
              <a:t>We are happy to answer any questions or help in any way you may need.</a:t>
            </a:r>
            <a:endParaRPr lang="en-US" sz="2400" b="1" u="sng" dirty="0">
              <a:solidFill>
                <a:srgbClr val="FF0000"/>
              </a:solidFill>
            </a:endParaRPr>
          </a:p>
        </p:txBody>
      </p:sp>
    </p:spTree>
    <p:extLst>
      <p:ext uri="{BB962C8B-B14F-4D97-AF65-F5344CB8AC3E}">
        <p14:creationId xmlns:p14="http://schemas.microsoft.com/office/powerpoint/2010/main" val="993424061"/>
      </p:ext>
    </p:extLst>
  </p:cSld>
  <p:clrMapOvr>
    <a:masterClrMapping/>
  </p:clrMapOvr>
</p:sld>
</file>

<file path=ppt/theme/theme1.xml><?xml version="1.0" encoding="utf-8"?>
<a:theme xmlns:a="http://schemas.openxmlformats.org/drawingml/2006/main" name="Office Theme">
  <a:themeElements>
    <a:clrScheme name="Emergency">
      <a:dk1>
        <a:sysClr val="windowText" lastClr="000000"/>
      </a:dk1>
      <a:lt1>
        <a:srgbClr val="FFFFFF"/>
      </a:lt1>
      <a:dk2>
        <a:srgbClr val="44546A"/>
      </a:dk2>
      <a:lt2>
        <a:srgbClr val="E7E6E6"/>
      </a:lt2>
      <a:accent1>
        <a:srgbClr val="006AC4"/>
      </a:accent1>
      <a:accent2>
        <a:srgbClr val="11F575"/>
      </a:accent2>
      <a:accent3>
        <a:srgbClr val="B8007D"/>
      </a:accent3>
      <a:accent4>
        <a:srgbClr val="FFC000"/>
      </a:accent4>
      <a:accent5>
        <a:srgbClr val="004178"/>
      </a:accent5>
      <a:accent6>
        <a:srgbClr val="FF3300"/>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1323</TotalTime>
  <Words>2959</Words>
  <Application>Microsoft Office PowerPoint</Application>
  <PresentationFormat>On-screen Show (4:3)</PresentationFormat>
  <Paragraphs>346</Paragraphs>
  <Slides>91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91</vt:i4>
      </vt:variant>
    </vt:vector>
  </HeadingPairs>
  <TitlesOfParts>
    <vt:vector size="96" baseType="lpstr">
      <vt:lpstr>Arial</vt:lpstr>
      <vt:lpstr>Calibri</vt:lpstr>
      <vt:lpstr>Calibri Light</vt:lpstr>
      <vt:lpstr>Franklin Gothic Book</vt:lpstr>
      <vt:lpstr>Office Theme</vt:lpstr>
      <vt:lpstr>PowerPoint Presentation</vt:lpstr>
      <vt:lpstr>PowerPoint Presentation</vt:lpstr>
      <vt:lpstr>Scene Safety </vt:lpstr>
      <vt:lpstr>PowerPoint Presentation</vt:lpstr>
      <vt:lpstr>Scene Size Up</vt:lpstr>
      <vt:lpstr>Scene Size Up—2 vehicle MVA head on!!!</vt:lpstr>
      <vt:lpstr>Scene Size Up-Ground level fall possible back injury!!!</vt:lpstr>
      <vt:lpstr>PowerPoint Presentation</vt:lpstr>
      <vt:lpstr>Scene Size Up-Man down with unknown injuries!!!</vt:lpstr>
      <vt:lpstr>PowerPoint Presentation</vt:lpstr>
      <vt:lpstr>This is what we are usually called for…</vt:lpstr>
      <vt:lpstr>This is usually what we find!!!</vt:lpstr>
      <vt:lpstr>Scene Size Up</vt:lpstr>
      <vt:lpstr>PowerPoint Presentation</vt:lpstr>
      <vt:lpstr>PowerPoint Presentation</vt:lpstr>
      <vt:lpstr>PowerPoint Presentation</vt:lpstr>
      <vt:lpstr>PowerPoint Presentation</vt:lpstr>
      <vt:lpstr>PowerPoint Presentation</vt:lpstr>
      <vt:lpstr>Mechanism of Injury</vt:lpstr>
      <vt:lpstr>Mechanism of Injury</vt:lpstr>
      <vt:lpstr>Mechanism of Injury</vt:lpstr>
      <vt:lpstr>Mechanism of Injury</vt:lpstr>
      <vt:lpstr>Mechanism of Injury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MCI-Multiple Casualty Incident</vt:lpstr>
      <vt:lpstr>MCI Kit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diakov.net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Andrei Donia</dc:creator>
  <cp:lastModifiedBy>Reed, Brian E.</cp:lastModifiedBy>
  <cp:revision>252</cp:revision>
  <dcterms:created xsi:type="dcterms:W3CDTF">2017-12-16T09:58:52Z</dcterms:created>
  <dcterms:modified xsi:type="dcterms:W3CDTF">2018-12-27T15:31:31Z</dcterms:modified>
</cp:coreProperties>
</file>