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334" r:id="rId2"/>
    <p:sldId id="396" r:id="rId3"/>
    <p:sldId id="336" r:id="rId4"/>
    <p:sldId id="368" r:id="rId5"/>
    <p:sldId id="413" r:id="rId6"/>
    <p:sldId id="369" r:id="rId7"/>
    <p:sldId id="401" r:id="rId8"/>
    <p:sldId id="402" r:id="rId9"/>
    <p:sldId id="403" r:id="rId10"/>
    <p:sldId id="404" r:id="rId11"/>
    <p:sldId id="405" r:id="rId12"/>
    <p:sldId id="273" r:id="rId13"/>
    <p:sldId id="378" r:id="rId14"/>
    <p:sldId id="285" r:id="rId15"/>
    <p:sldId id="395" r:id="rId16"/>
    <p:sldId id="399" r:id="rId17"/>
    <p:sldId id="382" r:id="rId18"/>
    <p:sldId id="381" r:id="rId19"/>
    <p:sldId id="318" r:id="rId20"/>
    <p:sldId id="410" r:id="rId21"/>
    <p:sldId id="387" r:id="rId22"/>
    <p:sldId id="412" r:id="rId23"/>
    <p:sldId id="390" r:id="rId24"/>
    <p:sldId id="411" r:id="rId25"/>
    <p:sldId id="339" r:id="rId26"/>
    <p:sldId id="383" r:id="rId27"/>
    <p:sldId id="384" r:id="rId28"/>
    <p:sldId id="326" r:id="rId29"/>
    <p:sldId id="394" r:id="rId30"/>
    <p:sldId id="315" r:id="rId31"/>
    <p:sldId id="325" r:id="rId32"/>
    <p:sldId id="316" r:id="rId33"/>
    <p:sldId id="322" r:id="rId34"/>
    <p:sldId id="393" r:id="rId35"/>
    <p:sldId id="392" r:id="rId36"/>
    <p:sldId id="321" r:id="rId37"/>
    <p:sldId id="351" r:id="rId38"/>
    <p:sldId id="356" r:id="rId39"/>
    <p:sldId id="352" r:id="rId40"/>
    <p:sldId id="360" r:id="rId41"/>
    <p:sldId id="414" r:id="rId42"/>
    <p:sldId id="361" r:id="rId43"/>
    <p:sldId id="362" r:id="rId44"/>
    <p:sldId id="415" r:id="rId45"/>
    <p:sldId id="363" r:id="rId46"/>
    <p:sldId id="416" r:id="rId47"/>
    <p:sldId id="345" r:id="rId48"/>
    <p:sldId id="347" r:id="rId49"/>
    <p:sldId id="349" r:id="rId50"/>
    <p:sldId id="406" r:id="rId51"/>
    <p:sldId id="407" r:id="rId52"/>
    <p:sldId id="293" r:id="rId5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manecki, William G." initials="KWG" lastIdx="0" clrIdx="0">
    <p:extLst>
      <p:ext uri="{19B8F6BF-5375-455C-9EA6-DF929625EA0E}">
        <p15:presenceInfo xmlns:p15="http://schemas.microsoft.com/office/powerpoint/2012/main" userId="S-1-5-21-1691506401-255071979-44002657-349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53" autoAdjust="0"/>
    <p:restoredTop sz="86410" autoAdjust="0"/>
  </p:normalViewPr>
  <p:slideViewPr>
    <p:cSldViewPr snapToGrid="0">
      <p:cViewPr varScale="1">
        <p:scale>
          <a:sx n="100" d="100"/>
          <a:sy n="100" d="100"/>
        </p:scale>
        <p:origin x="216" y="102"/>
      </p:cViewPr>
      <p:guideLst/>
    </p:cSldViewPr>
  </p:slideViewPr>
  <p:outlineViewPr>
    <p:cViewPr>
      <p:scale>
        <a:sx n="33" d="100"/>
        <a:sy n="33" d="100"/>
      </p:scale>
      <p:origin x="0" y="-6798"/>
    </p:cViewPr>
  </p:outlineViewPr>
  <p:notesTextViewPr>
    <p:cViewPr>
      <p:scale>
        <a:sx n="1" d="1"/>
        <a:sy n="1" d="1"/>
      </p:scale>
      <p:origin x="0" y="0"/>
    </p:cViewPr>
  </p:notesTextViewPr>
  <p:sorterViewPr>
    <p:cViewPr varScale="1">
      <p:scale>
        <a:sx n="100" d="100"/>
        <a:sy n="100" d="100"/>
      </p:scale>
      <p:origin x="0" y="-8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6435"/>
          </a:xfrm>
          <a:prstGeom prst="rect">
            <a:avLst/>
          </a:prstGeom>
        </p:spPr>
        <p:txBody>
          <a:bodyPr vert="horz" lIns="91440" tIns="45720" rIns="91440" bIns="45720" rtlCol="0"/>
          <a:lstStyle>
            <a:lvl1pPr algn="r">
              <a:defRPr sz="1200"/>
            </a:lvl1pPr>
          </a:lstStyle>
          <a:p>
            <a:fld id="{97EB146D-BA14-4C37-874A-08F16F874DB5}" type="datetimeFigureOut">
              <a:rPr lang="en-US" smtClean="0"/>
              <a:t>8/8/2017</a:t>
            </a:fld>
            <a:endParaRPr lang="en-US"/>
          </a:p>
        </p:txBody>
      </p:sp>
      <p:sp>
        <p:nvSpPr>
          <p:cNvPr id="4" name="Footer Placeholder 3"/>
          <p:cNvSpPr>
            <a:spLocks noGrp="1"/>
          </p:cNvSpPr>
          <p:nvPr>
            <p:ph type="ftr" sz="quarter" idx="2"/>
          </p:nvPr>
        </p:nvSpPr>
        <p:spPr>
          <a:xfrm>
            <a:off x="0" y="8829970"/>
            <a:ext cx="297180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70"/>
            <a:ext cx="2971800" cy="466434"/>
          </a:xfrm>
          <a:prstGeom prst="rect">
            <a:avLst/>
          </a:prstGeom>
        </p:spPr>
        <p:txBody>
          <a:bodyPr vert="horz" lIns="91440" tIns="45720" rIns="91440" bIns="45720" rtlCol="0" anchor="b"/>
          <a:lstStyle>
            <a:lvl1pPr algn="r">
              <a:defRPr sz="1200"/>
            </a:lvl1pPr>
          </a:lstStyle>
          <a:p>
            <a:fld id="{13F7063B-33AD-47CA-B754-0D27614F8A59}" type="slidenum">
              <a:rPr lang="en-US" smtClean="0"/>
              <a:t>‹#›</a:t>
            </a:fld>
            <a:endParaRPr lang="en-US"/>
          </a:p>
        </p:txBody>
      </p:sp>
    </p:spTree>
    <p:extLst>
      <p:ext uri="{BB962C8B-B14F-4D97-AF65-F5344CB8AC3E}">
        <p14:creationId xmlns:p14="http://schemas.microsoft.com/office/powerpoint/2010/main" val="1127462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6435"/>
          </a:xfrm>
          <a:prstGeom prst="rect">
            <a:avLst/>
          </a:prstGeom>
        </p:spPr>
        <p:txBody>
          <a:bodyPr vert="horz" lIns="91440" tIns="45720" rIns="91440" bIns="45720" rtlCol="0"/>
          <a:lstStyle>
            <a:lvl1pPr algn="r">
              <a:defRPr sz="1200"/>
            </a:lvl1pPr>
          </a:lstStyle>
          <a:p>
            <a:fld id="{8ACC1102-CFA6-4D22-B352-9859BF887DDC}" type="datetimeFigureOut">
              <a:rPr lang="en-US" smtClean="0"/>
              <a:t>8/8/2017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297180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0"/>
            <a:ext cx="2971800" cy="466434"/>
          </a:xfrm>
          <a:prstGeom prst="rect">
            <a:avLst/>
          </a:prstGeom>
        </p:spPr>
        <p:txBody>
          <a:bodyPr vert="horz" lIns="91440" tIns="45720" rIns="91440" bIns="45720" rtlCol="0" anchor="b"/>
          <a:lstStyle>
            <a:lvl1pPr algn="r">
              <a:defRPr sz="1200"/>
            </a:lvl1pPr>
          </a:lstStyle>
          <a:p>
            <a:fld id="{5A936693-2DB9-4262-AFAA-02CD2513FF75}" type="slidenum">
              <a:rPr lang="en-US" smtClean="0"/>
              <a:t>‹#›</a:t>
            </a:fld>
            <a:endParaRPr lang="en-US"/>
          </a:p>
        </p:txBody>
      </p:sp>
    </p:spTree>
    <p:extLst>
      <p:ext uri="{BB962C8B-B14F-4D97-AF65-F5344CB8AC3E}">
        <p14:creationId xmlns:p14="http://schemas.microsoft.com/office/powerpoint/2010/main" val="14672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936693-2DB9-4262-AFAA-02CD2513FF75}" type="slidenum">
              <a:rPr lang="en-US" smtClean="0"/>
              <a:t>1</a:t>
            </a:fld>
            <a:endParaRPr lang="en-US"/>
          </a:p>
        </p:txBody>
      </p:sp>
    </p:spTree>
    <p:extLst>
      <p:ext uri="{BB962C8B-B14F-4D97-AF65-F5344CB8AC3E}">
        <p14:creationId xmlns:p14="http://schemas.microsoft.com/office/powerpoint/2010/main" val="187653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936693-2DB9-4262-AFAA-02CD2513FF75}" type="slidenum">
              <a:rPr lang="en-US" smtClean="0"/>
              <a:t>4</a:t>
            </a:fld>
            <a:endParaRPr lang="en-US"/>
          </a:p>
        </p:txBody>
      </p:sp>
    </p:spTree>
    <p:extLst>
      <p:ext uri="{BB962C8B-B14F-4D97-AF65-F5344CB8AC3E}">
        <p14:creationId xmlns:p14="http://schemas.microsoft.com/office/powerpoint/2010/main" val="416431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36693-2DB9-4262-AFAA-02CD2513FF75}" type="slidenum">
              <a:rPr lang="en-US" smtClean="0"/>
              <a:t>23</a:t>
            </a:fld>
            <a:endParaRPr lang="en-US"/>
          </a:p>
        </p:txBody>
      </p:sp>
    </p:spTree>
    <p:extLst>
      <p:ext uri="{BB962C8B-B14F-4D97-AF65-F5344CB8AC3E}">
        <p14:creationId xmlns:p14="http://schemas.microsoft.com/office/powerpoint/2010/main" val="60597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164127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349550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516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124884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977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4170265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296580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336243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6A98AAF-C6BE-4327-A5AD-00BD8FD26187}" type="slidenum">
              <a:rPr lang="en-US" altLang="en-US"/>
              <a:pPr/>
              <a:t>‹#›</a:t>
            </a:fld>
            <a:endParaRPr lang="en-US" altLang="en-US"/>
          </a:p>
        </p:txBody>
      </p:sp>
    </p:spTree>
    <p:extLst>
      <p:ext uri="{BB962C8B-B14F-4D97-AF65-F5344CB8AC3E}">
        <p14:creationId xmlns:p14="http://schemas.microsoft.com/office/powerpoint/2010/main" val="349646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32634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C5F73-DBCA-4B57-ABFB-18D71062574D}"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91616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3C5F73-DBCA-4B57-ABFB-18D71062574D}"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80127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3C5F73-DBCA-4B57-ABFB-18D71062574D}"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417530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3C5F73-DBCA-4B57-ABFB-18D71062574D}"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37724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C5F73-DBCA-4B57-ABFB-18D71062574D}"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311140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C5F73-DBCA-4B57-ABFB-18D71062574D}"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403891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C5F73-DBCA-4B57-ABFB-18D71062574D}"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3DAFE-6AF3-4847-9925-F3EA85519991}" type="slidenum">
              <a:rPr lang="en-US" smtClean="0"/>
              <a:t>‹#›</a:t>
            </a:fld>
            <a:endParaRPr lang="en-US"/>
          </a:p>
        </p:txBody>
      </p:sp>
    </p:spTree>
    <p:extLst>
      <p:ext uri="{BB962C8B-B14F-4D97-AF65-F5344CB8AC3E}">
        <p14:creationId xmlns:p14="http://schemas.microsoft.com/office/powerpoint/2010/main" val="90613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3C5F73-DBCA-4B57-ABFB-18D71062574D}" type="datetimeFigureOut">
              <a:rPr lang="en-US" smtClean="0"/>
              <a:t>8/8/2017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43DAFE-6AF3-4847-9925-F3EA85519991}" type="slidenum">
              <a:rPr lang="en-US" smtClean="0"/>
              <a:t>‹#›</a:t>
            </a:fld>
            <a:endParaRPr lang="en-US"/>
          </a:p>
        </p:txBody>
      </p:sp>
    </p:spTree>
    <p:extLst>
      <p:ext uri="{BB962C8B-B14F-4D97-AF65-F5344CB8AC3E}">
        <p14:creationId xmlns:p14="http://schemas.microsoft.com/office/powerpoint/2010/main" val="2783802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lackbooks.com/excerpts/16771/16771.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tuhsc.edu/som/FamMed/lectures/epi4/sld004.htm"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verywell.com/what-is-the-placebo-effect-2795466" TargetMode="External"/><Relationship Id="rId2" Type="http://schemas.openxmlformats.org/officeDocument/2006/relationships/hyperlink" Target="https://www.verywell.com/what-is-a-demand-characteristic-279509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CONlibrary@osfhealthcare.org" TargetMode="External"/><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96" y="661489"/>
            <a:ext cx="9613900" cy="5689600"/>
          </a:xfrm>
          <a:prstGeom prst="rect">
            <a:avLst/>
          </a:prstGeom>
        </p:spPr>
      </p:pic>
    </p:spTree>
    <p:extLst>
      <p:ext uri="{BB962C8B-B14F-4D97-AF65-F5344CB8AC3E}">
        <p14:creationId xmlns:p14="http://schemas.microsoft.com/office/powerpoint/2010/main" val="176709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Questions to Ask</a:t>
            </a:r>
            <a:endParaRPr lang="en-US" dirty="0"/>
          </a:p>
        </p:txBody>
      </p:sp>
      <p:sp>
        <p:nvSpPr>
          <p:cNvPr id="3" name="Content Placeholder 2"/>
          <p:cNvSpPr>
            <a:spLocks noGrp="1"/>
          </p:cNvSpPr>
          <p:nvPr>
            <p:ph idx="1"/>
          </p:nvPr>
        </p:nvSpPr>
        <p:spPr/>
        <p:txBody>
          <a:bodyPr/>
          <a:lstStyle/>
          <a:p>
            <a:r>
              <a:rPr lang="en-US" dirty="0" smtClean="0"/>
              <a:t>Are the experimental design results provided?</a:t>
            </a:r>
          </a:p>
          <a:p>
            <a:r>
              <a:rPr lang="en-US" dirty="0" smtClean="0"/>
              <a:t>Is there supporting statistical analysis, charts and graphs?</a:t>
            </a:r>
          </a:p>
          <a:p>
            <a:r>
              <a:rPr lang="en-US" dirty="0" smtClean="0"/>
              <a:t>Are the results appropriate for the situation?</a:t>
            </a:r>
          </a:p>
          <a:p>
            <a:r>
              <a:rPr lang="en-US" dirty="0" smtClean="0"/>
              <a:t>Are the findings detailed enough to justify the conclusions?</a:t>
            </a:r>
          </a:p>
          <a:p>
            <a:r>
              <a:rPr lang="en-US" dirty="0" smtClean="0"/>
              <a:t>Are the findings sequential with no bias or interpretation?</a:t>
            </a:r>
          </a:p>
          <a:p>
            <a:r>
              <a:rPr lang="en-US" dirty="0" smtClean="0"/>
              <a:t>Do the results confirm or reject the hypothesis?</a:t>
            </a:r>
          </a:p>
          <a:p>
            <a:endParaRPr lang="en-US" dirty="0"/>
          </a:p>
        </p:txBody>
      </p:sp>
    </p:spTree>
    <p:extLst>
      <p:ext uri="{BB962C8B-B14F-4D97-AF65-F5344CB8AC3E}">
        <p14:creationId xmlns:p14="http://schemas.microsoft.com/office/powerpoint/2010/main" val="209153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Questions to Ask</a:t>
            </a:r>
            <a:endParaRPr lang="en-US" dirty="0"/>
          </a:p>
        </p:txBody>
      </p:sp>
      <p:sp>
        <p:nvSpPr>
          <p:cNvPr id="3" name="Content Placeholder 2"/>
          <p:cNvSpPr>
            <a:spLocks noGrp="1"/>
          </p:cNvSpPr>
          <p:nvPr>
            <p:ph idx="1"/>
          </p:nvPr>
        </p:nvSpPr>
        <p:spPr/>
        <p:txBody>
          <a:bodyPr/>
          <a:lstStyle/>
          <a:p>
            <a:r>
              <a:rPr lang="en-US" dirty="0" smtClean="0"/>
              <a:t>Are the results discussed?</a:t>
            </a:r>
          </a:p>
          <a:p>
            <a:r>
              <a:rPr lang="en-US" dirty="0" smtClean="0"/>
              <a:t>Are the conclusions based on sufficient data?</a:t>
            </a:r>
          </a:p>
          <a:p>
            <a:r>
              <a:rPr lang="en-US" dirty="0" smtClean="0"/>
              <a:t>Are previous studies integrated into the discussion?</a:t>
            </a:r>
          </a:p>
          <a:p>
            <a:r>
              <a:rPr lang="en-US" dirty="0" smtClean="0"/>
              <a:t>What does the statistical validity of the study imply?</a:t>
            </a:r>
          </a:p>
          <a:p>
            <a:r>
              <a:rPr lang="en-US" dirty="0" smtClean="0"/>
              <a:t>How the data fit the original hypothesis?</a:t>
            </a:r>
          </a:p>
        </p:txBody>
      </p:sp>
    </p:spTree>
    <p:extLst>
      <p:ext uri="{BB962C8B-B14F-4D97-AF65-F5344CB8AC3E}">
        <p14:creationId xmlns:p14="http://schemas.microsoft.com/office/powerpoint/2010/main" val="56580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1" y="396240"/>
            <a:ext cx="6692900" cy="5280659"/>
          </a:xfrm>
          <a:prstGeom prst="rect">
            <a:avLst/>
          </a:prstGeom>
        </p:spPr>
      </p:pic>
      <p:sp>
        <p:nvSpPr>
          <p:cNvPr id="3" name="TextBox 2"/>
          <p:cNvSpPr txBox="1"/>
          <p:nvPr/>
        </p:nvSpPr>
        <p:spPr>
          <a:xfrm flipH="1">
            <a:off x="2274570" y="6065520"/>
            <a:ext cx="5013961" cy="369332"/>
          </a:xfrm>
          <a:prstGeom prst="rect">
            <a:avLst/>
          </a:prstGeom>
          <a:noFill/>
        </p:spPr>
        <p:txBody>
          <a:bodyPr wrap="square" rtlCol="0">
            <a:spAutoFit/>
          </a:bodyPr>
          <a:lstStyle/>
          <a:p>
            <a:r>
              <a:rPr lang="en-US" dirty="0" smtClean="0"/>
              <a:t>University of Wisconsin Madison Writing Center</a:t>
            </a:r>
            <a:endParaRPr lang="en-US" dirty="0"/>
          </a:p>
        </p:txBody>
      </p:sp>
    </p:spTree>
    <p:extLst>
      <p:ext uri="{BB962C8B-B14F-4D97-AF65-F5344CB8AC3E}">
        <p14:creationId xmlns:p14="http://schemas.microsoft.com/office/powerpoint/2010/main" val="420134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Producing a Literature Review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8326" y="1565845"/>
            <a:ext cx="5811864" cy="3344796"/>
          </a:xfrm>
        </p:spPr>
      </p:pic>
      <p:sp>
        <p:nvSpPr>
          <p:cNvPr id="3" name="TextBox 2"/>
          <p:cNvSpPr txBox="1"/>
          <p:nvPr/>
        </p:nvSpPr>
        <p:spPr>
          <a:xfrm>
            <a:off x="2358326" y="6370320"/>
            <a:ext cx="5642674" cy="369332"/>
          </a:xfrm>
          <a:prstGeom prst="rect">
            <a:avLst/>
          </a:prstGeom>
          <a:noFill/>
        </p:spPr>
        <p:txBody>
          <a:bodyPr wrap="square" rtlCol="0">
            <a:spAutoFit/>
          </a:bodyPr>
          <a:lstStyle/>
          <a:p>
            <a:r>
              <a:rPr lang="en-US" dirty="0" smtClean="0"/>
              <a:t>               University of Sheffield</a:t>
            </a:r>
            <a:endParaRPr lang="en-US" dirty="0"/>
          </a:p>
        </p:txBody>
      </p:sp>
    </p:spTree>
    <p:extLst>
      <p:ext uri="{BB962C8B-B14F-4D97-AF65-F5344CB8AC3E}">
        <p14:creationId xmlns:p14="http://schemas.microsoft.com/office/powerpoint/2010/main" val="1510101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80" y="1208722"/>
            <a:ext cx="8169275" cy="4562475"/>
          </a:xfrm>
          <a:prstGeom prst="rect">
            <a:avLst/>
          </a:prstGeom>
        </p:spPr>
      </p:pic>
      <p:sp>
        <p:nvSpPr>
          <p:cNvPr id="3" name="TextBox 2"/>
          <p:cNvSpPr txBox="1"/>
          <p:nvPr/>
        </p:nvSpPr>
        <p:spPr>
          <a:xfrm flipH="1">
            <a:off x="2225039" y="6537960"/>
            <a:ext cx="6309361" cy="369332"/>
          </a:xfrm>
          <a:prstGeom prst="rect">
            <a:avLst/>
          </a:prstGeom>
          <a:noFill/>
        </p:spPr>
        <p:txBody>
          <a:bodyPr wrap="square" rtlCol="0">
            <a:spAutoFit/>
          </a:bodyPr>
          <a:lstStyle/>
          <a:p>
            <a:r>
              <a:rPr lang="en-US" dirty="0" smtClean="0"/>
              <a:t>                    Cochrane Consumer Network</a:t>
            </a:r>
            <a:endParaRPr lang="en-US" dirty="0"/>
          </a:p>
        </p:txBody>
      </p:sp>
    </p:spTree>
    <p:extLst>
      <p:ext uri="{BB962C8B-B14F-4D97-AF65-F5344CB8AC3E}">
        <p14:creationId xmlns:p14="http://schemas.microsoft.com/office/powerpoint/2010/main" val="2268271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Systematic Review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837" y="1930400"/>
            <a:ext cx="7671661" cy="3366374"/>
          </a:xfrm>
        </p:spPr>
      </p:pic>
      <p:sp>
        <p:nvSpPr>
          <p:cNvPr id="3" name="TextBox 2"/>
          <p:cNvSpPr txBox="1"/>
          <p:nvPr/>
        </p:nvSpPr>
        <p:spPr>
          <a:xfrm>
            <a:off x="2743200" y="6492240"/>
            <a:ext cx="5257800" cy="365760"/>
          </a:xfrm>
          <a:prstGeom prst="rect">
            <a:avLst/>
          </a:prstGeom>
          <a:noFill/>
        </p:spPr>
        <p:txBody>
          <a:bodyPr wrap="square" rtlCol="0">
            <a:spAutoFit/>
          </a:bodyPr>
          <a:lstStyle/>
          <a:p>
            <a:r>
              <a:rPr lang="en-US" dirty="0" smtClean="0"/>
              <a:t>          Duke University Medical Center</a:t>
            </a:r>
            <a:endParaRPr lang="en-US" dirty="0"/>
          </a:p>
        </p:txBody>
      </p:sp>
    </p:spTree>
    <p:extLst>
      <p:ext uri="{BB962C8B-B14F-4D97-AF65-F5344CB8AC3E}">
        <p14:creationId xmlns:p14="http://schemas.microsoft.com/office/powerpoint/2010/main" val="311164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Systematic Review </a:t>
            </a:r>
            <a:endParaRPr lang="en-US" dirty="0"/>
          </a:p>
        </p:txBody>
      </p:sp>
      <p:pic>
        <p:nvPicPr>
          <p:cNvPr id="4" name="Content Placeholder 3"/>
          <p:cNvPicPr>
            <a:picLocks noGrp="1" noChangeAspect="1"/>
          </p:cNvPicPr>
          <p:nvPr>
            <p:ph idx="1"/>
          </p:nvPr>
        </p:nvPicPr>
        <p:blipFill>
          <a:blip r:embed="rId2"/>
          <a:stretch>
            <a:fillRect/>
          </a:stretch>
        </p:blipFill>
        <p:spPr>
          <a:xfrm>
            <a:off x="2023269" y="2548731"/>
            <a:ext cx="5905500" cy="3105150"/>
          </a:xfrm>
          <a:prstGeom prst="rect">
            <a:avLst/>
          </a:prstGeom>
        </p:spPr>
      </p:pic>
    </p:spTree>
    <p:extLst>
      <p:ext uri="{BB962C8B-B14F-4D97-AF65-F5344CB8AC3E}">
        <p14:creationId xmlns:p14="http://schemas.microsoft.com/office/powerpoint/2010/main" val="134662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Literature and Systematic Review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611" y="1797899"/>
            <a:ext cx="5830114" cy="3753374"/>
          </a:xfrm>
        </p:spPr>
      </p:pic>
      <p:sp>
        <p:nvSpPr>
          <p:cNvPr id="3" name="TextBox 2"/>
          <p:cNvSpPr txBox="1"/>
          <p:nvPr/>
        </p:nvSpPr>
        <p:spPr>
          <a:xfrm>
            <a:off x="2621280" y="6446520"/>
            <a:ext cx="6096000" cy="369332"/>
          </a:xfrm>
          <a:prstGeom prst="rect">
            <a:avLst/>
          </a:prstGeom>
          <a:noFill/>
        </p:spPr>
        <p:txBody>
          <a:bodyPr wrap="square" rtlCol="0">
            <a:spAutoFit/>
          </a:bodyPr>
          <a:lstStyle/>
          <a:p>
            <a:r>
              <a:rPr lang="en-US" dirty="0" smtClean="0"/>
              <a:t>Lynn </a:t>
            </a:r>
            <a:r>
              <a:rPr lang="en-US" dirty="0" err="1" smtClean="0"/>
              <a:t>Kysh</a:t>
            </a:r>
            <a:r>
              <a:rPr lang="en-US" dirty="0" smtClean="0"/>
              <a:t>, San  Jose State University</a:t>
            </a:r>
            <a:endParaRPr lang="en-US" dirty="0"/>
          </a:p>
        </p:txBody>
      </p:sp>
    </p:spTree>
    <p:extLst>
      <p:ext uri="{BB962C8B-B14F-4D97-AF65-F5344CB8AC3E}">
        <p14:creationId xmlns:p14="http://schemas.microsoft.com/office/powerpoint/2010/main" val="98482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Integrative and Narrative Reviews</a:t>
            </a:r>
            <a:endParaRPr lang="en-US" dirty="0"/>
          </a:p>
        </p:txBody>
      </p:sp>
      <p:sp>
        <p:nvSpPr>
          <p:cNvPr id="3" name="Content Placeholder 2"/>
          <p:cNvSpPr>
            <a:spLocks noGrp="1"/>
          </p:cNvSpPr>
          <p:nvPr>
            <p:ph idx="1"/>
          </p:nvPr>
        </p:nvSpPr>
        <p:spPr/>
        <p:txBody>
          <a:bodyPr/>
          <a:lstStyle/>
          <a:p>
            <a:pPr>
              <a:defRPr/>
            </a:pPr>
            <a:r>
              <a:rPr lang="en-US" b="1" dirty="0">
                <a:ea typeface="ＭＳ Ｐゴシック" charset="0"/>
              </a:rPr>
              <a:t>Integrative Review</a:t>
            </a:r>
            <a:r>
              <a:rPr lang="en-US" dirty="0">
                <a:ea typeface="ＭＳ Ｐゴシック" charset="0"/>
              </a:rPr>
              <a:t>: A systematic review that does not have a summary statistic because sample sizes cannot be summarized in an integrative review (usually due to heterogeneous studies/samples).</a:t>
            </a:r>
          </a:p>
          <a:p>
            <a:pPr>
              <a:defRPr/>
            </a:pPr>
            <a:r>
              <a:rPr lang="en-US" b="1" dirty="0">
                <a:ea typeface="ＭＳ Ｐゴシック" pitchFamily="34" charset="-128"/>
              </a:rPr>
              <a:t>Narrative Review: </a:t>
            </a:r>
            <a:r>
              <a:rPr lang="en-US" dirty="0">
                <a:ea typeface="ＭＳ Ｐゴシック" pitchFamily="34" charset="-128"/>
              </a:rPr>
              <a:t>A review that includes published papers that support an author</a:t>
            </a:r>
            <a:r>
              <a:rPr lang="ja-JP" altLang="en-US" dirty="0">
                <a:ea typeface="ＭＳ Ｐゴシック" pitchFamily="34" charset="-128"/>
              </a:rPr>
              <a:t>’</a:t>
            </a:r>
            <a:r>
              <a:rPr lang="en-US" altLang="ja-JP" dirty="0">
                <a:ea typeface="ＭＳ Ｐゴシック" pitchFamily="34" charset="-128"/>
              </a:rPr>
              <a:t>s particular point of view: </a:t>
            </a:r>
            <a:r>
              <a:rPr lang="en-US" dirty="0">
                <a:ea typeface="ＭＳ Ｐゴシック" pitchFamily="34" charset="-128"/>
              </a:rPr>
              <a:t>Serves as a general background discussion of a particular issue.  How papers are found is not systematic.</a:t>
            </a:r>
          </a:p>
          <a:p>
            <a:endParaRPr lang="en-US" dirty="0"/>
          </a:p>
        </p:txBody>
      </p:sp>
    </p:spTree>
    <p:extLst>
      <p:ext uri="{BB962C8B-B14F-4D97-AF65-F5344CB8AC3E}">
        <p14:creationId xmlns:p14="http://schemas.microsoft.com/office/powerpoint/2010/main" val="4240890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n-US" sz="3800" dirty="0" smtClean="0">
                <a:ea typeface="ＭＳ Ｐゴシック" charset="0"/>
              </a:rPr>
              <a:t>Metadata Analysis</a:t>
            </a:r>
            <a:endParaRPr lang="en-US" sz="3800" dirty="0">
              <a:ea typeface="ＭＳ Ｐゴシック" charset="0"/>
            </a:endParaRPr>
          </a:p>
        </p:txBody>
      </p:sp>
      <p:sp>
        <p:nvSpPr>
          <p:cNvPr id="44035" name="Rectangle 3"/>
          <p:cNvSpPr>
            <a:spLocks noGrp="1" noChangeArrowheads="1"/>
          </p:cNvSpPr>
          <p:nvPr>
            <p:ph type="body" idx="1"/>
          </p:nvPr>
        </p:nvSpPr>
        <p:spPr/>
        <p:txBody>
          <a:bodyPr/>
          <a:lstStyle/>
          <a:p>
            <a:pPr>
              <a:defRPr/>
            </a:pPr>
            <a:r>
              <a:rPr lang="en-US" b="1" dirty="0" smtClean="0">
                <a:ea typeface="ＭＳ Ｐゴシック" charset="0"/>
              </a:rPr>
              <a:t>Meta-analysis </a:t>
            </a:r>
            <a:r>
              <a:rPr lang="en-US" dirty="0" smtClean="0">
                <a:ea typeface="ＭＳ Ｐゴシック" charset="0"/>
              </a:rPr>
              <a:t>is</a:t>
            </a:r>
            <a:r>
              <a:rPr lang="en-US" b="1" dirty="0" smtClean="0">
                <a:ea typeface="ＭＳ Ｐゴシック" charset="0"/>
              </a:rPr>
              <a:t> </a:t>
            </a:r>
            <a:r>
              <a:rPr lang="en-US" dirty="0" smtClean="0">
                <a:ea typeface="ＭＳ Ｐゴシック" charset="0"/>
              </a:rPr>
              <a:t>a systematic, objective way to combine data from studies, and arrive an estimate of treatment effectiveness and statistical significance</a:t>
            </a:r>
          </a:p>
          <a:p>
            <a:pPr>
              <a:defRPr/>
            </a:pPr>
            <a:r>
              <a:rPr lang="en-US" dirty="0" smtClean="0">
                <a:ea typeface="ＭＳ Ｐゴシック" charset="0"/>
              </a:rPr>
              <a:t>Combines data from case control and cohort studies</a:t>
            </a:r>
          </a:p>
          <a:p>
            <a:pPr>
              <a:defRPr/>
            </a:pPr>
            <a:r>
              <a:rPr lang="en-US" dirty="0" smtClean="0">
                <a:ea typeface="ＭＳ Ｐゴシック" charset="0"/>
              </a:rPr>
              <a:t>Advantages: increases sample size and allows for analysis not possible otherwise</a:t>
            </a:r>
          </a:p>
          <a:p>
            <a:pPr>
              <a:defRPr/>
            </a:pPr>
            <a:r>
              <a:rPr lang="en-US" dirty="0" smtClean="0">
                <a:ea typeface="ＭＳ Ｐゴシック" charset="0"/>
              </a:rPr>
              <a:t>Disadvantages:  publication bias and quality of design lead to misleading results</a:t>
            </a:r>
          </a:p>
          <a:p>
            <a:pPr marL="0" indent="0">
              <a:buNone/>
              <a:defRPr/>
            </a:pPr>
            <a:endParaRPr lang="en-US" dirty="0" smtClean="0">
              <a:ea typeface="ＭＳ Ｐゴシック" charset="0"/>
            </a:endParaRPr>
          </a:p>
          <a:p>
            <a:pPr marL="0" indent="0">
              <a:buNone/>
              <a:defRPr/>
            </a:pPr>
            <a:endParaRPr lang="en-US" dirty="0" smtClean="0">
              <a:ea typeface="ＭＳ Ｐゴシック" charset="0"/>
            </a:endParaRPr>
          </a:p>
          <a:p>
            <a:pPr marL="0" indent="0">
              <a:buNone/>
              <a:defRPr/>
            </a:pPr>
            <a:endParaRPr lang="en-US" dirty="0">
              <a:ea typeface="ＭＳ Ｐゴシック" charset="0"/>
            </a:endParaRPr>
          </a:p>
        </p:txBody>
      </p:sp>
    </p:spTree>
    <p:extLst>
      <p:ext uri="{BB962C8B-B14F-4D97-AF65-F5344CB8AC3E}">
        <p14:creationId xmlns:p14="http://schemas.microsoft.com/office/powerpoint/2010/main" val="264371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 will learn how to</a:t>
            </a:r>
            <a:endParaRPr lang="en-US" dirty="0"/>
          </a:p>
        </p:txBody>
      </p:sp>
      <p:sp>
        <p:nvSpPr>
          <p:cNvPr id="3" name="Content Placeholder 2"/>
          <p:cNvSpPr>
            <a:spLocks noGrp="1"/>
          </p:cNvSpPr>
          <p:nvPr>
            <p:ph idx="1"/>
          </p:nvPr>
        </p:nvSpPr>
        <p:spPr>
          <a:xfrm>
            <a:off x="677334" y="1930401"/>
            <a:ext cx="8596668" cy="4110962"/>
          </a:xfrm>
        </p:spPr>
        <p:txBody>
          <a:bodyPr/>
          <a:lstStyle/>
          <a:p>
            <a:r>
              <a:rPr lang="en-US" dirty="0" smtClean="0"/>
              <a:t> Write a research paper</a:t>
            </a:r>
          </a:p>
          <a:p>
            <a:r>
              <a:rPr lang="en-US" dirty="0" smtClean="0"/>
              <a:t> Identify a research article</a:t>
            </a:r>
          </a:p>
          <a:p>
            <a:r>
              <a:rPr lang="en-US" dirty="0"/>
              <a:t> </a:t>
            </a:r>
            <a:r>
              <a:rPr lang="en-US" dirty="0" smtClean="0"/>
              <a:t>Differentiate between a research article and lit review</a:t>
            </a:r>
          </a:p>
          <a:p>
            <a:r>
              <a:rPr lang="en-US" dirty="0" smtClean="0"/>
              <a:t>Know the differences between research categories and data collection  methods</a:t>
            </a:r>
          </a:p>
          <a:p>
            <a:r>
              <a:rPr lang="en-US" dirty="0" smtClean="0"/>
              <a:t>Define elements involved in a </a:t>
            </a:r>
            <a:r>
              <a:rPr lang="en-US" dirty="0"/>
              <a:t>r</a:t>
            </a:r>
            <a:r>
              <a:rPr lang="en-US" dirty="0" smtClean="0"/>
              <a:t>esearch study design</a:t>
            </a:r>
          </a:p>
          <a:p>
            <a:r>
              <a:rPr lang="en-US" dirty="0" smtClean="0"/>
              <a:t>Determine what is Evidence Based Practice</a:t>
            </a:r>
          </a:p>
          <a:p>
            <a:r>
              <a:rPr lang="en-US" dirty="0" smtClean="0"/>
              <a:t>Formulate a PICO Question</a:t>
            </a:r>
            <a:endParaRPr lang="en-US" dirty="0"/>
          </a:p>
        </p:txBody>
      </p:sp>
    </p:spTree>
    <p:extLst>
      <p:ext uri="{BB962C8B-B14F-4D97-AF65-F5344CB8AC3E}">
        <p14:creationId xmlns:p14="http://schemas.microsoft.com/office/powerpoint/2010/main" val="27009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Design and Data Collection</a:t>
            </a:r>
            <a:endParaRPr lang="en-US" dirty="0"/>
          </a:p>
        </p:txBody>
      </p:sp>
      <p:sp>
        <p:nvSpPr>
          <p:cNvPr id="3" name="Content Placeholder 2"/>
          <p:cNvSpPr>
            <a:spLocks noGrp="1"/>
          </p:cNvSpPr>
          <p:nvPr>
            <p:ph idx="1"/>
          </p:nvPr>
        </p:nvSpPr>
        <p:spPr/>
        <p:txBody>
          <a:bodyPr/>
          <a:lstStyle/>
          <a:p>
            <a:r>
              <a:rPr lang="en-US" dirty="0" smtClean="0"/>
              <a:t>Research Design: plan for collecting research</a:t>
            </a:r>
          </a:p>
          <a:p>
            <a:r>
              <a:rPr lang="en-US" dirty="0" smtClean="0"/>
              <a:t>Exploratory </a:t>
            </a:r>
            <a:r>
              <a:rPr lang="en-US" dirty="0"/>
              <a:t>Research:  define new problems or question, concept testing</a:t>
            </a:r>
          </a:p>
          <a:p>
            <a:r>
              <a:rPr lang="en-US" dirty="0"/>
              <a:t>Constructive Research: research based upon theories, hypotheses and case studies, used to  test theories </a:t>
            </a:r>
          </a:p>
          <a:p>
            <a:r>
              <a:rPr lang="en-US" dirty="0"/>
              <a:t>Empirical Research : prove the theory with both direct and indirect forms of observation and analysis.</a:t>
            </a:r>
          </a:p>
          <a:p>
            <a:r>
              <a:rPr lang="en-US" dirty="0"/>
              <a:t>Data Collection: select after Research Design method is chosen</a:t>
            </a:r>
          </a:p>
          <a:p>
            <a:endParaRPr lang="en-US" dirty="0" smtClean="0"/>
          </a:p>
        </p:txBody>
      </p:sp>
    </p:spTree>
    <p:extLst>
      <p:ext uri="{BB962C8B-B14F-4D97-AF65-F5344CB8AC3E}">
        <p14:creationId xmlns:p14="http://schemas.microsoft.com/office/powerpoint/2010/main" val="143132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Collection Methods</a:t>
            </a:r>
            <a:endParaRPr lang="en-US" dirty="0"/>
          </a:p>
        </p:txBody>
      </p:sp>
      <p:sp>
        <p:nvSpPr>
          <p:cNvPr id="3" name="Content Placeholder 2"/>
          <p:cNvSpPr>
            <a:spLocks noGrp="1"/>
          </p:cNvSpPr>
          <p:nvPr>
            <p:ph idx="1"/>
          </p:nvPr>
        </p:nvSpPr>
        <p:spPr/>
        <p:txBody>
          <a:bodyPr/>
          <a:lstStyle/>
          <a:p>
            <a:pPr marL="0" indent="0">
              <a:buNone/>
            </a:pPr>
            <a:r>
              <a:rPr lang="en-US" dirty="0" smtClean="0"/>
              <a:t>1. Primary: critically analyze to find answers to research questions</a:t>
            </a:r>
          </a:p>
          <a:p>
            <a:pPr marL="0" indent="0">
              <a:buNone/>
            </a:pPr>
            <a:r>
              <a:rPr lang="en-US" dirty="0"/>
              <a:t> </a:t>
            </a:r>
            <a:r>
              <a:rPr lang="en-US" dirty="0" smtClean="0"/>
              <a:t>    A. Qualitative:  interviews, focus groups,  observation, case studies, and </a:t>
            </a:r>
          </a:p>
          <a:p>
            <a:pPr marL="0" indent="0">
              <a:buNone/>
            </a:pPr>
            <a:r>
              <a:rPr lang="en-US" dirty="0"/>
              <a:t> </a:t>
            </a:r>
            <a:r>
              <a:rPr lang="en-US" dirty="0" smtClean="0"/>
              <a:t>         games</a:t>
            </a:r>
          </a:p>
          <a:p>
            <a:pPr marL="0" indent="0">
              <a:buNone/>
            </a:pPr>
            <a:r>
              <a:rPr lang="en-US" dirty="0"/>
              <a:t> </a:t>
            </a:r>
            <a:r>
              <a:rPr lang="en-US" dirty="0" smtClean="0"/>
              <a:t>    B. Quantitative:  correlation </a:t>
            </a:r>
            <a:r>
              <a:rPr lang="en-US" dirty="0"/>
              <a:t> </a:t>
            </a:r>
            <a:r>
              <a:rPr lang="en-US" dirty="0" smtClean="0"/>
              <a:t>and regression </a:t>
            </a:r>
            <a:endParaRPr lang="en-US" dirty="0"/>
          </a:p>
          <a:p>
            <a:pPr marL="0" indent="0">
              <a:buNone/>
            </a:pPr>
            <a:endParaRPr lang="en-US" dirty="0" smtClean="0"/>
          </a:p>
          <a:p>
            <a:pPr marL="0" indent="0">
              <a:buNone/>
            </a:pPr>
            <a:r>
              <a:rPr lang="en-US" dirty="0" smtClean="0"/>
              <a:t>2. Secondary:  data previously published in  journals </a:t>
            </a:r>
          </a:p>
          <a:p>
            <a:pPr marL="0" indent="0">
              <a:buNone/>
            </a:pPr>
            <a:endParaRPr lang="en-US" dirty="0"/>
          </a:p>
        </p:txBody>
      </p:sp>
    </p:spTree>
    <p:extLst>
      <p:ext uri="{BB962C8B-B14F-4D97-AF65-F5344CB8AC3E}">
        <p14:creationId xmlns:p14="http://schemas.microsoft.com/office/powerpoint/2010/main" val="265826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Exploratory Study Design Questions</a:t>
            </a:r>
            <a:endParaRPr lang="en-US" dirty="0"/>
          </a:p>
        </p:txBody>
      </p:sp>
      <p:sp>
        <p:nvSpPr>
          <p:cNvPr id="3" name="Content Placeholder 2"/>
          <p:cNvSpPr>
            <a:spLocks noGrp="1"/>
          </p:cNvSpPr>
          <p:nvPr>
            <p:ph idx="1"/>
          </p:nvPr>
        </p:nvSpPr>
        <p:spPr/>
        <p:txBody>
          <a:bodyPr/>
          <a:lstStyle/>
          <a:p>
            <a:r>
              <a:rPr lang="en-US" dirty="0"/>
              <a:t>W</a:t>
            </a:r>
            <a:r>
              <a:rPr lang="en-US" dirty="0" smtClean="0"/>
              <a:t>hat do we already know about the topic?</a:t>
            </a:r>
          </a:p>
          <a:p>
            <a:r>
              <a:rPr lang="en-US" dirty="0" smtClean="0"/>
              <a:t>What interventions have been successful with whom and under what circumstances?</a:t>
            </a:r>
          </a:p>
          <a:p>
            <a:r>
              <a:rPr lang="en-US" dirty="0" smtClean="0"/>
              <a:t>Review existing data or information: What are their characteristics, resources and limitations? Includes demographic, educational</a:t>
            </a:r>
            <a:endParaRPr lang="en-US" dirty="0"/>
          </a:p>
        </p:txBody>
      </p:sp>
    </p:spTree>
    <p:extLst>
      <p:ext uri="{BB962C8B-B14F-4D97-AF65-F5344CB8AC3E}">
        <p14:creationId xmlns:p14="http://schemas.microsoft.com/office/powerpoint/2010/main" val="354511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 Design Concepts</a:t>
            </a:r>
            <a:endParaRPr lang="en-US" dirty="0"/>
          </a:p>
        </p:txBody>
      </p:sp>
      <p:sp>
        <p:nvSpPr>
          <p:cNvPr id="3" name="Content Placeholder 2"/>
          <p:cNvSpPr>
            <a:spLocks noGrp="1"/>
          </p:cNvSpPr>
          <p:nvPr>
            <p:ph idx="1"/>
          </p:nvPr>
        </p:nvSpPr>
        <p:spPr/>
        <p:txBody>
          <a:bodyPr/>
          <a:lstStyle/>
          <a:p>
            <a:r>
              <a:rPr lang="en-US" dirty="0" smtClean="0"/>
              <a:t>Descriptive: observation without affecting behavior, disadvantage can be unreliable and not repeatable</a:t>
            </a:r>
          </a:p>
          <a:p>
            <a:pPr marL="0" indent="0">
              <a:buNone/>
            </a:pPr>
            <a:r>
              <a:rPr lang="en-US" dirty="0"/>
              <a:t> </a:t>
            </a:r>
            <a:r>
              <a:rPr lang="en-US" dirty="0" smtClean="0"/>
              <a:t>    A. Case reports/case series </a:t>
            </a:r>
            <a:endParaRPr lang="en-US" dirty="0"/>
          </a:p>
          <a:p>
            <a:pPr marL="0" indent="0">
              <a:buNone/>
            </a:pPr>
            <a:r>
              <a:rPr lang="en-US" dirty="0" smtClean="0"/>
              <a:t>     B. Cohort studies</a:t>
            </a:r>
          </a:p>
          <a:p>
            <a:pPr marL="0" indent="0">
              <a:buNone/>
            </a:pPr>
            <a:endParaRPr lang="en-US" dirty="0" smtClean="0"/>
          </a:p>
          <a:p>
            <a:r>
              <a:rPr lang="en-US" dirty="0" smtClean="0"/>
              <a:t>Evaluative: </a:t>
            </a:r>
            <a:r>
              <a:rPr lang="en-US" dirty="0"/>
              <a:t>R</a:t>
            </a:r>
            <a:r>
              <a:rPr lang="en-US" dirty="0" smtClean="0"/>
              <a:t>andomized controlled clinical trials</a:t>
            </a:r>
            <a:endParaRPr lang="en-US" dirty="0"/>
          </a:p>
        </p:txBody>
      </p:sp>
    </p:spTree>
    <p:extLst>
      <p:ext uri="{BB962C8B-B14F-4D97-AF65-F5344CB8AC3E}">
        <p14:creationId xmlns:p14="http://schemas.microsoft.com/office/powerpoint/2010/main" val="185264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Selecting a Design</a:t>
            </a:r>
            <a:endParaRPr lang="en-US" dirty="0"/>
          </a:p>
        </p:txBody>
      </p:sp>
      <p:sp>
        <p:nvSpPr>
          <p:cNvPr id="3" name="Content Placeholder 2"/>
          <p:cNvSpPr>
            <a:spLocks noGrp="1"/>
          </p:cNvSpPr>
          <p:nvPr>
            <p:ph idx="1"/>
          </p:nvPr>
        </p:nvSpPr>
        <p:spPr/>
        <p:txBody>
          <a:bodyPr/>
          <a:lstStyle/>
          <a:p>
            <a:r>
              <a:rPr lang="en-US" dirty="0" smtClean="0"/>
              <a:t>Which design will provide me with the information I want?</a:t>
            </a:r>
          </a:p>
          <a:p>
            <a:r>
              <a:rPr lang="en-US" dirty="0" smtClean="0"/>
              <a:t>How feasible is each option?</a:t>
            </a:r>
          </a:p>
          <a:p>
            <a:r>
              <a:rPr lang="en-US" dirty="0" smtClean="0"/>
              <a:t>How valid and reliable do my findings need to be?</a:t>
            </a:r>
          </a:p>
          <a:p>
            <a:r>
              <a:rPr lang="en-US" dirty="0" smtClean="0"/>
              <a:t>Are there any ethical concerns relating to choosing a specific design?</a:t>
            </a:r>
          </a:p>
          <a:p>
            <a:endParaRPr lang="en-US" dirty="0"/>
          </a:p>
        </p:txBody>
      </p:sp>
    </p:spTree>
    <p:extLst>
      <p:ext uri="{BB962C8B-B14F-4D97-AF65-F5344CB8AC3E}">
        <p14:creationId xmlns:p14="http://schemas.microsoft.com/office/powerpoint/2010/main" val="320036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190" y="926155"/>
            <a:ext cx="6807199" cy="4562475"/>
          </a:xfrm>
          <a:prstGeom prst="rect">
            <a:avLst/>
          </a:prstGeom>
        </p:spPr>
      </p:pic>
      <p:sp>
        <p:nvSpPr>
          <p:cNvPr id="3" name="TextBox 2"/>
          <p:cNvSpPr txBox="1"/>
          <p:nvPr/>
        </p:nvSpPr>
        <p:spPr>
          <a:xfrm>
            <a:off x="2514600" y="6309360"/>
            <a:ext cx="5746789" cy="369332"/>
          </a:xfrm>
          <a:prstGeom prst="rect">
            <a:avLst/>
          </a:prstGeom>
          <a:noFill/>
        </p:spPr>
        <p:txBody>
          <a:bodyPr wrap="square" rtlCol="0">
            <a:spAutoFit/>
          </a:bodyPr>
          <a:lstStyle/>
          <a:p>
            <a:pPr algn="ctr"/>
            <a:r>
              <a:rPr lang="en-US" dirty="0" smtClean="0"/>
              <a:t>Xavier University   </a:t>
            </a:r>
            <a:endParaRPr lang="en-US" dirty="0"/>
          </a:p>
        </p:txBody>
      </p:sp>
    </p:spTree>
    <p:extLst>
      <p:ext uri="{BB962C8B-B14F-4D97-AF65-F5344CB8AC3E}">
        <p14:creationId xmlns:p14="http://schemas.microsoft.com/office/powerpoint/2010/main" val="2754566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Levels of Evidence</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p:cNvPicPr>
            <a:picLocks noChangeAspect="1"/>
          </p:cNvPicPr>
          <p:nvPr/>
        </p:nvPicPr>
        <p:blipFill>
          <a:blip r:embed="rId2"/>
          <a:stretch>
            <a:fillRect/>
          </a:stretch>
        </p:blipFill>
        <p:spPr>
          <a:xfrm>
            <a:off x="2689668" y="2160589"/>
            <a:ext cx="4324350" cy="3543300"/>
          </a:xfrm>
          <a:prstGeom prst="rect">
            <a:avLst/>
          </a:prstGeom>
        </p:spPr>
      </p:pic>
      <p:sp>
        <p:nvSpPr>
          <p:cNvPr id="5" name="TextBox 4"/>
          <p:cNvSpPr txBox="1"/>
          <p:nvPr/>
        </p:nvSpPr>
        <p:spPr>
          <a:xfrm flipH="1">
            <a:off x="2407918" y="6446520"/>
            <a:ext cx="5791201" cy="369332"/>
          </a:xfrm>
          <a:prstGeom prst="rect">
            <a:avLst/>
          </a:prstGeom>
          <a:noFill/>
        </p:spPr>
        <p:txBody>
          <a:bodyPr wrap="square" rtlCol="0">
            <a:spAutoFit/>
          </a:bodyPr>
          <a:lstStyle/>
          <a:p>
            <a:r>
              <a:rPr lang="en-US" dirty="0" smtClean="0"/>
              <a:t>                         Walden University </a:t>
            </a:r>
            <a:endParaRPr lang="en-US" dirty="0"/>
          </a:p>
        </p:txBody>
      </p:sp>
    </p:spTree>
    <p:extLst>
      <p:ext uri="{BB962C8B-B14F-4D97-AF65-F5344CB8AC3E}">
        <p14:creationId xmlns:p14="http://schemas.microsoft.com/office/powerpoint/2010/main" val="392219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Series and Case Reports</a:t>
            </a:r>
            <a:endParaRPr lang="en-US" dirty="0"/>
          </a:p>
        </p:txBody>
      </p:sp>
      <p:sp>
        <p:nvSpPr>
          <p:cNvPr id="3" name="Content Placeholder 2"/>
          <p:cNvSpPr>
            <a:spLocks noGrp="1"/>
          </p:cNvSpPr>
          <p:nvPr>
            <p:ph idx="1"/>
          </p:nvPr>
        </p:nvSpPr>
        <p:spPr/>
        <p:txBody>
          <a:bodyPr/>
          <a:lstStyle/>
          <a:p>
            <a:r>
              <a:rPr lang="en-US" dirty="0" smtClean="0"/>
              <a:t>Case reports: detailed description of a single case</a:t>
            </a:r>
          </a:p>
          <a:p>
            <a:r>
              <a:rPr lang="en-US" dirty="0" smtClean="0"/>
              <a:t>Case series: descriptions of groups of patients with a disease</a:t>
            </a:r>
          </a:p>
          <a:p>
            <a:r>
              <a:rPr lang="en-US" dirty="0" smtClean="0"/>
              <a:t>Used to illustrate an aspect of a condition, the treatment or adverse reaction  to treatment</a:t>
            </a:r>
          </a:p>
          <a:p>
            <a:r>
              <a:rPr lang="en-US" dirty="0" smtClean="0"/>
              <a:t>Easy to understand  and can be written up in short period of time</a:t>
            </a:r>
          </a:p>
          <a:p>
            <a:r>
              <a:rPr lang="en-US" dirty="0" smtClean="0"/>
              <a:t>Have no control group  so they have no statistical validity</a:t>
            </a:r>
            <a:endParaRPr lang="en-US" dirty="0"/>
          </a:p>
        </p:txBody>
      </p:sp>
    </p:spTree>
    <p:extLst>
      <p:ext uri="{BB962C8B-B14F-4D97-AF65-F5344CB8AC3E}">
        <p14:creationId xmlns:p14="http://schemas.microsoft.com/office/powerpoint/2010/main" val="322193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defRPr/>
            </a:pPr>
            <a:r>
              <a:rPr lang="en-US" b="1" dirty="0" smtClean="0">
                <a:effectLst>
                  <a:outerShdw blurRad="38100" dist="38100" dir="2700000" algn="tl">
                    <a:srgbClr val="C0C0C0"/>
                  </a:outerShdw>
                </a:effectLst>
                <a:ea typeface="ＭＳ Ｐゴシック" pitchFamily="34" charset="-128"/>
              </a:rPr>
              <a:t>Case Control Studies</a:t>
            </a:r>
          </a:p>
        </p:txBody>
      </p:sp>
      <p:sp>
        <p:nvSpPr>
          <p:cNvPr id="60419" name="Rectangle 3"/>
          <p:cNvSpPr>
            <a:spLocks noGrp="1" noChangeArrowheads="1"/>
          </p:cNvSpPr>
          <p:nvPr>
            <p:ph type="body" idx="1"/>
          </p:nvPr>
        </p:nvSpPr>
        <p:spPr/>
        <p:txBody>
          <a:bodyPr/>
          <a:lstStyle/>
          <a:p>
            <a:pPr lvl="1" eaLnBrk="1" hangingPunct="1">
              <a:defRPr/>
            </a:pPr>
            <a:r>
              <a:rPr lang="en-US" sz="2400" dirty="0">
                <a:ea typeface="ＭＳ Ｐゴシック" pitchFamily="34" charset="-128"/>
              </a:rPr>
              <a:t>In a case-control study, patients are entered into the study based on the presence or absence of the outcome (or disease) of interest.  These two groups (i.e., those with the disease and those without the disease) are then compared to determine if they differ with regard to their presence of risk factors of interest.  Case-Control studies are always retrospective.</a:t>
            </a:r>
          </a:p>
          <a:p>
            <a:pPr eaLnBrk="1" hangingPunct="1">
              <a:defRPr/>
            </a:pPr>
            <a:endParaRPr lang="en-US" sz="2400" dirty="0">
              <a:ea typeface="ＭＳ Ｐゴシック" pitchFamily="34" charset="-128"/>
            </a:endParaRPr>
          </a:p>
          <a:p>
            <a:pPr algn="ctr" eaLnBrk="1" hangingPunct="1">
              <a:buFont typeface="Wingdings" panose="05000000000000000000" pitchFamily="2" charset="2"/>
              <a:buNone/>
              <a:defRPr/>
            </a:pPr>
            <a:endParaRPr lang="en-US" sz="2600" dirty="0">
              <a:ea typeface="ＭＳ Ｐゴシック" pitchFamily="34" charset="-128"/>
            </a:endParaRPr>
          </a:p>
        </p:txBody>
      </p:sp>
      <p:sp>
        <p:nvSpPr>
          <p:cNvPr id="60420" name="Rectangle 5"/>
          <p:cNvSpPr>
            <a:spLocks noChangeArrowheads="1"/>
          </p:cNvSpPr>
          <p:nvPr/>
        </p:nvSpPr>
        <p:spPr bwMode="auto">
          <a:xfrm>
            <a:off x="170481" y="6019800"/>
            <a:ext cx="9202119"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ＭＳ Ｐゴシック" charset="0"/>
                <a:hlinkClick r:id="rId2"/>
              </a:rPr>
              <a:t>www.slackbooks.com/excerpts/16771/16771.asp</a:t>
            </a:r>
            <a:endParaRPr lang="en-US" dirty="0">
              <a:latin typeface="Arial" charset="0"/>
              <a:ea typeface="ＭＳ Ｐゴシック" charset="0"/>
            </a:endParaRPr>
          </a:p>
        </p:txBody>
      </p:sp>
    </p:spTree>
    <p:extLst>
      <p:ext uri="{BB962C8B-B14F-4D97-AF65-F5344CB8AC3E}">
        <p14:creationId xmlns:p14="http://schemas.microsoft.com/office/powerpoint/2010/main" val="958531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Control Study 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925" y="1930400"/>
            <a:ext cx="4977150" cy="3018605"/>
          </a:xfrm>
        </p:spPr>
      </p:pic>
    </p:spTree>
    <p:extLst>
      <p:ext uri="{BB962C8B-B14F-4D97-AF65-F5344CB8AC3E}">
        <p14:creationId xmlns:p14="http://schemas.microsoft.com/office/powerpoint/2010/main" val="183939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100" y="787400"/>
            <a:ext cx="5689600" cy="5080000"/>
          </a:xfrm>
          <a:prstGeom prst="rect">
            <a:avLst/>
          </a:prstGeom>
        </p:spPr>
      </p:pic>
    </p:spTree>
    <p:extLst>
      <p:ext uri="{BB962C8B-B14F-4D97-AF65-F5344CB8AC3E}">
        <p14:creationId xmlns:p14="http://schemas.microsoft.com/office/powerpoint/2010/main" val="1462218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defRPr/>
            </a:pPr>
            <a:r>
              <a:rPr lang="en-US" b="1" dirty="0" smtClean="0">
                <a:effectLst>
                  <a:outerShdw blurRad="38100" dist="38100" dir="2700000" algn="tl">
                    <a:srgbClr val="C0C0C0"/>
                  </a:outerShdw>
                </a:effectLst>
                <a:ea typeface="ＭＳ Ｐゴシック" pitchFamily="34" charset="-128"/>
              </a:rPr>
              <a:t>Cohort Studies</a:t>
            </a:r>
          </a:p>
        </p:txBody>
      </p:sp>
      <p:sp>
        <p:nvSpPr>
          <p:cNvPr id="35843" name="Rectangle 3"/>
          <p:cNvSpPr>
            <a:spLocks noGrp="1" noChangeArrowheads="1"/>
          </p:cNvSpPr>
          <p:nvPr>
            <p:ph type="body" idx="1"/>
          </p:nvPr>
        </p:nvSpPr>
        <p:spPr/>
        <p:txBody>
          <a:bodyPr/>
          <a:lstStyle/>
          <a:p>
            <a:pPr lvl="1" eaLnBrk="1" hangingPunct="1">
              <a:buFont typeface="Wingdings" charset="0"/>
              <a:buChar char="q"/>
              <a:defRPr/>
            </a:pPr>
            <a:r>
              <a:rPr lang="en-US" dirty="0" smtClean="0">
                <a:ea typeface="ＭＳ Ｐゴシック" charset="0"/>
              </a:rPr>
              <a:t>Longitudinal studies with a case defined population who have exposure and/or receive  a particular treatment that is followed over time and compared with another group</a:t>
            </a:r>
          </a:p>
          <a:p>
            <a:pPr lvl="1" eaLnBrk="1" hangingPunct="1">
              <a:buFont typeface="Wingdings" charset="0"/>
              <a:buChar char="q"/>
              <a:defRPr/>
            </a:pPr>
            <a:r>
              <a:rPr lang="en-US" dirty="0" smtClean="0">
                <a:ea typeface="ＭＳ Ｐゴシック" charset="0"/>
              </a:rPr>
              <a:t>Used to establish  causation  of a disease of a diseases or to evaluate the outcome /impact of treatment</a:t>
            </a:r>
          </a:p>
          <a:p>
            <a:pPr lvl="1" eaLnBrk="1" hangingPunct="1">
              <a:buFont typeface="Wingdings" charset="0"/>
              <a:buChar char="q"/>
              <a:defRPr/>
            </a:pPr>
            <a:r>
              <a:rPr lang="en-US" dirty="0" smtClean="0">
                <a:ea typeface="ＭＳ Ｐゴシック" charset="0"/>
              </a:rPr>
              <a:t>Not as reliable as randomized controlled studies</a:t>
            </a:r>
          </a:p>
          <a:p>
            <a:pPr lvl="1" eaLnBrk="1" hangingPunct="1">
              <a:buFont typeface="Wingdings" charset="0"/>
              <a:buChar char="q"/>
              <a:defRPr/>
            </a:pPr>
            <a:r>
              <a:rPr lang="en-US" dirty="0" smtClean="0">
                <a:ea typeface="ＭＳ Ｐゴシック" charset="0"/>
              </a:rPr>
              <a:t>Requires a large sample size, can take no long periods of time and are inefficient  for rare outcomes</a:t>
            </a:r>
          </a:p>
          <a:p>
            <a:pPr lvl="1" eaLnBrk="1" hangingPunct="1">
              <a:buFont typeface="Wingdings" charset="0"/>
              <a:buChar char="q"/>
              <a:defRPr/>
            </a:pPr>
            <a:endParaRPr lang="en-US" dirty="0">
              <a:ea typeface="ＭＳ Ｐゴシック" charset="0"/>
            </a:endParaRPr>
          </a:p>
        </p:txBody>
      </p:sp>
    </p:spTree>
    <p:extLst>
      <p:ext uri="{BB962C8B-B14F-4D97-AF65-F5344CB8AC3E}">
        <p14:creationId xmlns:p14="http://schemas.microsoft.com/office/powerpoint/2010/main" val="378974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img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040" y="82296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7"/>
          <p:cNvSpPr>
            <a:spLocks noChangeArrowheads="1"/>
          </p:cNvSpPr>
          <p:nvPr/>
        </p:nvSpPr>
        <p:spPr bwMode="auto">
          <a:xfrm>
            <a:off x="2895600" y="5989320"/>
            <a:ext cx="6477000" cy="5638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ＭＳ Ｐゴシック" charset="0"/>
                <a:hlinkClick r:id="rId3"/>
              </a:rPr>
              <a:t>www.ttuhsc.edu/som/FamMed/lectures/epi4/sld004.htm</a:t>
            </a:r>
            <a:endParaRPr lang="en-US" dirty="0">
              <a:latin typeface="Arial" charset="0"/>
              <a:ea typeface="ＭＳ Ｐゴシック" charset="0"/>
            </a:endParaRPr>
          </a:p>
        </p:txBody>
      </p:sp>
    </p:spTree>
    <p:extLst>
      <p:ext uri="{BB962C8B-B14F-4D97-AF65-F5344CB8AC3E}">
        <p14:creationId xmlns:p14="http://schemas.microsoft.com/office/powerpoint/2010/main" val="3104353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n-US" b="1" dirty="0" smtClean="0">
                <a:effectLst>
                  <a:outerShdw blurRad="38100" dist="38100" dir="2700000" algn="tl">
                    <a:srgbClr val="C0C0C0"/>
                  </a:outerShdw>
                </a:effectLst>
                <a:ea typeface="ＭＳ Ｐゴシック" pitchFamily="34" charset="-128"/>
              </a:rPr>
              <a:t>Randomized Clinical Trials</a:t>
            </a:r>
          </a:p>
        </p:txBody>
      </p:sp>
      <p:sp>
        <p:nvSpPr>
          <p:cNvPr id="37891" name="Rectangle 3"/>
          <p:cNvSpPr>
            <a:spLocks noGrp="1" noChangeArrowheads="1"/>
          </p:cNvSpPr>
          <p:nvPr>
            <p:ph type="body" idx="1"/>
          </p:nvPr>
        </p:nvSpPr>
        <p:spPr/>
        <p:txBody>
          <a:bodyPr>
            <a:normAutofit/>
          </a:bodyPr>
          <a:lstStyle/>
          <a:p>
            <a:pPr lvl="1" eaLnBrk="1" hangingPunct="1">
              <a:buFont typeface="Wingdings" charset="0"/>
              <a:buChar char="q"/>
              <a:defRPr/>
            </a:pPr>
            <a:endParaRPr lang="en-US" dirty="0" smtClean="0">
              <a:ea typeface="ＭＳ Ｐゴシック" charset="0"/>
            </a:endParaRPr>
          </a:p>
          <a:p>
            <a:pPr lvl="1" eaLnBrk="1" hangingPunct="1">
              <a:buFont typeface="Wingdings" charset="0"/>
              <a:buChar char="q"/>
              <a:defRPr/>
            </a:pPr>
            <a:r>
              <a:rPr lang="en-US" dirty="0" smtClean="0">
                <a:ea typeface="ＭＳ Ｐゴシック" charset="0"/>
              </a:rPr>
              <a:t>A study in which there are two groups: treatment and control group. The treatment group receives the treatment and  the control group receives either no treatment (placebo) or standard treatment. Patients are randomly assigned. Also called controlled clinical trials</a:t>
            </a:r>
            <a:endParaRPr lang="en-US" dirty="0">
              <a:ea typeface="ＭＳ Ｐゴシック" charset="0"/>
            </a:endParaRPr>
          </a:p>
          <a:p>
            <a:pPr lvl="1" eaLnBrk="1" hangingPunct="1">
              <a:buFont typeface="Wingdings" charset="0"/>
              <a:buChar char="q"/>
              <a:defRPr/>
            </a:pPr>
            <a:r>
              <a:rPr lang="en-US" dirty="0" smtClean="0">
                <a:ea typeface="ＭＳ Ｐゴシック" charset="0"/>
              </a:rPr>
              <a:t>Considered the gold standard in research, best answer the question about effectiveness of different therapies and interventions</a:t>
            </a:r>
          </a:p>
          <a:p>
            <a:pPr lvl="1" eaLnBrk="1" hangingPunct="1">
              <a:buFont typeface="Wingdings" charset="0"/>
              <a:buChar char="q"/>
              <a:defRPr/>
            </a:pPr>
            <a:r>
              <a:rPr lang="en-US" dirty="0" smtClean="0">
                <a:ea typeface="ＭＳ Ｐゴシック" charset="0"/>
              </a:rPr>
              <a:t>May </a:t>
            </a:r>
            <a:r>
              <a:rPr lang="en-US" dirty="0">
                <a:ea typeface="ＭＳ Ｐゴシック" charset="0"/>
              </a:rPr>
              <a:t>be double </a:t>
            </a:r>
            <a:r>
              <a:rPr lang="en-US" dirty="0" smtClean="0">
                <a:ea typeface="ＭＳ Ｐゴシック" charset="0"/>
              </a:rPr>
              <a:t>blind where neither the researcher or subject is aware of being in the study</a:t>
            </a:r>
            <a:endParaRPr lang="en-US" dirty="0">
              <a:ea typeface="ＭＳ Ｐゴシック" charset="0"/>
            </a:endParaRPr>
          </a:p>
        </p:txBody>
      </p:sp>
      <p:pic>
        <p:nvPicPr>
          <p:cNvPr id="29700" name="Picture 4" descr="MCj033339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1" y="4191000"/>
            <a:ext cx="10382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141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img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4"/>
          <p:cNvSpPr>
            <a:spLocks noChangeArrowheads="1"/>
          </p:cNvSpPr>
          <p:nvPr/>
        </p:nvSpPr>
        <p:spPr bwMode="auto">
          <a:xfrm>
            <a:off x="2971800" y="5791201"/>
            <a:ext cx="636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latin typeface="Arial" charset="0"/>
                <a:ea typeface="ＭＳ Ｐゴシック" charset="0"/>
              </a:rPr>
              <a:t>http://www.ttuhsc.edu/som/FamMed/lectures/epi4/sld016.htm</a:t>
            </a:r>
          </a:p>
        </p:txBody>
      </p:sp>
    </p:spTree>
    <p:extLst>
      <p:ext uri="{BB962C8B-B14F-4D97-AF65-F5344CB8AC3E}">
        <p14:creationId xmlns:p14="http://schemas.microsoft.com/office/powerpoint/2010/main" val="2578555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Blind Study</a:t>
            </a:r>
            <a:endParaRPr lang="en-US" dirty="0"/>
          </a:p>
        </p:txBody>
      </p:sp>
      <p:sp>
        <p:nvSpPr>
          <p:cNvPr id="3" name="Content Placeholder 2"/>
          <p:cNvSpPr>
            <a:spLocks noGrp="1"/>
          </p:cNvSpPr>
          <p:nvPr>
            <p:ph idx="1"/>
          </p:nvPr>
        </p:nvSpPr>
        <p:spPr/>
        <p:txBody>
          <a:bodyPr/>
          <a:lstStyle/>
          <a:p>
            <a:r>
              <a:rPr lang="en-US" dirty="0"/>
              <a:t>A </a:t>
            </a:r>
            <a:r>
              <a:rPr lang="en-US" b="1" dirty="0"/>
              <a:t>double-blind study</a:t>
            </a:r>
            <a:r>
              <a:rPr lang="en-US" dirty="0"/>
              <a:t> is one in which neither the participants nor the experimenters know who is receiving a particular treatment. This procedure is utilized to prevent bias in research results. Double-blind studies are particularly useful for preventing bias due to </a:t>
            </a:r>
            <a:r>
              <a:rPr lang="en-US" dirty="0">
                <a:hlinkClick r:id="rId2"/>
              </a:rPr>
              <a:t>demand characteristics</a:t>
            </a:r>
            <a:r>
              <a:rPr lang="en-US" dirty="0"/>
              <a:t> or the </a:t>
            </a:r>
            <a:r>
              <a:rPr lang="en-US" dirty="0">
                <a:hlinkClick r:id="rId3"/>
              </a:rPr>
              <a:t>placebo effect</a:t>
            </a:r>
            <a:endParaRPr lang="en-US" dirty="0"/>
          </a:p>
        </p:txBody>
      </p:sp>
    </p:spTree>
    <p:extLst>
      <p:ext uri="{BB962C8B-B14F-4D97-AF65-F5344CB8AC3E}">
        <p14:creationId xmlns:p14="http://schemas.microsoft.com/office/powerpoint/2010/main" val="4206920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Double Bind Study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790" y="2650211"/>
            <a:ext cx="5935850" cy="3053166"/>
          </a:xfrm>
        </p:spPr>
      </p:pic>
    </p:spTree>
    <p:extLst>
      <p:ext uri="{BB962C8B-B14F-4D97-AF65-F5344CB8AC3E}">
        <p14:creationId xmlns:p14="http://schemas.microsoft.com/office/powerpoint/2010/main" val="4046465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08" name="Group 56"/>
          <p:cNvGraphicFramePr>
            <a:graphicFrameLocks noGrp="1"/>
          </p:cNvGraphicFramePr>
          <p:nvPr>
            <p:ph/>
            <p:extLst>
              <p:ext uri="{D42A27DB-BD31-4B8C-83A1-F6EECF244321}">
                <p14:modId xmlns:p14="http://schemas.microsoft.com/office/powerpoint/2010/main" val="4261458251"/>
              </p:ext>
            </p:extLst>
          </p:nvPr>
        </p:nvGraphicFramePr>
        <p:xfrm>
          <a:off x="1021080" y="487680"/>
          <a:ext cx="8229600" cy="5991400"/>
        </p:xfrm>
        <a:graphic>
          <a:graphicData uri="http://schemas.openxmlformats.org/drawingml/2006/table">
            <a:tbl>
              <a:tblPr/>
              <a:tblGrid>
                <a:gridCol w="3048000"/>
                <a:gridCol w="5181600"/>
              </a:tblGrid>
              <a:tr h="86868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Type of Question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dirty="0" smtClean="0">
                          <a:ln>
                            <a:noFill/>
                          </a:ln>
                          <a:solidFill>
                            <a:schemeClr val="tx1"/>
                          </a:solidFill>
                          <a:effectLst/>
                          <a:latin typeface="Arial" charset="0"/>
                        </a:rPr>
                        <a:t>Suggested Study Type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Therapy</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RCT &gt; case control &gt; case series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5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Diagnosis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Prospective, blind comparison to a gold standard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Etiology/Harm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RCT &gt; cohort &gt; case control &gt; case series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Prognosis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Cohort study &gt;case control &gt; case series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Prevention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RCT &gt; cohort &gt; case control &gt; case series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Clinical Exam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Prospective, blind comparison to a gold standard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Cost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100" b="0" i="0" u="none" strike="noStrike" cap="none" normalizeH="0" baseline="0" dirty="0" smtClean="0">
                          <a:ln>
                            <a:noFill/>
                          </a:ln>
                          <a:solidFill>
                            <a:schemeClr val="tx1"/>
                          </a:solidFill>
                          <a:effectLst/>
                          <a:latin typeface="Arial" charset="0"/>
                        </a:rPr>
                        <a:t>Economic analysis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150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465627" y="1388701"/>
            <a:ext cx="7686675" cy="4029075"/>
          </a:xfrm>
          <a:prstGeom prst="rect">
            <a:avLst/>
          </a:prstGeom>
          <a:noFill/>
          <a:ln w="9525">
            <a:noFill/>
            <a:miter lim="800000"/>
            <a:headEnd/>
            <a:tailEnd/>
          </a:ln>
        </p:spPr>
      </p:pic>
    </p:spTree>
    <p:extLst>
      <p:ext uri="{BB962C8B-B14F-4D97-AF65-F5344CB8AC3E}">
        <p14:creationId xmlns:p14="http://schemas.microsoft.com/office/powerpoint/2010/main" val="4213243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277814"/>
            <a:ext cx="8229600" cy="638175"/>
          </a:xfrm>
        </p:spPr>
        <p:txBody>
          <a:bodyPr/>
          <a:lstStyle/>
          <a:p>
            <a:pPr eaLnBrk="1" hangingPunct="1">
              <a:defRPr/>
            </a:pPr>
            <a:r>
              <a:rPr lang="en-US" sz="2400" b="1" dirty="0">
                <a:effectLst>
                  <a:outerShdw blurRad="38100" dist="38100" dir="2700000" algn="tl">
                    <a:srgbClr val="C0C0C0"/>
                  </a:outerShdw>
                </a:effectLst>
                <a:ea typeface="ＭＳ Ｐゴシック" pitchFamily="34" charset="-128"/>
              </a:rPr>
              <a:t>PICO: Components of an answerable question</a:t>
            </a:r>
          </a:p>
        </p:txBody>
      </p:sp>
      <p:graphicFrame>
        <p:nvGraphicFramePr>
          <p:cNvPr id="68652" name="Group 44"/>
          <p:cNvGraphicFramePr>
            <a:graphicFrameLocks noGrp="1"/>
          </p:cNvGraphicFramePr>
          <p:nvPr>
            <p:ph idx="1"/>
          </p:nvPr>
        </p:nvGraphicFramePr>
        <p:xfrm>
          <a:off x="1981200" y="1143001"/>
          <a:ext cx="8229600" cy="4983164"/>
        </p:xfrm>
        <a:graphic>
          <a:graphicData uri="http://schemas.openxmlformats.org/drawingml/2006/table">
            <a:tbl>
              <a:tblPr/>
              <a:tblGrid>
                <a:gridCol w="3429000"/>
                <a:gridCol w="4800600"/>
              </a:tblGrid>
              <a:tr h="15890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P</a:t>
                      </a:r>
                      <a:r>
                        <a:rPr kumimoji="0" lang="en-US" sz="2000" b="0" i="0" u="none" strike="noStrike" cap="none" normalizeH="0" baseline="0" dirty="0" smtClean="0">
                          <a:ln>
                            <a:noFill/>
                          </a:ln>
                          <a:solidFill>
                            <a:schemeClr val="tx1"/>
                          </a:solidFill>
                          <a:effectLst/>
                          <a:latin typeface="Arial" charset="0"/>
                        </a:rPr>
                        <a:t>atient population/disease</a:t>
                      </a:r>
                      <a:endParaRPr kumimoji="0" lang="en-US" sz="2000" b="1"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rPr>
                        <a:t>The patient population or disease of interest: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Age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Gender</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Ethnicity</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With certain disorder (e.g., hepatitis)</a:t>
                      </a:r>
                    </a:p>
                  </a:txBody>
                  <a:tcPr horzOverflow="overflow">
                    <a:lnL>
                      <a:noFill/>
                    </a:lnL>
                    <a:lnR cap="flat">
                      <a:noFill/>
                    </a:lnR>
                    <a:lnT cap="flat">
                      <a:noFill/>
                    </a:lnT>
                    <a:lnB>
                      <a:noFill/>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I</a:t>
                      </a:r>
                      <a:r>
                        <a:rPr kumimoji="0" lang="en-US" sz="2000" b="0" i="0" u="none" strike="noStrike" cap="none" normalizeH="0" baseline="0" dirty="0" smtClean="0">
                          <a:ln>
                            <a:noFill/>
                          </a:ln>
                          <a:solidFill>
                            <a:schemeClr val="tx1"/>
                          </a:solidFill>
                          <a:effectLst/>
                          <a:latin typeface="Arial" charset="0"/>
                        </a:rPr>
                        <a:t>ntervention</a:t>
                      </a:r>
                      <a:endParaRPr kumimoji="0" lang="en-US" sz="2000" b="1"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rPr>
                        <a:t>The intervention or range of interventions of interest: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Exposure to disease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Prognosis factor </a:t>
                      </a:r>
                      <a:r>
                        <a:rPr kumimoji="0" lang="en-US" sz="1300" b="1" i="0" u="none" strike="noStrike" cap="none" normalizeH="0" baseline="0" dirty="0" smtClean="0">
                          <a:ln>
                            <a:noFill/>
                          </a:ln>
                          <a:solidFill>
                            <a:schemeClr val="tx1"/>
                          </a:solidFill>
                          <a:effectLst/>
                          <a:latin typeface="Arial" charset="0"/>
                        </a:rPr>
                        <a:t>A</a:t>
                      </a:r>
                      <a:endParaRPr kumimoji="0" lang="en-US" sz="13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Risk behavior (e.g., smoking)</a:t>
                      </a:r>
                    </a:p>
                  </a:txBody>
                  <a:tcPr horzOverflow="overflow">
                    <a:lnL>
                      <a:noFill/>
                    </a:lnL>
                    <a:lnR cap="flat">
                      <a:noFill/>
                    </a:lnR>
                    <a:lnT>
                      <a:noFill/>
                    </a:lnT>
                    <a:lnB>
                      <a:noFill/>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C</a:t>
                      </a:r>
                      <a:r>
                        <a:rPr kumimoji="0" lang="en-US" sz="2000" b="0" i="0" u="none" strike="noStrike" cap="none" normalizeH="0" baseline="0" dirty="0" smtClean="0">
                          <a:ln>
                            <a:noFill/>
                          </a:ln>
                          <a:solidFill>
                            <a:schemeClr val="tx1"/>
                          </a:solidFill>
                          <a:effectLst/>
                          <a:latin typeface="Arial" charset="0"/>
                        </a:rPr>
                        <a:t>omparison</a:t>
                      </a:r>
                      <a:endParaRPr kumimoji="0" lang="en-US" sz="2000" b="1"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rPr>
                        <a:t>What you want to compare the intervention against: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No disease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Placebo factor </a:t>
                      </a:r>
                      <a:r>
                        <a:rPr kumimoji="0" lang="en-US" sz="1300" b="1" i="0" u="none" strike="noStrike" cap="none" normalizeH="0" baseline="0" dirty="0" smtClean="0">
                          <a:ln>
                            <a:noFill/>
                          </a:ln>
                          <a:solidFill>
                            <a:schemeClr val="tx1"/>
                          </a:solidFill>
                          <a:effectLst/>
                          <a:latin typeface="Arial" charset="0"/>
                        </a:rPr>
                        <a:t>B</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Absence of risk factor (e.g., non-smoking)</a:t>
                      </a:r>
                    </a:p>
                  </a:txBody>
                  <a:tcPr horzOverflow="overflow">
                    <a:lnL>
                      <a:noFill/>
                    </a:lnL>
                    <a:lnR cap="flat">
                      <a:noFill/>
                    </a:lnR>
                    <a:lnT>
                      <a:noFill/>
                    </a:lnT>
                    <a:lnB>
                      <a:noFill/>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O</a:t>
                      </a:r>
                      <a:r>
                        <a:rPr kumimoji="0" lang="en-US" sz="2000" b="0" i="0" u="none" strike="noStrike" cap="none" normalizeH="0" baseline="0" dirty="0" smtClean="0">
                          <a:ln>
                            <a:noFill/>
                          </a:ln>
                          <a:solidFill>
                            <a:schemeClr val="tx1"/>
                          </a:solidFill>
                          <a:effectLst/>
                          <a:latin typeface="Arial" charset="0"/>
                        </a:rPr>
                        <a:t>utcome</a:t>
                      </a:r>
                      <a:endParaRPr kumimoji="0" lang="en-US" sz="2000" b="1"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0" i="0" u="none" strike="noStrike" cap="none" normalizeH="0" baseline="0" dirty="0" smtClean="0">
                          <a:ln>
                            <a:noFill/>
                          </a:ln>
                          <a:solidFill>
                            <a:schemeClr val="tx1"/>
                          </a:solidFill>
                          <a:effectLst/>
                          <a:latin typeface="Arial" charset="0"/>
                        </a:rPr>
                        <a:t>Outcome of interest: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Risk of disease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Accuracy of diagnosis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0" lang="en-US" sz="1300" b="0" i="0" u="none" strike="noStrike" cap="none" normalizeH="0" baseline="0" dirty="0" smtClean="0">
                          <a:ln>
                            <a:noFill/>
                          </a:ln>
                          <a:solidFill>
                            <a:schemeClr val="tx1"/>
                          </a:solidFill>
                          <a:effectLst/>
                          <a:latin typeface="Arial" charset="0"/>
                        </a:rPr>
                        <a:t> Rate of occurrence of adverse outcome (e.g., death)</a:t>
                      </a:r>
                    </a:p>
                  </a:txBody>
                  <a:tcPr horzOverflow="overflow">
                    <a:lnL>
                      <a:noFill/>
                    </a:lnL>
                    <a:lnR cap="flat">
                      <a:noFill/>
                    </a:lnR>
                    <a:lnT>
                      <a:noFill/>
                    </a:lnT>
                    <a:lnB cap="flat">
                      <a:noFill/>
                    </a:lnB>
                    <a:lnTlToBr>
                      <a:noFill/>
                    </a:lnTlToBr>
                    <a:lnBlToTr>
                      <a:noFill/>
                    </a:lnBlToTr>
                    <a:noFill/>
                  </a:tcPr>
                </a:tc>
              </a:tr>
            </a:tbl>
          </a:graphicData>
        </a:graphic>
      </p:graphicFrame>
      <p:sp>
        <p:nvSpPr>
          <p:cNvPr id="63500" name="Rectangle 45"/>
          <p:cNvSpPr>
            <a:spLocks noChangeArrowheads="1"/>
          </p:cNvSpPr>
          <p:nvPr/>
        </p:nvSpPr>
        <p:spPr bwMode="auto">
          <a:xfrm>
            <a:off x="487680" y="6080760"/>
            <a:ext cx="9890760" cy="624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just">
              <a:defRPr/>
            </a:pPr>
            <a:r>
              <a:rPr lang="en-US" sz="1000" dirty="0" err="1">
                <a:latin typeface="Arial" charset="0"/>
                <a:ea typeface="ＭＳ Ｐゴシック" charset="0"/>
              </a:rPr>
              <a:t>Nollan</a:t>
            </a:r>
            <a:r>
              <a:rPr lang="en-US" sz="1000" dirty="0">
                <a:latin typeface="Arial" charset="0"/>
                <a:ea typeface="ＭＳ Ｐゴシック" charset="0"/>
              </a:rPr>
              <a:t>, R., </a:t>
            </a:r>
            <a:r>
              <a:rPr lang="en-US" sz="1000" dirty="0" err="1">
                <a:latin typeface="Arial" charset="0"/>
                <a:ea typeface="ＭＳ Ｐゴシック" charset="0"/>
              </a:rPr>
              <a:t>Fineout-Overholt</a:t>
            </a:r>
            <a:r>
              <a:rPr lang="en-US" sz="1000" dirty="0">
                <a:latin typeface="Arial" charset="0"/>
                <a:ea typeface="ＭＳ Ｐゴシック" charset="0"/>
              </a:rPr>
              <a:t>, E., &amp; Stephenson, P. (2005). Asking compelling clinical questions. In B.M. </a:t>
            </a:r>
            <a:r>
              <a:rPr lang="en-US" sz="1000" dirty="0" err="1">
                <a:latin typeface="Arial" charset="0"/>
                <a:ea typeface="ＭＳ Ｐゴシック" charset="0"/>
              </a:rPr>
              <a:t>Melnyk</a:t>
            </a:r>
            <a:r>
              <a:rPr lang="en-US" sz="1000" dirty="0">
                <a:latin typeface="Arial" charset="0"/>
                <a:ea typeface="ＭＳ Ｐゴシック" charset="0"/>
              </a:rPr>
              <a:t>, &amp; E. </a:t>
            </a:r>
            <a:r>
              <a:rPr lang="en-US" sz="1000" dirty="0" err="1">
                <a:latin typeface="Arial" charset="0"/>
                <a:ea typeface="ＭＳ Ｐゴシック" charset="0"/>
              </a:rPr>
              <a:t>Fineout-Overholt</a:t>
            </a:r>
            <a:r>
              <a:rPr lang="en-US" sz="1000" dirty="0">
                <a:latin typeface="Arial" charset="0"/>
                <a:ea typeface="ＭＳ Ｐゴシック" charset="0"/>
              </a:rPr>
              <a:t> (Eds.), </a:t>
            </a:r>
          </a:p>
          <a:p>
            <a:pPr algn="just">
              <a:defRPr/>
            </a:pPr>
            <a:r>
              <a:rPr lang="en-US" sz="1000" i="1" dirty="0">
                <a:latin typeface="Arial" charset="0"/>
                <a:ea typeface="ＭＳ Ｐゴシック" charset="0"/>
              </a:rPr>
              <a:t>Evidence-based</a:t>
            </a:r>
            <a:r>
              <a:rPr lang="en-US" sz="1000" dirty="0">
                <a:latin typeface="Arial" charset="0"/>
                <a:ea typeface="ＭＳ Ｐゴシック" charset="0"/>
              </a:rPr>
              <a:t> practice in nursing &amp; healthcare (pp. 25-37). Philadelphia: Lippincott Wilkins &amp; Williams                              </a:t>
            </a:r>
          </a:p>
        </p:txBody>
      </p:sp>
    </p:spTree>
    <p:extLst>
      <p:ext uri="{BB962C8B-B14F-4D97-AF65-F5344CB8AC3E}">
        <p14:creationId xmlns:p14="http://schemas.microsoft.com/office/powerpoint/2010/main" val="2204151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421993" y="1621837"/>
            <a:ext cx="7553325" cy="3533775"/>
          </a:xfrm>
          <a:prstGeom prst="rect">
            <a:avLst/>
          </a:prstGeom>
          <a:noFill/>
          <a:ln w="9525">
            <a:noFill/>
            <a:miter lim="800000"/>
            <a:headEnd/>
            <a:tailEnd/>
          </a:ln>
        </p:spPr>
      </p:pic>
    </p:spTree>
    <p:extLst>
      <p:ext uri="{BB962C8B-B14F-4D97-AF65-F5344CB8AC3E}">
        <p14:creationId xmlns:p14="http://schemas.microsoft.com/office/powerpoint/2010/main" val="372408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in Research Process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8195" y="1930400"/>
            <a:ext cx="5529266" cy="3881437"/>
          </a:xfrm>
        </p:spPr>
      </p:pic>
      <p:sp>
        <p:nvSpPr>
          <p:cNvPr id="3" name="TextBox 2"/>
          <p:cNvSpPr txBox="1"/>
          <p:nvPr/>
        </p:nvSpPr>
        <p:spPr>
          <a:xfrm>
            <a:off x="2348195" y="6583680"/>
            <a:ext cx="5972845" cy="369332"/>
          </a:xfrm>
          <a:prstGeom prst="rect">
            <a:avLst/>
          </a:prstGeom>
          <a:noFill/>
        </p:spPr>
        <p:txBody>
          <a:bodyPr wrap="square" rtlCol="0">
            <a:spAutoFit/>
          </a:bodyPr>
          <a:lstStyle/>
          <a:p>
            <a:r>
              <a:rPr lang="en-US" dirty="0" smtClean="0"/>
              <a:t>                 New Mexico State University </a:t>
            </a:r>
            <a:endParaRPr lang="en-US" dirty="0"/>
          </a:p>
        </p:txBody>
      </p:sp>
    </p:spTree>
    <p:extLst>
      <p:ext uri="{BB962C8B-B14F-4D97-AF65-F5344CB8AC3E}">
        <p14:creationId xmlns:p14="http://schemas.microsoft.com/office/powerpoint/2010/main" val="2202645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202342" y="1033899"/>
            <a:ext cx="8010525" cy="5124450"/>
          </a:xfrm>
          <a:prstGeom prst="rect">
            <a:avLst/>
          </a:prstGeom>
          <a:noFill/>
          <a:ln w="9525">
            <a:noFill/>
            <a:miter lim="800000"/>
            <a:headEnd/>
            <a:tailEnd/>
          </a:ln>
        </p:spPr>
      </p:pic>
    </p:spTree>
    <p:extLst>
      <p:ext uri="{BB962C8B-B14F-4D97-AF65-F5344CB8AC3E}">
        <p14:creationId xmlns:p14="http://schemas.microsoft.com/office/powerpoint/2010/main" val="466342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550" y="1514475"/>
            <a:ext cx="11258550" cy="4743450"/>
          </a:xfrm>
          <a:prstGeom prst="rect">
            <a:avLst/>
          </a:prstGeom>
        </p:spPr>
      </p:pic>
      <p:sp>
        <p:nvSpPr>
          <p:cNvPr id="3" name="TextBox 2"/>
          <p:cNvSpPr txBox="1"/>
          <p:nvPr/>
        </p:nvSpPr>
        <p:spPr>
          <a:xfrm>
            <a:off x="542925" y="-57150"/>
            <a:ext cx="9848850" cy="1477328"/>
          </a:xfrm>
          <a:prstGeom prst="rect">
            <a:avLst/>
          </a:prstGeom>
          <a:noFill/>
        </p:spPr>
        <p:txBody>
          <a:bodyPr wrap="square" rtlCol="0">
            <a:spAutoFit/>
          </a:bodyPr>
          <a:lstStyle/>
          <a:p>
            <a:r>
              <a:rPr lang="en-US" dirty="0" smtClean="0"/>
              <a:t>Step 1: Use PICO to formulate the search strategy : start with the Patient problem and</a:t>
            </a:r>
          </a:p>
          <a:p>
            <a:r>
              <a:rPr lang="en-US" dirty="0" smtClean="0"/>
              <a:t>Intervention. Enter the term for the patient population and the Intervention: obesity AND</a:t>
            </a:r>
          </a:p>
          <a:p>
            <a:r>
              <a:rPr lang="en-US" dirty="0" smtClean="0"/>
              <a:t>diabetes type 2 AND bariatric surgery PubMed attempts to map your term to the appropriate Medical Subject Headings. </a:t>
            </a:r>
            <a:r>
              <a:rPr lang="en-US" dirty="0" err="1" smtClean="0"/>
              <a:t>MeSH</a:t>
            </a:r>
            <a:r>
              <a:rPr lang="en-US" dirty="0" smtClean="0"/>
              <a:t> is  the standard terminology  used by the indexer and helps find the articles regardless of  exact words used by the author.</a:t>
            </a:r>
            <a:endParaRPr lang="en-US" dirty="0"/>
          </a:p>
        </p:txBody>
      </p:sp>
    </p:spTree>
    <p:extLst>
      <p:ext uri="{BB962C8B-B14F-4D97-AF65-F5344CB8AC3E}">
        <p14:creationId xmlns:p14="http://schemas.microsoft.com/office/powerpoint/2010/main" val="2964701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944880" y="590449"/>
            <a:ext cx="8229600" cy="5972175"/>
          </a:xfrm>
          <a:prstGeom prst="rect">
            <a:avLst/>
          </a:prstGeom>
          <a:noFill/>
          <a:ln w="9525">
            <a:noFill/>
            <a:miter lim="800000"/>
            <a:headEnd/>
            <a:tailEnd/>
          </a:ln>
        </p:spPr>
      </p:pic>
    </p:spTree>
    <p:extLst>
      <p:ext uri="{BB962C8B-B14F-4D97-AF65-F5344CB8AC3E}">
        <p14:creationId xmlns:p14="http://schemas.microsoft.com/office/powerpoint/2010/main" val="3980289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922182" y="973929"/>
            <a:ext cx="8172450" cy="5124450"/>
          </a:xfrm>
          <a:prstGeom prst="rect">
            <a:avLst/>
          </a:prstGeom>
          <a:noFill/>
          <a:ln w="9525">
            <a:noFill/>
            <a:miter lim="800000"/>
            <a:headEnd/>
            <a:tailEnd/>
          </a:ln>
        </p:spPr>
      </p:pic>
    </p:spTree>
    <p:extLst>
      <p:ext uri="{BB962C8B-B14F-4D97-AF65-F5344CB8AC3E}">
        <p14:creationId xmlns:p14="http://schemas.microsoft.com/office/powerpoint/2010/main" val="921991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288197"/>
            <a:ext cx="11182350" cy="6343650"/>
          </a:xfrm>
          <a:prstGeom prst="rect">
            <a:avLst/>
          </a:prstGeom>
        </p:spPr>
      </p:pic>
      <p:sp>
        <p:nvSpPr>
          <p:cNvPr id="3" name="TextBox 2"/>
          <p:cNvSpPr txBox="1"/>
          <p:nvPr/>
        </p:nvSpPr>
        <p:spPr>
          <a:xfrm>
            <a:off x="457200" y="39469"/>
            <a:ext cx="9915525" cy="1200329"/>
          </a:xfrm>
          <a:prstGeom prst="rect">
            <a:avLst/>
          </a:prstGeom>
          <a:noFill/>
        </p:spPr>
        <p:txBody>
          <a:bodyPr wrap="square" rtlCol="0">
            <a:spAutoFit/>
          </a:bodyPr>
          <a:lstStyle/>
          <a:p>
            <a:r>
              <a:rPr lang="en-US" dirty="0" smtClean="0"/>
              <a:t>Step 3: Limit to appropriate study design. This is the therapy design. We know from the previous discussion that the best evidence for a therapy question is a randomized controlled clinical trial (RCT). Use the Filters column from the main results page to limit to Randomized  Controlled Trial as an article type.</a:t>
            </a:r>
            <a:endParaRPr lang="en-US" dirty="0"/>
          </a:p>
        </p:txBody>
      </p:sp>
    </p:spTree>
    <p:extLst>
      <p:ext uri="{BB962C8B-B14F-4D97-AF65-F5344CB8AC3E}">
        <p14:creationId xmlns:p14="http://schemas.microsoft.com/office/powerpoint/2010/main" val="2775552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837131" y="306705"/>
            <a:ext cx="8486775" cy="6657975"/>
          </a:xfrm>
          <a:prstGeom prst="rect">
            <a:avLst/>
          </a:prstGeom>
          <a:noFill/>
          <a:ln w="9525">
            <a:noFill/>
            <a:miter lim="800000"/>
            <a:headEnd/>
            <a:tailEnd/>
          </a:ln>
        </p:spPr>
      </p:pic>
    </p:spTree>
    <p:extLst>
      <p:ext uri="{BB962C8B-B14F-4D97-AF65-F5344CB8AC3E}">
        <p14:creationId xmlns:p14="http://schemas.microsoft.com/office/powerpoint/2010/main" val="503147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276225"/>
            <a:ext cx="11353800" cy="6362700"/>
          </a:xfrm>
          <a:prstGeom prst="rect">
            <a:avLst/>
          </a:prstGeom>
        </p:spPr>
      </p:pic>
      <p:sp>
        <p:nvSpPr>
          <p:cNvPr id="4" name="TextBox 3"/>
          <p:cNvSpPr txBox="1"/>
          <p:nvPr/>
        </p:nvSpPr>
        <p:spPr>
          <a:xfrm>
            <a:off x="523875" y="0"/>
            <a:ext cx="11353800" cy="369332"/>
          </a:xfrm>
          <a:prstGeom prst="rect">
            <a:avLst/>
          </a:prstGeom>
          <a:noFill/>
        </p:spPr>
        <p:txBody>
          <a:bodyPr wrap="square" rtlCol="0">
            <a:spAutoFit/>
          </a:bodyPr>
          <a:lstStyle/>
          <a:p>
            <a:r>
              <a:rPr lang="en-US" dirty="0" smtClean="0"/>
              <a:t>Step 4: Review Results: Both methods limit your </a:t>
            </a:r>
            <a:r>
              <a:rPr lang="en-US" smtClean="0"/>
              <a:t>results to </a:t>
            </a:r>
            <a:r>
              <a:rPr lang="en-US" dirty="0" smtClean="0"/>
              <a:t>RCT</a:t>
            </a:r>
            <a:endParaRPr lang="en-US" dirty="0"/>
          </a:p>
        </p:txBody>
      </p:sp>
    </p:spTree>
    <p:extLst>
      <p:ext uri="{BB962C8B-B14F-4D97-AF65-F5344CB8AC3E}">
        <p14:creationId xmlns:p14="http://schemas.microsoft.com/office/powerpoint/2010/main" val="1687165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9317" y="456293"/>
            <a:ext cx="6757988" cy="5746950"/>
          </a:xfrm>
          <a:prstGeom prst="rect">
            <a:avLst/>
          </a:prstGeom>
        </p:spPr>
      </p:pic>
    </p:spTree>
    <p:extLst>
      <p:ext uri="{BB962C8B-B14F-4D97-AF65-F5344CB8AC3E}">
        <p14:creationId xmlns:p14="http://schemas.microsoft.com/office/powerpoint/2010/main" val="33264404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9928" y="595086"/>
            <a:ext cx="5578475" cy="5486400"/>
          </a:xfrm>
          <a:prstGeom prst="rect">
            <a:avLst/>
          </a:prstGeom>
        </p:spPr>
      </p:pic>
    </p:spTree>
    <p:extLst>
      <p:ext uri="{BB962C8B-B14F-4D97-AF65-F5344CB8AC3E}">
        <p14:creationId xmlns:p14="http://schemas.microsoft.com/office/powerpoint/2010/main" val="1993482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516155" y="1179151"/>
            <a:ext cx="7591425" cy="4219575"/>
          </a:xfrm>
          <a:prstGeom prst="rect">
            <a:avLst/>
          </a:prstGeom>
          <a:noFill/>
          <a:ln w="9525">
            <a:noFill/>
            <a:miter lim="800000"/>
            <a:headEnd/>
            <a:tailEnd/>
          </a:ln>
        </p:spPr>
      </p:pic>
    </p:spTree>
    <p:extLst>
      <p:ext uri="{BB962C8B-B14F-4D97-AF65-F5344CB8AC3E}">
        <p14:creationId xmlns:p14="http://schemas.microsoft.com/office/powerpoint/2010/main" val="4243107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Writing a Research Paper</a:t>
            </a:r>
            <a:endParaRPr lang="en-US" dirty="0"/>
          </a:p>
        </p:txBody>
      </p:sp>
      <p:sp>
        <p:nvSpPr>
          <p:cNvPr id="3" name="Content Placeholder 2"/>
          <p:cNvSpPr>
            <a:spLocks noGrp="1"/>
          </p:cNvSpPr>
          <p:nvPr>
            <p:ph idx="1"/>
          </p:nvPr>
        </p:nvSpPr>
        <p:spPr/>
        <p:txBody>
          <a:bodyPr>
            <a:normAutofit lnSpcReduction="10000"/>
          </a:bodyPr>
          <a:lstStyle/>
          <a:p>
            <a:r>
              <a:rPr lang="en-US" dirty="0" smtClean="0"/>
              <a:t>1. Identify and develop your topic</a:t>
            </a:r>
          </a:p>
          <a:p>
            <a:r>
              <a:rPr lang="en-US" dirty="0" smtClean="0"/>
              <a:t>2. Do a preliminary search for print and online resources, bibliographical </a:t>
            </a:r>
            <a:r>
              <a:rPr lang="en-US" dirty="0"/>
              <a:t>i</a:t>
            </a:r>
            <a:r>
              <a:rPr lang="en-US" dirty="0" smtClean="0"/>
              <a:t>nformation: author, title, date, page numbers</a:t>
            </a:r>
          </a:p>
          <a:p>
            <a:r>
              <a:rPr lang="en-US" dirty="0" smtClean="0"/>
              <a:t>3. State your thesis statement, develop supporting argument and main     </a:t>
            </a:r>
          </a:p>
          <a:p>
            <a:pPr marL="0" indent="0">
              <a:buNone/>
            </a:pPr>
            <a:r>
              <a:rPr lang="en-US" dirty="0" smtClean="0"/>
              <a:t>       concepts</a:t>
            </a:r>
          </a:p>
          <a:p>
            <a:r>
              <a:rPr lang="en-US" dirty="0" smtClean="0"/>
              <a:t>4. Develop a tentative outline</a:t>
            </a:r>
            <a:r>
              <a:rPr lang="en-US" dirty="0"/>
              <a:t>:</a:t>
            </a:r>
            <a:r>
              <a:rPr lang="en-US" dirty="0" smtClean="0"/>
              <a:t> Introduction, Body and Conclusion</a:t>
            </a:r>
          </a:p>
          <a:p>
            <a:r>
              <a:rPr lang="en-US" dirty="0" smtClean="0"/>
              <a:t>5. Evaluate and cite your sources</a:t>
            </a:r>
          </a:p>
          <a:p>
            <a:r>
              <a:rPr lang="en-US" dirty="0"/>
              <a:t>6</a:t>
            </a:r>
            <a:r>
              <a:rPr lang="en-US" dirty="0" smtClean="0"/>
              <a:t>. Make and </a:t>
            </a:r>
            <a:r>
              <a:rPr lang="en-US" dirty="0"/>
              <a:t>o</a:t>
            </a:r>
            <a:r>
              <a:rPr lang="en-US" dirty="0" smtClean="0"/>
              <a:t>rganize your notes, verify information is factual and </a:t>
            </a:r>
            <a:r>
              <a:rPr lang="en-US" smtClean="0"/>
              <a:t>up-to-date, communicate </a:t>
            </a:r>
            <a:r>
              <a:rPr lang="en-US" dirty="0" smtClean="0"/>
              <a:t>thoughts and ideas, take out irrelevant information, document quotes and group notes in outline form</a:t>
            </a:r>
          </a:p>
          <a:p>
            <a:r>
              <a:rPr lang="en-US" dirty="0" smtClean="0"/>
              <a:t>7. Write first draft, revise and proofread </a:t>
            </a:r>
          </a:p>
          <a:p>
            <a:endParaRPr lang="en-US" dirty="0"/>
          </a:p>
        </p:txBody>
      </p:sp>
    </p:spTree>
    <p:extLst>
      <p:ext uri="{BB962C8B-B14F-4D97-AF65-F5344CB8AC3E}">
        <p14:creationId xmlns:p14="http://schemas.microsoft.com/office/powerpoint/2010/main" val="11636042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3162" y="1193482"/>
            <a:ext cx="5019675" cy="4551998"/>
          </a:xfrm>
          <a:prstGeom prst="rect">
            <a:avLst/>
          </a:prstGeom>
        </p:spPr>
      </p:pic>
    </p:spTree>
    <p:extLst>
      <p:ext uri="{BB962C8B-B14F-4D97-AF65-F5344CB8AC3E}">
        <p14:creationId xmlns:p14="http://schemas.microsoft.com/office/powerpoint/2010/main" val="3004792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566199"/>
            <a:ext cx="8671560" cy="5454553"/>
          </a:xfrm>
          <a:prstGeom prst="rect">
            <a:avLst/>
          </a:prstGeom>
        </p:spPr>
      </p:pic>
    </p:spTree>
    <p:extLst>
      <p:ext uri="{BB962C8B-B14F-4D97-AF65-F5344CB8AC3E}">
        <p14:creationId xmlns:p14="http://schemas.microsoft.com/office/powerpoint/2010/main" val="493070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 y="883920"/>
            <a:ext cx="7940040" cy="5440680"/>
          </a:xfrm>
          <a:prstGeom prst="rect">
            <a:avLst/>
          </a:prstGeom>
        </p:spPr>
      </p:pic>
      <p:sp>
        <p:nvSpPr>
          <p:cNvPr id="3" name="TextBox 2"/>
          <p:cNvSpPr txBox="1"/>
          <p:nvPr/>
        </p:nvSpPr>
        <p:spPr>
          <a:xfrm>
            <a:off x="2428407" y="5276538"/>
            <a:ext cx="5486400" cy="646331"/>
          </a:xfrm>
          <a:prstGeom prst="rect">
            <a:avLst/>
          </a:prstGeom>
          <a:noFill/>
        </p:spPr>
        <p:txBody>
          <a:bodyPr wrap="square" rtlCol="0">
            <a:spAutoFit/>
          </a:bodyPr>
          <a:lstStyle/>
          <a:p>
            <a:r>
              <a:rPr lang="en-US" dirty="0" smtClean="0"/>
              <a:t>To contact the library, e-mail </a:t>
            </a:r>
            <a:r>
              <a:rPr lang="en-US" dirty="0" smtClean="0">
                <a:hlinkClick r:id="rId3"/>
              </a:rPr>
              <a:t>CONlibrary@osfhealthcare.org</a:t>
            </a:r>
            <a:r>
              <a:rPr lang="en-US" dirty="0" smtClean="0"/>
              <a:t> or call 309-655-2180</a:t>
            </a:r>
            <a:endParaRPr lang="en-US" dirty="0"/>
          </a:p>
        </p:txBody>
      </p:sp>
    </p:spTree>
    <p:extLst>
      <p:ext uri="{BB962C8B-B14F-4D97-AF65-F5344CB8AC3E}">
        <p14:creationId xmlns:p14="http://schemas.microsoft.com/office/powerpoint/2010/main" val="2588581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Identify a Research Article</a:t>
            </a:r>
            <a:endParaRPr lang="en-US" dirty="0"/>
          </a:p>
        </p:txBody>
      </p:sp>
      <p:sp>
        <p:nvSpPr>
          <p:cNvPr id="3" name="Content Placeholder 2"/>
          <p:cNvSpPr>
            <a:spLocks noGrp="1"/>
          </p:cNvSpPr>
          <p:nvPr>
            <p:ph idx="1"/>
          </p:nvPr>
        </p:nvSpPr>
        <p:spPr/>
        <p:txBody>
          <a:bodyPr/>
          <a:lstStyle/>
          <a:p>
            <a:r>
              <a:rPr lang="en-US" dirty="0" smtClean="0"/>
              <a:t>Abstract: brief summary of the article</a:t>
            </a:r>
          </a:p>
          <a:p>
            <a:r>
              <a:rPr lang="en-US" dirty="0" smtClean="0"/>
              <a:t>Introduction: identifies the topics</a:t>
            </a:r>
          </a:p>
          <a:p>
            <a:r>
              <a:rPr lang="en-US" dirty="0" smtClean="0"/>
              <a:t>Methods: describes how the research was conducted</a:t>
            </a:r>
          </a:p>
          <a:p>
            <a:r>
              <a:rPr lang="en-US" dirty="0" smtClean="0"/>
              <a:t>Results; summarizes the data</a:t>
            </a:r>
          </a:p>
          <a:p>
            <a:r>
              <a:rPr lang="en-US" dirty="0" smtClean="0"/>
              <a:t>Discussion: states conclusions and looks at practical implications</a:t>
            </a:r>
          </a:p>
          <a:p>
            <a:r>
              <a:rPr lang="en-US" dirty="0" smtClean="0"/>
              <a:t>References: lists biographical sources</a:t>
            </a:r>
            <a:endParaRPr lang="en-US" dirty="0"/>
          </a:p>
        </p:txBody>
      </p:sp>
    </p:spTree>
    <p:extLst>
      <p:ext uri="{BB962C8B-B14F-4D97-AF65-F5344CB8AC3E}">
        <p14:creationId xmlns:p14="http://schemas.microsoft.com/office/powerpoint/2010/main" val="4340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Abstract: Questions to Ask</a:t>
            </a:r>
            <a:endParaRPr lang="en-US" dirty="0"/>
          </a:p>
        </p:txBody>
      </p:sp>
      <p:sp>
        <p:nvSpPr>
          <p:cNvPr id="3" name="Content Placeholder 2"/>
          <p:cNvSpPr>
            <a:spLocks noGrp="1"/>
          </p:cNvSpPr>
          <p:nvPr>
            <p:ph idx="1"/>
          </p:nvPr>
        </p:nvSpPr>
        <p:spPr/>
        <p:txBody>
          <a:bodyPr/>
          <a:lstStyle/>
          <a:p>
            <a:r>
              <a:rPr lang="en-US" dirty="0" smtClean="0"/>
              <a:t>Does the first sentence contain a statement of purpose?</a:t>
            </a:r>
          </a:p>
          <a:p>
            <a:r>
              <a:rPr lang="en-US" dirty="0" smtClean="0"/>
              <a:t>Is the test population described?</a:t>
            </a:r>
          </a:p>
          <a:p>
            <a:r>
              <a:rPr lang="en-US" dirty="0" smtClean="0"/>
              <a:t>Does it conclude with a statement of the experiment’s conclusions?</a:t>
            </a:r>
          </a:p>
          <a:p>
            <a:r>
              <a:rPr lang="en-US" dirty="0" smtClean="0"/>
              <a:t>Why is this research important?</a:t>
            </a:r>
          </a:p>
          <a:p>
            <a:endParaRPr lang="en-US" dirty="0" smtClean="0"/>
          </a:p>
        </p:txBody>
      </p:sp>
    </p:spTree>
    <p:extLst>
      <p:ext uri="{BB962C8B-B14F-4D97-AF65-F5344CB8AC3E}">
        <p14:creationId xmlns:p14="http://schemas.microsoft.com/office/powerpoint/2010/main" val="303922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 Questions to Ask</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What is the issue’s importance? </a:t>
            </a:r>
          </a:p>
          <a:p>
            <a:r>
              <a:rPr lang="en-US" dirty="0" smtClean="0"/>
              <a:t>What is the main point?</a:t>
            </a:r>
          </a:p>
          <a:p>
            <a:r>
              <a:rPr lang="en-US" dirty="0" smtClean="0"/>
              <a:t>Does it state the purpose of what is to follow?</a:t>
            </a:r>
          </a:p>
          <a:p>
            <a:r>
              <a:rPr lang="en-US" dirty="0" smtClean="0"/>
              <a:t>What is the research question and hypothesis?</a:t>
            </a:r>
            <a:endParaRPr lang="en-US" dirty="0"/>
          </a:p>
        </p:txBody>
      </p:sp>
    </p:spTree>
    <p:extLst>
      <p:ext uri="{BB962C8B-B14F-4D97-AF65-F5344CB8AC3E}">
        <p14:creationId xmlns:p14="http://schemas.microsoft.com/office/powerpoint/2010/main" val="265452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Methods: Questions to Ask</a:t>
            </a:r>
            <a:endParaRPr lang="en-US" dirty="0"/>
          </a:p>
        </p:txBody>
      </p:sp>
      <p:sp>
        <p:nvSpPr>
          <p:cNvPr id="3" name="Content Placeholder 2"/>
          <p:cNvSpPr>
            <a:spLocks noGrp="1"/>
          </p:cNvSpPr>
          <p:nvPr>
            <p:ph idx="1"/>
          </p:nvPr>
        </p:nvSpPr>
        <p:spPr>
          <a:xfrm>
            <a:off x="784014" y="1581469"/>
            <a:ext cx="8596668" cy="3880773"/>
          </a:xfrm>
        </p:spPr>
        <p:txBody>
          <a:bodyPr/>
          <a:lstStyle/>
          <a:p>
            <a:endParaRPr lang="en-US" dirty="0" smtClean="0"/>
          </a:p>
          <a:p>
            <a:endParaRPr lang="en-US" dirty="0"/>
          </a:p>
          <a:p>
            <a:r>
              <a:rPr lang="en-US" dirty="0" smtClean="0"/>
              <a:t>Is the test population stated?</a:t>
            </a:r>
          </a:p>
          <a:p>
            <a:r>
              <a:rPr lang="en-US" dirty="0" smtClean="0"/>
              <a:t>Is it appropriate for the experiment?</a:t>
            </a:r>
          </a:p>
          <a:p>
            <a:r>
              <a:rPr lang="en-US" dirty="0" smtClean="0"/>
              <a:t>Is the control population stated?</a:t>
            </a:r>
          </a:p>
          <a:p>
            <a:r>
              <a:rPr lang="en-US" dirty="0" smtClean="0"/>
              <a:t>Are the variables controlled?</a:t>
            </a:r>
          </a:p>
          <a:p>
            <a:r>
              <a:rPr lang="en-US" dirty="0" smtClean="0"/>
              <a:t>What is the study design, sample setting and procedure analysis?</a:t>
            </a:r>
            <a:endParaRPr lang="en-US" dirty="0"/>
          </a:p>
        </p:txBody>
      </p:sp>
    </p:spTree>
    <p:extLst>
      <p:ext uri="{BB962C8B-B14F-4D97-AF65-F5344CB8AC3E}">
        <p14:creationId xmlns:p14="http://schemas.microsoft.com/office/powerpoint/2010/main" val="14525354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2619</TotalTime>
  <Words>1587</Words>
  <Application>Microsoft Office PowerPoint</Application>
  <PresentationFormat>Widescreen</PresentationFormat>
  <Paragraphs>181</Paragraphs>
  <Slides>52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ＭＳ Ｐゴシック</vt:lpstr>
      <vt:lpstr>Arial</vt:lpstr>
      <vt:lpstr>Calibri</vt:lpstr>
      <vt:lpstr>Trebuchet MS</vt:lpstr>
      <vt:lpstr>Wingdings</vt:lpstr>
      <vt:lpstr>Wingdings 3</vt:lpstr>
      <vt:lpstr>Facet</vt:lpstr>
      <vt:lpstr>PowerPoint Presentation</vt:lpstr>
      <vt:lpstr>You will learn how to</vt:lpstr>
      <vt:lpstr>PowerPoint Presentation</vt:lpstr>
      <vt:lpstr>Steps in Research Process</vt:lpstr>
      <vt:lpstr>Writing a Research Paper</vt:lpstr>
      <vt:lpstr>Identify a Research Article</vt:lpstr>
      <vt:lpstr>Abstract: Questions to Ask</vt:lpstr>
      <vt:lpstr>Introduction: Questions to Ask</vt:lpstr>
      <vt:lpstr> Methods: Questions to Ask</vt:lpstr>
      <vt:lpstr>Results: Questions to Ask</vt:lpstr>
      <vt:lpstr>Discussion: Questions to Ask</vt:lpstr>
      <vt:lpstr>PowerPoint Presentation</vt:lpstr>
      <vt:lpstr>Steps to Producing a Literature Review</vt:lpstr>
      <vt:lpstr>PowerPoint Presentation</vt:lpstr>
      <vt:lpstr>Systematic Review Process</vt:lpstr>
      <vt:lpstr>Systematic Review </vt:lpstr>
      <vt:lpstr>Comparison of Literature and Systematic Review</vt:lpstr>
      <vt:lpstr>Integrative and Narrative Reviews</vt:lpstr>
      <vt:lpstr>Metadata Analysis</vt:lpstr>
      <vt:lpstr>Research Design and Data Collection</vt:lpstr>
      <vt:lpstr>Data Collection Methods</vt:lpstr>
      <vt:lpstr>Exploratory Study Design Questions</vt:lpstr>
      <vt:lpstr>Study Design Concepts</vt:lpstr>
      <vt:lpstr>Selecting a Design</vt:lpstr>
      <vt:lpstr>PowerPoint Presentation</vt:lpstr>
      <vt:lpstr>Levels of Evidence</vt:lpstr>
      <vt:lpstr>Case Series and Case Reports</vt:lpstr>
      <vt:lpstr>Case Control Studies</vt:lpstr>
      <vt:lpstr>Case Control Study Design</vt:lpstr>
      <vt:lpstr>Cohort Studies</vt:lpstr>
      <vt:lpstr>PowerPoint Presentation</vt:lpstr>
      <vt:lpstr>Randomized Clinical Trials</vt:lpstr>
      <vt:lpstr>PowerPoint Presentation</vt:lpstr>
      <vt:lpstr>Double Blind Study</vt:lpstr>
      <vt:lpstr>Double Bind Study</vt:lpstr>
      <vt:lpstr>PowerPoint Presentation</vt:lpstr>
      <vt:lpstr>PowerPoint Presentation</vt:lpstr>
      <vt:lpstr>PICO: Components of an answerable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OSF Healthcare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find a research article</dc:title>
  <dc:creator>Komanecki, William G.</dc:creator>
  <cp:lastModifiedBy>Komanecki, William G.</cp:lastModifiedBy>
  <cp:revision>118</cp:revision>
  <cp:lastPrinted>2017-07-12T21:02:55Z</cp:lastPrinted>
  <dcterms:created xsi:type="dcterms:W3CDTF">2016-12-14T17:06:14Z</dcterms:created>
  <dcterms:modified xsi:type="dcterms:W3CDTF">2017-08-08T20:37:11Z</dcterms:modified>
</cp:coreProperties>
</file>