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82" r:id="rId3"/>
  </p:sldMasterIdLst>
  <p:notesMasterIdLst>
    <p:notesMasterId r:id="rId75"/>
  </p:notesMasterIdLst>
  <p:sldIdLst>
    <p:sldId id="256" r:id="rId4"/>
    <p:sldId id="262" r:id="rId5"/>
    <p:sldId id="333" r:id="rId6"/>
    <p:sldId id="258" r:id="rId7"/>
    <p:sldId id="303" r:id="rId8"/>
    <p:sldId id="334" r:id="rId9"/>
    <p:sldId id="342" r:id="rId10"/>
    <p:sldId id="306" r:id="rId11"/>
    <p:sldId id="305" r:id="rId12"/>
    <p:sldId id="343" r:id="rId13"/>
    <p:sldId id="344" r:id="rId14"/>
    <p:sldId id="345" r:id="rId15"/>
    <p:sldId id="347" r:id="rId16"/>
    <p:sldId id="336" r:id="rId17"/>
    <p:sldId id="293" r:id="rId18"/>
    <p:sldId id="294" r:id="rId19"/>
    <p:sldId id="295" r:id="rId20"/>
    <p:sldId id="335" r:id="rId21"/>
    <p:sldId id="284" r:id="rId22"/>
    <p:sldId id="286" r:id="rId23"/>
    <p:sldId id="337" r:id="rId24"/>
    <p:sldId id="296" r:id="rId25"/>
    <p:sldId id="298" r:id="rId26"/>
    <p:sldId id="299" r:id="rId27"/>
    <p:sldId id="300" r:id="rId28"/>
    <p:sldId id="301" r:id="rId29"/>
    <p:sldId id="302" r:id="rId30"/>
    <p:sldId id="292" r:id="rId31"/>
    <p:sldId id="338" r:id="rId32"/>
    <p:sldId id="288" r:id="rId33"/>
    <p:sldId id="350" r:id="rId34"/>
    <p:sldId id="349" r:id="rId35"/>
    <p:sldId id="313" r:id="rId36"/>
    <p:sldId id="324" r:id="rId37"/>
    <p:sldId id="351" r:id="rId38"/>
    <p:sldId id="352" r:id="rId39"/>
    <p:sldId id="353" r:id="rId40"/>
    <p:sldId id="354" r:id="rId41"/>
    <p:sldId id="355" r:id="rId42"/>
    <p:sldId id="309" r:id="rId43"/>
    <p:sldId id="356" r:id="rId44"/>
    <p:sldId id="357" r:id="rId45"/>
    <p:sldId id="358" r:id="rId46"/>
    <p:sldId id="359" r:id="rId47"/>
    <p:sldId id="360" r:id="rId48"/>
    <p:sldId id="361" r:id="rId49"/>
    <p:sldId id="362" r:id="rId50"/>
    <p:sldId id="363" r:id="rId51"/>
    <p:sldId id="339" r:id="rId52"/>
    <p:sldId id="312" r:id="rId53"/>
    <p:sldId id="315" r:id="rId54"/>
    <p:sldId id="316" r:id="rId55"/>
    <p:sldId id="317" r:id="rId56"/>
    <p:sldId id="319" r:id="rId57"/>
    <p:sldId id="367" r:id="rId58"/>
    <p:sldId id="369" r:id="rId59"/>
    <p:sldId id="318" r:id="rId60"/>
    <p:sldId id="320" r:id="rId61"/>
    <p:sldId id="321" r:id="rId62"/>
    <p:sldId id="323" r:id="rId63"/>
    <p:sldId id="368" r:id="rId64"/>
    <p:sldId id="370" r:id="rId65"/>
    <p:sldId id="364" r:id="rId66"/>
    <p:sldId id="365" r:id="rId67"/>
    <p:sldId id="371" r:id="rId68"/>
    <p:sldId id="326" r:id="rId69"/>
    <p:sldId id="327" r:id="rId70"/>
    <p:sldId id="328" r:id="rId71"/>
    <p:sldId id="330" r:id="rId72"/>
    <p:sldId id="331" r:id="rId73"/>
    <p:sldId id="341"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FF99"/>
    <a:srgbClr val="FF5050"/>
    <a:srgbClr val="000000"/>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7552" autoAdjust="0"/>
    <p:restoredTop sz="94660"/>
  </p:normalViewPr>
  <p:slideViewPr>
    <p:cSldViewPr>
      <p:cViewPr varScale="1">
        <p:scale>
          <a:sx n="122" d="100"/>
          <a:sy n="122" d="100"/>
        </p:scale>
        <p:origin x="1188" y="80"/>
      </p:cViewPr>
      <p:guideLst>
        <p:guide orient="horz" pos="2160"/>
        <p:guide pos="2880"/>
      </p:guideLst>
    </p:cSldViewPr>
  </p:slideViewPr>
  <p:notesTextViewPr>
    <p:cViewPr>
      <p:scale>
        <a:sx n="1" d="1"/>
        <a:sy n="1" d="1"/>
      </p:scale>
      <p:origin x="0" y="0"/>
    </p:cViewPr>
  </p:notesTextViewPr>
  <p:sorterViewPr>
    <p:cViewPr>
      <p:scale>
        <a:sx n="100" d="100"/>
        <a:sy n="100" d="100"/>
      </p:scale>
      <p:origin x="0" y="-5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8B9B6C-20F8-4F39-A032-5E87976A4DD3}" type="datetimeFigureOut">
              <a:rPr lang="en-US" smtClean="0"/>
              <a:t>11/18/2020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9C6AE8-6C12-4767-A9C8-A23D8F9D6CC4}" type="slidenum">
              <a:rPr lang="en-US" smtClean="0"/>
              <a:t>‹#›</a:t>
            </a:fld>
            <a:endParaRPr lang="en-US" dirty="0"/>
          </a:p>
        </p:txBody>
      </p:sp>
    </p:spTree>
    <p:extLst>
      <p:ext uri="{BB962C8B-B14F-4D97-AF65-F5344CB8AC3E}">
        <p14:creationId xmlns:p14="http://schemas.microsoft.com/office/powerpoint/2010/main" val="3007501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number_crawl_title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312885"/>
            <a:ext cx="9144000" cy="2857500"/>
          </a:xfrm>
          <a:prstGeom prst="rect">
            <a:avLst/>
          </a:prstGeom>
        </p:spPr>
      </p:pic>
      <p:sp>
        <p:nvSpPr>
          <p:cNvPr id="10" name="Rectangle 9"/>
          <p:cNvSpPr/>
          <p:nvPr userDrawn="1"/>
        </p:nvSpPr>
        <p:spPr>
          <a:xfrm>
            <a:off x="0" y="6172200"/>
            <a:ext cx="9144000" cy="6858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65781" y="999744"/>
            <a:ext cx="7772400" cy="933450"/>
          </a:xfrm>
        </p:spPr>
        <p:txBody>
          <a:bodyPr anchor="b">
            <a:normAutofit/>
          </a:bodyPr>
          <a:lstStyle>
            <a:lvl1pPr algn="r">
              <a:defRPr sz="3200">
                <a:solidFill>
                  <a:schemeClr val="bg2">
                    <a:lumMod val="2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337381" y="1787148"/>
            <a:ext cx="6400800" cy="6858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cxnSp>
        <p:nvCxnSpPr>
          <p:cNvPr id="12" name="Straight Connector 11"/>
          <p:cNvCxnSpPr/>
          <p:nvPr userDrawn="1"/>
        </p:nvCxnSpPr>
        <p:spPr>
          <a:xfrm>
            <a:off x="0" y="330018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6184900"/>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0"/>
            <a:ext cx="9144000" cy="1714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79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273050"/>
            <a:ext cx="2590800"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038600" y="273050"/>
            <a:ext cx="4648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371600" y="1435100"/>
            <a:ext cx="25908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972243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67000" y="4568825"/>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667000" y="3810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667000" y="51355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976602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151435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076411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4495800" y="15240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4495800" y="23622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4495800" y="32004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4495800" y="40386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0" name="Title 1"/>
          <p:cNvSpPr>
            <a:spLocks noGrp="1"/>
          </p:cNvSpPr>
          <p:nvPr>
            <p:ph type="title"/>
          </p:nvPr>
        </p:nvSpPr>
        <p:spPr>
          <a:xfrm>
            <a:off x="2057400" y="274638"/>
            <a:ext cx="6629400" cy="792162"/>
          </a:xfrm>
        </p:spPr>
        <p:txBody>
          <a:bodyPr/>
          <a:lstStyle/>
          <a:p>
            <a:r>
              <a:rPr lang="en-US" smtClean="0"/>
              <a:t>Click to edit Master title style</a:t>
            </a:r>
            <a:endParaRPr lang="en-US"/>
          </a:p>
        </p:txBody>
      </p:sp>
    </p:spTree>
    <p:extLst>
      <p:ext uri="{BB962C8B-B14F-4D97-AF65-F5344CB8AC3E}">
        <p14:creationId xmlns:p14="http://schemas.microsoft.com/office/powerpoint/2010/main" val="378793452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Rectangle 9"/>
          <p:cNvSpPr/>
          <p:nvPr userDrawn="1"/>
        </p:nvSpPr>
        <p:spPr>
          <a:xfrm>
            <a:off x="0" y="6172200"/>
            <a:ext cx="9144000" cy="6858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65781" y="999744"/>
            <a:ext cx="7772400" cy="933450"/>
          </a:xfrm>
        </p:spPr>
        <p:txBody>
          <a:bodyPr anchor="b">
            <a:normAutofit/>
          </a:bodyPr>
          <a:lstStyle>
            <a:lvl1pPr algn="r">
              <a:defRPr sz="3200">
                <a:solidFill>
                  <a:schemeClr val="bg2">
                    <a:lumMod val="2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337381" y="1787148"/>
            <a:ext cx="6400800" cy="6858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cxnSp>
        <p:nvCxnSpPr>
          <p:cNvPr id="12" name="Straight Connector 11"/>
          <p:cNvCxnSpPr/>
          <p:nvPr userDrawn="1"/>
        </p:nvCxnSpPr>
        <p:spPr>
          <a:xfrm>
            <a:off x="0" y="330018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6184900"/>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0"/>
            <a:ext cx="9144000" cy="1714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18474"/>
            <a:ext cx="9144000" cy="2857500"/>
          </a:xfrm>
          <a:prstGeom prst="rect">
            <a:avLst/>
          </a:prstGeom>
        </p:spPr>
      </p:pic>
    </p:spTree>
    <p:extLst>
      <p:ext uri="{BB962C8B-B14F-4D97-AF65-F5344CB8AC3E}">
        <p14:creationId xmlns:p14="http://schemas.microsoft.com/office/powerpoint/2010/main" val="13431419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401864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607733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cxnSp>
        <p:nvCxnSpPr>
          <p:cNvPr id="9" name="Straight Connector 8"/>
          <p:cNvCxnSpPr/>
          <p:nvPr userDrawn="1"/>
        </p:nvCxnSpPr>
        <p:spPr>
          <a:xfrm>
            <a:off x="1190625"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70"/>
            <a:ext cx="1201028" cy="6867144"/>
          </a:xfrm>
          <a:prstGeom prst="rect">
            <a:avLst/>
          </a:prstGeom>
        </p:spPr>
      </p:pic>
    </p:spTree>
    <p:extLst>
      <p:ext uri="{BB962C8B-B14F-4D97-AF65-F5344CB8AC3E}">
        <p14:creationId xmlns:p14="http://schemas.microsoft.com/office/powerpoint/2010/main" val="359776831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0" y="4167187"/>
            <a:ext cx="620871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286000" y="2667000"/>
            <a:ext cx="62087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95208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4251928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219200"/>
            <a:ext cx="35814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219200"/>
            <a:ext cx="35814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1455953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1265238"/>
            <a:ext cx="35801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371600" y="1981200"/>
            <a:ext cx="3580113"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105280" y="1265238"/>
            <a:ext cx="35815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5280" y="1981200"/>
            <a:ext cx="3581520"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742737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1738127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084748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273050"/>
            <a:ext cx="2590800"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038600" y="273050"/>
            <a:ext cx="4648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371600" y="1435100"/>
            <a:ext cx="25908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1103298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67000" y="4568825"/>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667000" y="3810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667000" y="51355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336708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9929105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844939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4495800" y="15240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4495800" y="23622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4495800" y="32004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4495800" y="40386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0" name="Title 1"/>
          <p:cNvSpPr>
            <a:spLocks noGrp="1"/>
          </p:cNvSpPr>
          <p:nvPr>
            <p:ph type="title"/>
          </p:nvPr>
        </p:nvSpPr>
        <p:spPr>
          <a:xfrm>
            <a:off x="2057400" y="274638"/>
            <a:ext cx="6629400" cy="792162"/>
          </a:xfrm>
        </p:spPr>
        <p:txBody>
          <a:bodyPr/>
          <a:lstStyle/>
          <a:p>
            <a:r>
              <a:rPr lang="en-US" smtClean="0"/>
              <a:t>Click to edit Master title style</a:t>
            </a:r>
            <a:endParaRPr lang="en-US"/>
          </a:p>
        </p:txBody>
      </p:sp>
    </p:spTree>
    <p:extLst>
      <p:ext uri="{BB962C8B-B14F-4D97-AF65-F5344CB8AC3E}">
        <p14:creationId xmlns:p14="http://schemas.microsoft.com/office/powerpoint/2010/main" val="167293551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371600" y="1066800"/>
            <a:ext cx="3447393"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953000" y="1066800"/>
            <a:ext cx="3856264" cy="2362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1371600" y="3581400"/>
            <a:ext cx="3447393"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953000" y="3581400"/>
            <a:ext cx="3856264" cy="24384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2"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spTree>
    <p:extLst>
      <p:ext uri="{BB962C8B-B14F-4D97-AF65-F5344CB8AC3E}">
        <p14:creationId xmlns:p14="http://schemas.microsoft.com/office/powerpoint/2010/main" val="4609219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552632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1371600" y="3581400"/>
            <a:ext cx="24384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886198" y="3581400"/>
            <a:ext cx="24384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400799" y="3581400"/>
            <a:ext cx="24384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1371600" y="1295400"/>
            <a:ext cx="24384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886198" y="1295400"/>
            <a:ext cx="24384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400800" y="1295400"/>
            <a:ext cx="24384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3"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spTree>
    <p:extLst>
      <p:ext uri="{BB962C8B-B14F-4D97-AF65-F5344CB8AC3E}">
        <p14:creationId xmlns:p14="http://schemas.microsoft.com/office/powerpoint/2010/main" val="158463380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11/18/2020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143697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11/18/2020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8480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11/18/2020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90892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E5303-C2EB-42DC-A6E9-700862D71BB8}" type="datetimeFigureOut">
              <a:rPr lang="en-US" smtClean="0">
                <a:solidFill>
                  <a:prstClr val="black">
                    <a:tint val="75000"/>
                  </a:prstClr>
                </a:solidFill>
              </a:rPr>
              <a:pPr/>
              <a:t>11/18/2020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8416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4E5303-C2EB-42DC-A6E9-700862D71BB8}" type="datetimeFigureOut">
              <a:rPr lang="en-US" smtClean="0">
                <a:solidFill>
                  <a:prstClr val="black">
                    <a:tint val="75000"/>
                  </a:prstClr>
                </a:solidFill>
              </a:rPr>
              <a:pPr/>
              <a:t>11/18/2020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1965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4E5303-C2EB-42DC-A6E9-700862D71BB8}" type="datetimeFigureOut">
              <a:rPr lang="en-US" smtClean="0">
                <a:solidFill>
                  <a:prstClr val="black">
                    <a:tint val="75000"/>
                  </a:prstClr>
                </a:solidFill>
              </a:rPr>
              <a:pPr/>
              <a:t>11/18/2020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3854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E5303-C2EB-42DC-A6E9-700862D71BB8}" type="datetimeFigureOut">
              <a:rPr lang="en-US" smtClean="0">
                <a:solidFill>
                  <a:prstClr val="black">
                    <a:tint val="75000"/>
                  </a:prstClr>
                </a:solidFill>
              </a:rPr>
              <a:pPr/>
              <a:t>11/18/2020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50555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E5303-C2EB-42DC-A6E9-700862D71BB8}" type="datetimeFigureOut">
              <a:rPr lang="en-US" smtClean="0">
                <a:solidFill>
                  <a:prstClr val="black">
                    <a:tint val="75000"/>
                  </a:prstClr>
                </a:solidFill>
              </a:rPr>
              <a:pPr/>
              <a:t>11/18/2020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5687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E5303-C2EB-42DC-A6E9-700862D71BB8}" type="datetimeFigureOut">
              <a:rPr lang="en-US" smtClean="0">
                <a:solidFill>
                  <a:prstClr val="black">
                    <a:tint val="75000"/>
                  </a:prstClr>
                </a:solidFill>
              </a:rPr>
              <a:pPr/>
              <a:t>11/18/2020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8045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cxnSp>
        <p:nvCxnSpPr>
          <p:cNvPr id="9" name="Straight Connector 8"/>
          <p:cNvCxnSpPr/>
          <p:nvPr userDrawn="1"/>
        </p:nvCxnSpPr>
        <p:spPr>
          <a:xfrm>
            <a:off x="1190625"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number_crawl_slide_h264.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9525" y="0"/>
            <a:ext cx="1200150" cy="6858000"/>
          </a:xfrm>
          <a:prstGeom prst="rect">
            <a:avLst/>
          </a:prstGeom>
        </p:spPr>
      </p:pic>
    </p:spTree>
    <p:extLst>
      <p:ext uri="{BB962C8B-B14F-4D97-AF65-F5344CB8AC3E}">
        <p14:creationId xmlns:p14="http://schemas.microsoft.com/office/powerpoint/2010/main" val="347389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repeatCount="indefinite" fill="hold" display="0">
                  <p:stCondLst>
                    <p:cond delay="indefinite"/>
                  </p:stCondLst>
                </p:cTn>
                <p:tgtEl>
                  <p:spTgt spid="14"/>
                </p:tgtEl>
              </p:cMediaNode>
            </p:video>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11/18/2020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5047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11/18/2020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599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0" y="4167187"/>
            <a:ext cx="620871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286000" y="2667000"/>
            <a:ext cx="62087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129917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219200"/>
            <a:ext cx="35814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219200"/>
            <a:ext cx="35814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1737033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1265238"/>
            <a:ext cx="35801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371600" y="1981200"/>
            <a:ext cx="3580113"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105280" y="1265238"/>
            <a:ext cx="35815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5280" y="1981200"/>
            <a:ext cx="3581520"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321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314200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11/18/2020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1614633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ideo" Target="../media/media1.wmv"/><Relationship Id="rId2" Type="http://schemas.openxmlformats.org/officeDocument/2006/relationships/slideLayout" Target="../slideLayouts/slideLayout2.xml"/><Relationship Id="rId16" Type="http://schemas.microsoft.com/office/2007/relationships/media"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274638"/>
            <a:ext cx="7315200" cy="7921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1600" y="1219200"/>
            <a:ext cx="73152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11/18/2020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dirty="0"/>
          </a:p>
        </p:txBody>
      </p:sp>
      <p:cxnSp>
        <p:nvCxnSpPr>
          <p:cNvPr id="10" name="Straight Connector 9"/>
          <p:cNvCxnSpPr/>
          <p:nvPr userDrawn="1"/>
        </p:nvCxnSpPr>
        <p:spPr>
          <a:xfrm>
            <a:off x="1190625"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number_crawl_slide_h264.mov">
            <a:hlinkClick r:id="" action="ppaction://media"/>
          </p:cNvPr>
          <p:cNvPicPr>
            <a:picLocks noChangeAspect="1"/>
          </p:cNvPicPr>
          <p:nvPr>
            <a:videoFile r:link="rId17"/>
            <p:extLst>
              <p:ext uri="{DAA4B4D4-6D71-4841-9C94-3DE7FCFB9230}">
                <p14:media xmlns:p14="http://schemas.microsoft.com/office/powerpoint/2010/main" r:embed="rId16"/>
              </p:ext>
            </p:extLst>
          </p:nvPr>
        </p:nvPicPr>
        <p:blipFill>
          <a:blip r:embed="rId18"/>
          <a:stretch>
            <a:fillRect/>
          </a:stretch>
        </p:blipFill>
        <p:spPr>
          <a:xfrm>
            <a:off x="-9525" y="0"/>
            <a:ext cx="1200150" cy="6858000"/>
          </a:xfrm>
          <a:prstGeom prst="rect">
            <a:avLst/>
          </a:prstGeom>
        </p:spPr>
      </p:pic>
    </p:spTree>
    <p:extLst>
      <p:ext uri="{BB962C8B-B14F-4D97-AF65-F5344CB8AC3E}">
        <p14:creationId xmlns:p14="http://schemas.microsoft.com/office/powerpoint/2010/main" val="2988963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txStyles>
    <p:titleStyle>
      <a:lvl1pPr algn="l" defTabSz="914400" rtl="0" eaLnBrk="1" latinLnBrk="0" hangingPunct="1">
        <a:spcBef>
          <a:spcPct val="0"/>
        </a:spcBef>
        <a:buNone/>
        <a:defRPr sz="3600" kern="1200">
          <a:solidFill>
            <a:schemeClr val="bg2">
              <a:lumMod val="25000"/>
            </a:schemeClr>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1pPr>
      <a:lvl2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2pPr>
      <a:lvl3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3270"/>
            <a:ext cx="1201028" cy="6867144"/>
          </a:xfrm>
          <a:prstGeom prst="rect">
            <a:avLst/>
          </a:prstGeom>
        </p:spPr>
      </p:pic>
      <p:sp>
        <p:nvSpPr>
          <p:cNvPr id="2" name="Title Placeholder 1"/>
          <p:cNvSpPr>
            <a:spLocks noGrp="1"/>
          </p:cNvSpPr>
          <p:nvPr>
            <p:ph type="title"/>
          </p:nvPr>
        </p:nvSpPr>
        <p:spPr>
          <a:xfrm>
            <a:off x="1371600" y="274638"/>
            <a:ext cx="7315200" cy="7921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1600" y="1219200"/>
            <a:ext cx="73152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11/18/2020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dirty="0"/>
          </a:p>
        </p:txBody>
      </p:sp>
      <p:cxnSp>
        <p:nvCxnSpPr>
          <p:cNvPr id="10" name="Straight Connector 9"/>
          <p:cNvCxnSpPr/>
          <p:nvPr userDrawn="1"/>
        </p:nvCxnSpPr>
        <p:spPr>
          <a:xfrm>
            <a:off x="1190625"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26100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iming>
    <p:tnLst>
      <p:par>
        <p:cTn id="1" dur="indefinite" restart="never" nodeType="tmRoot"/>
      </p:par>
    </p:tnLst>
  </p:timing>
  <p:txStyles>
    <p:titleStyle>
      <a:lvl1pPr algn="l" defTabSz="914400" rtl="0" eaLnBrk="1" latinLnBrk="0" hangingPunct="1">
        <a:spcBef>
          <a:spcPct val="0"/>
        </a:spcBef>
        <a:buNone/>
        <a:defRPr sz="3600" kern="1200">
          <a:solidFill>
            <a:schemeClr val="bg2">
              <a:lumMod val="25000"/>
            </a:schemeClr>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1pPr>
      <a:lvl2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2pPr>
      <a:lvl3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E5303-C2EB-42DC-A6E9-700862D71BB8}" type="datetimeFigureOut">
              <a:rPr lang="en-US" smtClean="0">
                <a:solidFill>
                  <a:prstClr val="black">
                    <a:tint val="75000"/>
                  </a:prstClr>
                </a:solidFill>
              </a:rPr>
              <a:pPr/>
              <a:t>11/18/2020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9FED6-5643-491D-A880-49ECC1D2F6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36473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5.wdp"/><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50.png"/><Relationship Id="rId7" Type="http://schemas.openxmlformats.org/officeDocument/2006/relationships/image" Target="../media/image7.png"/><Relationship Id="rId12"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62.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9.wdp"/></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8.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8.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2.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3.wdp"/></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8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5781" y="609600"/>
            <a:ext cx="7772400" cy="933450"/>
          </a:xfrm>
        </p:spPr>
        <p:txBody>
          <a:bodyPr>
            <a:normAutofit/>
          </a:bodyPr>
          <a:lstStyle/>
          <a:p>
            <a:r>
              <a:rPr lang="en-US" sz="4800" dirty="0" err="1" smtClean="0"/>
              <a:t>CAPNO</a:t>
            </a:r>
            <a:r>
              <a:rPr lang="en-US" sz="4800" dirty="0" err="1" smtClean="0">
                <a:solidFill>
                  <a:schemeClr val="bg2">
                    <a:lumMod val="75000"/>
                  </a:schemeClr>
                </a:solidFill>
              </a:rPr>
              <a:t>graphy</a:t>
            </a:r>
            <a:endParaRPr lang="en-US" sz="4800" dirty="0"/>
          </a:p>
        </p:txBody>
      </p:sp>
      <p:sp>
        <p:nvSpPr>
          <p:cNvPr id="3" name="Subtitle 2"/>
          <p:cNvSpPr>
            <a:spLocks noGrp="1"/>
          </p:cNvSpPr>
          <p:nvPr>
            <p:ph type="subTitle" idx="1"/>
          </p:nvPr>
        </p:nvSpPr>
        <p:spPr>
          <a:xfrm>
            <a:off x="2337381" y="1543050"/>
            <a:ext cx="6400800" cy="1581150"/>
          </a:xfrm>
        </p:spPr>
        <p:txBody>
          <a:bodyPr>
            <a:normAutofit fontScale="92500" lnSpcReduction="10000"/>
          </a:bodyPr>
          <a:lstStyle/>
          <a:p>
            <a:r>
              <a:rPr lang="en-US" dirty="0" smtClean="0"/>
              <a:t>Measuring the Human Machine</a:t>
            </a:r>
          </a:p>
          <a:p>
            <a:endParaRPr lang="en-US" dirty="0" smtClean="0"/>
          </a:p>
          <a:p>
            <a:pPr lvl="0"/>
            <a:r>
              <a:rPr lang="en-US" dirty="0" smtClean="0"/>
              <a:t>2020 </a:t>
            </a:r>
            <a:r>
              <a:rPr lang="en-US" dirty="0" smtClean="0"/>
              <a:t>December REMERT Training</a:t>
            </a:r>
          </a:p>
          <a:p>
            <a:pPr lvl="0"/>
            <a:r>
              <a:rPr lang="en-US" i="1" dirty="0" smtClean="0">
                <a:solidFill>
                  <a:prstClr val="black">
                    <a:tint val="75000"/>
                  </a:prstClr>
                </a:solidFill>
              </a:rPr>
              <a:t>Patrick </a:t>
            </a:r>
            <a:r>
              <a:rPr lang="en-US" i="1" dirty="0">
                <a:solidFill>
                  <a:prstClr val="black">
                    <a:tint val="75000"/>
                  </a:prstClr>
                </a:solidFill>
              </a:rPr>
              <a:t>Kell, EMT-P</a:t>
            </a:r>
          </a:p>
          <a:p>
            <a:endParaRPr lang="en-US" dirty="0" smtClean="0"/>
          </a:p>
          <a:p>
            <a:endParaRPr lang="en-US" dirty="0"/>
          </a:p>
        </p:txBody>
      </p:sp>
    </p:spTree>
    <p:extLst>
      <p:ext uri="{BB962C8B-B14F-4D97-AF65-F5344CB8AC3E}">
        <p14:creationId xmlns:p14="http://schemas.microsoft.com/office/powerpoint/2010/main" val="2477459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50000">
              <a:schemeClr val="tx1">
                <a:lumMod val="85000"/>
                <a:lumOff val="15000"/>
              </a:schemeClr>
            </a:gs>
            <a:gs pos="100000">
              <a:schemeClr val="tx1">
                <a:lumMod val="85000"/>
                <a:lumOff val="1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0"/>
            <a:ext cx="7772400" cy="936625"/>
          </a:xfrm>
        </p:spPr>
        <p:txBody>
          <a:bodyPr>
            <a:normAutofit/>
          </a:bodyPr>
          <a:lstStyle/>
          <a:p>
            <a:r>
              <a:rPr lang="en-US" sz="2800" dirty="0" smtClean="0">
                <a:solidFill>
                  <a:schemeClr val="bg1">
                    <a:lumMod val="95000"/>
                  </a:schemeClr>
                </a:solidFill>
              </a:rPr>
              <a:t>How do CO2</a:t>
            </a:r>
            <a:endParaRPr lang="en-US" sz="2800" dirty="0">
              <a:solidFill>
                <a:schemeClr val="bg1">
                  <a:lumMod val="95000"/>
                </a:schemeClr>
              </a:solidFill>
            </a:endParaRPr>
          </a:p>
        </p:txBody>
      </p:sp>
      <p:pic>
        <p:nvPicPr>
          <p:cNvPr id="4" name="digital_numbers_H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80826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How</a:t>
            </a:r>
            <a:r>
              <a:rPr lang="en-US" dirty="0" smtClean="0"/>
              <a:t> do CO2</a:t>
            </a:r>
            <a:endParaRPr lang="en-US" dirty="0"/>
          </a:p>
        </p:txBody>
      </p:sp>
      <p:sp>
        <p:nvSpPr>
          <p:cNvPr id="3" name="Content Placeholder 2"/>
          <p:cNvSpPr>
            <a:spLocks noGrp="1"/>
          </p:cNvSpPr>
          <p:nvPr>
            <p:ph idx="1"/>
          </p:nvPr>
        </p:nvSpPr>
        <p:spPr>
          <a:xfrm>
            <a:off x="1371600" y="990600"/>
            <a:ext cx="7543800" cy="5638800"/>
          </a:xfrm>
        </p:spPr>
        <p:txBody>
          <a:bodyPr>
            <a:normAutofit/>
          </a:bodyPr>
          <a:lstStyle/>
          <a:p>
            <a:pPr marL="285750" indent="-285750">
              <a:spcBef>
                <a:spcPts val="0"/>
              </a:spcBef>
              <a:buFont typeface="Arial" pitchFamily="34" charset="0"/>
              <a:buChar char="•"/>
            </a:pPr>
            <a:r>
              <a:rPr lang="en-US" sz="1800" dirty="0"/>
              <a:t>Aerobic Respiration</a:t>
            </a:r>
          </a:p>
          <a:p>
            <a:pPr marL="285750" indent="-285750">
              <a:spcBef>
                <a:spcPts val="0"/>
              </a:spcBef>
              <a:buFont typeface="Arial" pitchFamily="34" charset="0"/>
              <a:buChar char="•"/>
            </a:pPr>
            <a:r>
              <a:rPr lang="en-US" sz="1800" dirty="0"/>
              <a:t>Multiple step process</a:t>
            </a:r>
          </a:p>
          <a:p>
            <a:pPr marL="285750" indent="-285750">
              <a:spcBef>
                <a:spcPts val="0"/>
              </a:spcBef>
              <a:buFont typeface="Arial" pitchFamily="34" charset="0"/>
              <a:buChar char="•"/>
            </a:pPr>
            <a:r>
              <a:rPr lang="en-US" sz="1800" dirty="0"/>
              <a:t>Glycolysis – “splitting sugars”</a:t>
            </a:r>
          </a:p>
          <a:p>
            <a:pPr marL="285750" indent="-285750">
              <a:spcBef>
                <a:spcPts val="0"/>
              </a:spcBef>
              <a:buFont typeface="Arial" pitchFamily="34" charset="0"/>
              <a:buChar char="•"/>
            </a:pPr>
            <a:r>
              <a:rPr lang="en-US" sz="1800" dirty="0" err="1"/>
              <a:t>Kreb’s</a:t>
            </a:r>
            <a:r>
              <a:rPr lang="en-US" sz="1800" dirty="0"/>
              <a:t> Cycle – Further oxidation of glucose</a:t>
            </a:r>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smtClean="0"/>
          </a:p>
          <a:p>
            <a:pPr>
              <a:spcBef>
                <a:spcPts val="0"/>
              </a:spcBef>
            </a:pPr>
            <a:endParaRPr lang="en-US" sz="2800" dirty="0" smtClean="0"/>
          </a:p>
          <a:p>
            <a:pPr>
              <a:spcBef>
                <a:spcPts val="0"/>
              </a:spcBef>
            </a:pPr>
            <a:endParaRPr lang="en-US" sz="1800" dirty="0" smtClean="0"/>
          </a:p>
          <a:p>
            <a:pPr>
              <a:spcBef>
                <a:spcPts val="0"/>
              </a:spcBef>
            </a:pPr>
            <a:endParaRPr lang="en-US" sz="1800" dirty="0"/>
          </a:p>
          <a:p>
            <a:pPr>
              <a:spcBef>
                <a:spcPts val="0"/>
              </a:spcBef>
            </a:pPr>
            <a:endParaRPr lang="en-US" sz="1800" dirty="0" smtClean="0"/>
          </a:p>
          <a:p>
            <a:pPr>
              <a:spcBef>
                <a:spcPts val="0"/>
              </a:spcBef>
            </a:pPr>
            <a:endParaRPr lang="en-US" sz="1800" dirty="0"/>
          </a:p>
          <a:p>
            <a:pPr>
              <a:spcBef>
                <a:spcPts val="0"/>
              </a:spcBef>
            </a:pPr>
            <a:endParaRPr lang="en-US" sz="1800" dirty="0" smtClean="0"/>
          </a:p>
          <a:p>
            <a:pPr>
              <a:spcBef>
                <a:spcPts val="0"/>
              </a:spcBef>
            </a:pPr>
            <a:endParaRPr lang="en-US" sz="1800" dirty="0"/>
          </a:p>
          <a:p>
            <a:pPr marL="285750" indent="-285750">
              <a:spcBef>
                <a:spcPts val="0"/>
              </a:spcBef>
              <a:buFont typeface="Arial" pitchFamily="34" charset="0"/>
              <a:buChar char="•"/>
            </a:pPr>
            <a:r>
              <a:rPr lang="en-US" sz="1800" dirty="0"/>
              <a:t>For every one molecule of glucose the enters the cell 6 molecules of CO2 are produced.</a:t>
            </a:r>
          </a:p>
          <a:p>
            <a:pPr marL="285750" indent="-285750">
              <a:spcBef>
                <a:spcPts val="0"/>
              </a:spcBef>
              <a:buFont typeface="Arial" pitchFamily="34" charset="0"/>
              <a:buChar char="•"/>
            </a:pPr>
            <a:r>
              <a:rPr lang="en-US" sz="1800" dirty="0"/>
              <a:t>C6H12O6 + 6O2 -------------------&gt; 6CO2 + 6H2O + ~38 ATP</a:t>
            </a:r>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2895415" y="2153621"/>
            <a:ext cx="4267570" cy="3017782"/>
          </a:xfrm>
          <a:prstGeom prst="rect">
            <a:avLst/>
          </a:prstGeom>
        </p:spPr>
      </p:pic>
    </p:spTree>
    <p:extLst>
      <p:ext uri="{BB962C8B-B14F-4D97-AF65-F5344CB8AC3E}">
        <p14:creationId xmlns:p14="http://schemas.microsoft.com/office/powerpoint/2010/main" val="13276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How</a:t>
            </a:r>
            <a:r>
              <a:rPr lang="en-US" dirty="0" smtClean="0"/>
              <a:t> do CO2</a:t>
            </a:r>
            <a:endParaRPr lang="en-US" dirty="0"/>
          </a:p>
        </p:txBody>
      </p:sp>
      <p:sp>
        <p:nvSpPr>
          <p:cNvPr id="3" name="Content Placeholder 2"/>
          <p:cNvSpPr>
            <a:spLocks noGrp="1"/>
          </p:cNvSpPr>
          <p:nvPr>
            <p:ph idx="1"/>
          </p:nvPr>
        </p:nvSpPr>
        <p:spPr>
          <a:xfrm>
            <a:off x="1371600" y="990600"/>
            <a:ext cx="7543800" cy="5638800"/>
          </a:xfrm>
        </p:spPr>
        <p:txBody>
          <a:bodyPr>
            <a:normAutofit/>
          </a:bodyPr>
          <a:lstStyle/>
          <a:p>
            <a:pPr marL="285750" indent="-285750">
              <a:spcBef>
                <a:spcPts val="0"/>
              </a:spcBef>
              <a:buFont typeface="Arial" pitchFamily="34" charset="0"/>
              <a:buChar char="•"/>
            </a:pPr>
            <a:r>
              <a:rPr lang="en-US" sz="1800" dirty="0"/>
              <a:t>Anaerobic Respiration</a:t>
            </a:r>
          </a:p>
          <a:p>
            <a:pPr marL="285750" indent="-285750">
              <a:spcBef>
                <a:spcPts val="0"/>
              </a:spcBef>
              <a:buFont typeface="Arial" pitchFamily="34" charset="0"/>
              <a:buChar char="•"/>
            </a:pPr>
            <a:r>
              <a:rPr lang="en-US" sz="1800" dirty="0"/>
              <a:t>Metabolism demand exceeds the supply of oxygen</a:t>
            </a:r>
          </a:p>
          <a:p>
            <a:pPr marL="285750" indent="-285750">
              <a:spcBef>
                <a:spcPts val="0"/>
              </a:spcBef>
              <a:buFont typeface="Arial" pitchFamily="34" charset="0"/>
              <a:buChar char="•"/>
            </a:pPr>
            <a:r>
              <a:rPr lang="en-US" sz="1800" dirty="0"/>
              <a:t>Partial breakdown of sugar occurs that results in just a bit of energy, enough to keep a cell alive or working for a while, but not as efficiently. </a:t>
            </a:r>
          </a:p>
          <a:p>
            <a:pPr marL="285750" indent="-285750">
              <a:spcBef>
                <a:spcPts val="0"/>
              </a:spcBef>
              <a:buFont typeface="Arial" pitchFamily="34" charset="0"/>
              <a:buChar char="•"/>
            </a:pPr>
            <a:r>
              <a:rPr lang="en-US" sz="1800" dirty="0"/>
              <a:t>Anaerobic respiration results in the production of lactic acid.</a:t>
            </a:r>
          </a:p>
          <a:p>
            <a:pPr marL="285750" indent="-285750">
              <a:spcBef>
                <a:spcPts val="0"/>
              </a:spcBef>
              <a:buFont typeface="Arial" pitchFamily="34" charset="0"/>
              <a:buChar char="•"/>
            </a:pPr>
            <a:r>
              <a:rPr lang="en-US" sz="1800" dirty="0"/>
              <a:t>The lactic acid, plus the hydrogen (2H) released, cause the body to become more acidic.</a:t>
            </a:r>
          </a:p>
          <a:p>
            <a:pPr>
              <a:spcBef>
                <a:spcPts val="0"/>
              </a:spcBef>
            </a:pPr>
            <a:endParaRPr lang="en-US" sz="1800" dirty="0"/>
          </a:p>
          <a:p>
            <a:pPr marL="285750" indent="-285750">
              <a:spcBef>
                <a:spcPts val="0"/>
              </a:spcBef>
              <a:buFont typeface="Arial" pitchFamily="34" charset="0"/>
              <a:buChar char="•"/>
            </a:pPr>
            <a:endParaRPr lang="en-US" sz="18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2667000" y="3429000"/>
            <a:ext cx="4291956" cy="2085013"/>
          </a:xfrm>
          <a:prstGeom prst="rect">
            <a:avLst/>
          </a:prstGeom>
        </p:spPr>
      </p:pic>
    </p:spTree>
    <p:extLst>
      <p:ext uri="{BB962C8B-B14F-4D97-AF65-F5344CB8AC3E}">
        <p14:creationId xmlns:p14="http://schemas.microsoft.com/office/powerpoint/2010/main" val="50536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How</a:t>
            </a:r>
            <a:r>
              <a:rPr lang="en-US" dirty="0" smtClean="0"/>
              <a:t> do CO2</a:t>
            </a:r>
            <a:endParaRPr lang="en-US" dirty="0"/>
          </a:p>
        </p:txBody>
      </p:sp>
      <p:sp>
        <p:nvSpPr>
          <p:cNvPr id="3" name="Content Placeholder 2"/>
          <p:cNvSpPr>
            <a:spLocks noGrp="1"/>
          </p:cNvSpPr>
          <p:nvPr>
            <p:ph idx="1"/>
          </p:nvPr>
        </p:nvSpPr>
        <p:spPr>
          <a:xfrm>
            <a:off x="1371600" y="990600"/>
            <a:ext cx="7543800" cy="5638800"/>
          </a:xfrm>
        </p:spPr>
        <p:txBody>
          <a:bodyPr>
            <a:normAutofit/>
          </a:bodyPr>
          <a:lstStyle/>
          <a:p>
            <a:pPr lvl="0"/>
            <a:r>
              <a:rPr lang="en-US" dirty="0">
                <a:solidFill>
                  <a:prstClr val="black">
                    <a:lumMod val="85000"/>
                    <a:lumOff val="15000"/>
                  </a:prstClr>
                </a:solidFill>
                <a:latin typeface="Franklin Gothic Book"/>
              </a:rPr>
              <a:t>Acid - Base Balance</a:t>
            </a:r>
          </a:p>
          <a:p>
            <a:pPr lvl="0"/>
            <a:endParaRPr lang="en-US" dirty="0">
              <a:solidFill>
                <a:prstClr val="black">
                  <a:lumMod val="85000"/>
                  <a:lumOff val="15000"/>
                </a:prstClr>
              </a:solidFill>
              <a:latin typeface="Franklin Gothic Book"/>
            </a:endParaRPr>
          </a:p>
          <a:p>
            <a:pPr lvl="0"/>
            <a:endParaRPr lang="en-US" dirty="0">
              <a:solidFill>
                <a:prstClr val="black">
                  <a:lumMod val="85000"/>
                  <a:lumOff val="15000"/>
                </a:prstClr>
              </a:solidFill>
              <a:latin typeface="Franklin Gothic Book"/>
            </a:endParaRPr>
          </a:p>
          <a:p>
            <a:pPr lvl="0"/>
            <a:endParaRPr lang="en-US" dirty="0">
              <a:solidFill>
                <a:prstClr val="black">
                  <a:lumMod val="85000"/>
                  <a:lumOff val="15000"/>
                </a:prstClr>
              </a:solidFill>
              <a:latin typeface="Franklin Gothic Book"/>
            </a:endParaRPr>
          </a:p>
          <a:p>
            <a:pPr lvl="0"/>
            <a:endParaRPr lang="en-US" dirty="0">
              <a:solidFill>
                <a:prstClr val="black">
                  <a:lumMod val="85000"/>
                  <a:lumOff val="15000"/>
                </a:prstClr>
              </a:solidFill>
              <a:latin typeface="Franklin Gothic Book"/>
            </a:endParaRPr>
          </a:p>
          <a:p>
            <a:pPr lvl="0"/>
            <a:r>
              <a:rPr lang="en-US" dirty="0">
                <a:solidFill>
                  <a:prstClr val="black">
                    <a:lumMod val="85000"/>
                    <a:lumOff val="15000"/>
                  </a:prstClr>
                </a:solidFill>
                <a:latin typeface="Franklin Gothic Book"/>
              </a:rPr>
              <a:t>If the body becomes acidic (shifts toward CO</a:t>
            </a:r>
            <a:r>
              <a:rPr lang="en-US" sz="1400" dirty="0">
                <a:solidFill>
                  <a:prstClr val="black">
                    <a:lumMod val="85000"/>
                    <a:lumOff val="15000"/>
                  </a:prstClr>
                </a:solidFill>
                <a:latin typeface="Franklin Gothic Book"/>
              </a:rPr>
              <a:t>2</a:t>
            </a:r>
            <a:r>
              <a:rPr lang="en-US" dirty="0">
                <a:solidFill>
                  <a:prstClr val="black">
                    <a:lumMod val="85000"/>
                    <a:lumOff val="15000"/>
                  </a:prstClr>
                </a:solidFill>
                <a:latin typeface="Franklin Gothic Book"/>
              </a:rPr>
              <a:t> &amp; H</a:t>
            </a:r>
            <a:r>
              <a:rPr lang="en-US" sz="1400" dirty="0">
                <a:solidFill>
                  <a:prstClr val="black">
                    <a:lumMod val="85000"/>
                    <a:lumOff val="15000"/>
                  </a:prstClr>
                </a:solidFill>
                <a:latin typeface="Franklin Gothic Book"/>
              </a:rPr>
              <a:t>2</a:t>
            </a:r>
            <a:r>
              <a:rPr lang="en-US" dirty="0">
                <a:solidFill>
                  <a:prstClr val="black">
                    <a:lumMod val="85000"/>
                    <a:lumOff val="15000"/>
                  </a:prstClr>
                </a:solidFill>
                <a:latin typeface="Franklin Gothic Book"/>
              </a:rPr>
              <a:t>O)</a:t>
            </a:r>
          </a:p>
          <a:p>
            <a:pPr lvl="0"/>
            <a:r>
              <a:rPr lang="en-US" dirty="0">
                <a:solidFill>
                  <a:prstClr val="black">
                    <a:lumMod val="85000"/>
                    <a:lumOff val="15000"/>
                  </a:prstClr>
                </a:solidFill>
                <a:latin typeface="Franklin Gothic Book"/>
              </a:rPr>
              <a:t>If the body becomes alkaline (shifts toward H &amp; HCO</a:t>
            </a:r>
            <a:r>
              <a:rPr lang="en-US" sz="1400" dirty="0">
                <a:solidFill>
                  <a:prstClr val="black">
                    <a:lumMod val="85000"/>
                    <a:lumOff val="15000"/>
                  </a:prstClr>
                </a:solidFill>
                <a:latin typeface="Franklin Gothic Book"/>
              </a:rPr>
              <a:t>3</a:t>
            </a:r>
            <a:r>
              <a:rPr lang="en-US" dirty="0">
                <a:solidFill>
                  <a:prstClr val="black">
                    <a:lumMod val="85000"/>
                    <a:lumOff val="15000"/>
                  </a:prstClr>
                </a:solidFill>
                <a:latin typeface="Franklin Gothic Book"/>
              </a:rPr>
              <a:t>)</a:t>
            </a:r>
          </a:p>
          <a:p>
            <a:pPr>
              <a:spcBef>
                <a:spcPts val="0"/>
              </a:spcBef>
            </a:pPr>
            <a:endParaRPr lang="en-US" sz="1800" dirty="0"/>
          </a:p>
          <a:p>
            <a:pPr marL="285750" indent="-285750">
              <a:spcBef>
                <a:spcPts val="0"/>
              </a:spcBef>
              <a:buFont typeface="Arial" pitchFamily="34" charset="0"/>
              <a:buChar char="•"/>
            </a:pPr>
            <a:endParaRPr lang="en-US" sz="18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2057400" y="1524000"/>
            <a:ext cx="4901609" cy="1121761"/>
          </a:xfrm>
          <a:prstGeom prst="rect">
            <a:avLst/>
          </a:prstGeom>
        </p:spPr>
      </p:pic>
    </p:spTree>
    <p:extLst>
      <p:ext uri="{BB962C8B-B14F-4D97-AF65-F5344CB8AC3E}">
        <p14:creationId xmlns:p14="http://schemas.microsoft.com/office/powerpoint/2010/main" val="3493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50000">
              <a:schemeClr val="tx1">
                <a:lumMod val="85000"/>
                <a:lumOff val="15000"/>
              </a:schemeClr>
            </a:gs>
            <a:gs pos="100000">
              <a:schemeClr val="tx1">
                <a:lumMod val="85000"/>
                <a:lumOff val="1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0"/>
            <a:ext cx="7772400" cy="936625"/>
          </a:xfrm>
        </p:spPr>
        <p:txBody>
          <a:bodyPr>
            <a:normAutofit/>
          </a:bodyPr>
          <a:lstStyle/>
          <a:p>
            <a:r>
              <a:rPr lang="en-US" sz="2800" dirty="0" smtClean="0">
                <a:solidFill>
                  <a:schemeClr val="bg1">
                    <a:lumMod val="95000"/>
                  </a:schemeClr>
                </a:solidFill>
              </a:rPr>
              <a:t>Types of Capnography </a:t>
            </a:r>
            <a:endParaRPr lang="en-US" sz="2800" dirty="0">
              <a:solidFill>
                <a:schemeClr val="bg1">
                  <a:lumMod val="95000"/>
                </a:schemeClr>
              </a:solidFill>
            </a:endParaRPr>
          </a:p>
        </p:txBody>
      </p:sp>
      <p:pic>
        <p:nvPicPr>
          <p:cNvPr id="4" name="digital_numbers_H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52622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CO2</a:t>
            </a:r>
            <a:r>
              <a:rPr lang="en-US" dirty="0" smtClean="0"/>
              <a:t> Detector Types</a:t>
            </a:r>
            <a:endParaRPr lang="en-US" dirty="0"/>
          </a:p>
        </p:txBody>
      </p:sp>
      <p:sp>
        <p:nvSpPr>
          <p:cNvPr id="3" name="Content Placeholder 2"/>
          <p:cNvSpPr>
            <a:spLocks noGrp="1"/>
          </p:cNvSpPr>
          <p:nvPr>
            <p:ph idx="1"/>
          </p:nvPr>
        </p:nvSpPr>
        <p:spPr>
          <a:xfrm>
            <a:off x="1371600" y="990600"/>
            <a:ext cx="7543800" cy="5449790"/>
          </a:xfrm>
        </p:spPr>
        <p:txBody>
          <a:bodyPr>
            <a:normAutofit/>
          </a:bodyPr>
          <a:lstStyle/>
          <a:p>
            <a:pPr>
              <a:spcBef>
                <a:spcPts val="0"/>
              </a:spcBef>
            </a:pPr>
            <a:r>
              <a:rPr lang="en-US" sz="1800" b="1" i="1" dirty="0" smtClean="0"/>
              <a:t>Color-metric</a:t>
            </a:r>
          </a:p>
          <a:p>
            <a:pPr marL="285750" indent="-285750">
              <a:buFont typeface="Arial" pitchFamily="34" charset="0"/>
              <a:buChar char="•"/>
            </a:pPr>
            <a:r>
              <a:rPr lang="en-US" sz="1800" dirty="0" smtClean="0"/>
              <a:t>Relies on pH change</a:t>
            </a:r>
          </a:p>
          <a:p>
            <a:pPr marL="285750" indent="-285750">
              <a:buFont typeface="Arial" pitchFamily="34" charset="0"/>
              <a:buChar char="•"/>
            </a:pPr>
            <a:r>
              <a:rPr lang="en-US" sz="1800" dirty="0" smtClean="0"/>
              <a:t>Paper changes color</a:t>
            </a:r>
            <a:endParaRPr lang="en-US" sz="1800" dirty="0"/>
          </a:p>
          <a:p>
            <a:pPr>
              <a:spcBef>
                <a:spcPts val="0"/>
              </a:spcBef>
            </a:pPr>
            <a:r>
              <a:rPr lang="en-US" sz="1700" dirty="0" smtClean="0"/>
              <a:t>     • </a:t>
            </a:r>
            <a:r>
              <a:rPr lang="en-US" sz="1700" dirty="0"/>
              <a:t>Yellow </a:t>
            </a:r>
            <a:r>
              <a:rPr lang="en-US" sz="1700" dirty="0" smtClean="0"/>
              <a:t>(Yes) – </a:t>
            </a:r>
            <a:r>
              <a:rPr lang="en-US" sz="1700" dirty="0"/>
              <a:t>EtCO2 &gt;2</a:t>
            </a:r>
            <a:r>
              <a:rPr lang="en-US" sz="1700" dirty="0" smtClean="0"/>
              <a:t>%</a:t>
            </a:r>
          </a:p>
          <a:p>
            <a:pPr>
              <a:spcBef>
                <a:spcPts val="0"/>
              </a:spcBef>
            </a:pPr>
            <a:r>
              <a:rPr lang="en-US" sz="1700" dirty="0" smtClean="0"/>
              <a:t>     • </a:t>
            </a:r>
            <a:r>
              <a:rPr lang="en-US" sz="1700" dirty="0"/>
              <a:t>Tan -- EtCO2 0.5-2%</a:t>
            </a:r>
          </a:p>
          <a:p>
            <a:pPr>
              <a:spcBef>
                <a:spcPts val="0"/>
              </a:spcBef>
            </a:pPr>
            <a:r>
              <a:rPr lang="en-US" sz="1700" dirty="0" smtClean="0"/>
              <a:t>     • Purple (</a:t>
            </a:r>
            <a:r>
              <a:rPr lang="en-US" sz="1700" dirty="0"/>
              <a:t>pull the </a:t>
            </a:r>
            <a:r>
              <a:rPr lang="en-US" sz="1700" dirty="0" smtClean="0"/>
              <a:t>tube) - EtCO2 </a:t>
            </a:r>
            <a:r>
              <a:rPr lang="en-US" sz="1700" dirty="0"/>
              <a:t>&lt; 0.5%</a:t>
            </a:r>
          </a:p>
          <a:p>
            <a:pPr marL="285750" indent="-285750">
              <a:buFont typeface="Arial" pitchFamily="34" charset="0"/>
              <a:buChar char="•"/>
            </a:pPr>
            <a:r>
              <a:rPr lang="en-US" sz="1800" dirty="0" smtClean="0"/>
              <a:t>May turn yellow if exposed to acid </a:t>
            </a:r>
            <a:br>
              <a:rPr lang="en-US" sz="1800" dirty="0" smtClean="0"/>
            </a:br>
            <a:r>
              <a:rPr lang="en-US" sz="1800" dirty="0" smtClean="0"/>
              <a:t>(gastric, epinephrine)</a:t>
            </a:r>
            <a:endParaRPr lang="en-US" sz="1800" dirty="0"/>
          </a:p>
          <a:p>
            <a:pPr marL="285750" indent="-285750">
              <a:buFont typeface="Arial" pitchFamily="34" charset="0"/>
              <a:buChar char="•"/>
            </a:pPr>
            <a:r>
              <a:rPr lang="en-US" sz="1800" dirty="0"/>
              <a:t>Normal end-tidal CO2 is &gt;4%; </a:t>
            </a:r>
            <a:r>
              <a:rPr lang="en-US" sz="1800" i="1" dirty="0"/>
              <a:t>hence, </a:t>
            </a:r>
            <a:r>
              <a:rPr lang="en-US" sz="1800" i="1" dirty="0" smtClean="0"/>
              <a:t/>
            </a:r>
            <a:br>
              <a:rPr lang="en-US" sz="1800" i="1" dirty="0" smtClean="0"/>
            </a:br>
            <a:r>
              <a:rPr lang="en-US" sz="1800" i="1" dirty="0" smtClean="0"/>
              <a:t>the </a:t>
            </a:r>
            <a:r>
              <a:rPr lang="en-US" sz="1800" i="1" dirty="0"/>
              <a:t>device should turn yellow when </a:t>
            </a:r>
            <a:r>
              <a:rPr lang="en-US" sz="1800" i="1" dirty="0" smtClean="0"/>
              <a:t/>
            </a:r>
            <a:br>
              <a:rPr lang="en-US" sz="1800" i="1" dirty="0" smtClean="0"/>
            </a:br>
            <a:r>
              <a:rPr lang="en-US" sz="1800" i="1" dirty="0" smtClean="0"/>
              <a:t>the </a:t>
            </a:r>
            <a:r>
              <a:rPr lang="en-US" sz="1800" i="1" dirty="0"/>
              <a:t>endotracheal tube is inserted in </a:t>
            </a:r>
            <a:r>
              <a:rPr lang="en-US" sz="1800" i="1" dirty="0" smtClean="0"/>
              <a:t/>
            </a:r>
            <a:br>
              <a:rPr lang="en-US" sz="1800" i="1" dirty="0" smtClean="0"/>
            </a:br>
            <a:r>
              <a:rPr lang="en-US" sz="1800" i="1" dirty="0" smtClean="0"/>
              <a:t>patients </a:t>
            </a:r>
            <a:r>
              <a:rPr lang="en-US" sz="1800" i="1" dirty="0"/>
              <a:t>with intact circulation</a:t>
            </a:r>
            <a:r>
              <a:rPr lang="en-US" sz="1800" i="1" dirty="0" smtClean="0"/>
              <a:t>.</a:t>
            </a:r>
          </a:p>
          <a:p>
            <a:pPr marL="285750" indent="-285750">
              <a:buFont typeface="Arial" pitchFamily="34" charset="0"/>
              <a:buChar char="•"/>
            </a:pPr>
            <a:r>
              <a:rPr lang="en-US" sz="1800" dirty="0" smtClean="0"/>
              <a:t>Not sensitive when exposed to </a:t>
            </a:r>
            <a:br>
              <a:rPr lang="en-US" sz="1800" dirty="0" smtClean="0"/>
            </a:br>
            <a:r>
              <a:rPr lang="en-US" sz="1800" dirty="0" smtClean="0"/>
              <a:t>lower levels, such as</a:t>
            </a:r>
            <a:r>
              <a:rPr lang="en-US" sz="1800" dirty="0"/>
              <a:t> </a:t>
            </a:r>
            <a:r>
              <a:rPr lang="en-US" sz="1800" dirty="0" smtClean="0"/>
              <a:t>during </a:t>
            </a:r>
            <a:br>
              <a:rPr lang="en-US" sz="1800" dirty="0" smtClean="0"/>
            </a:br>
            <a:r>
              <a:rPr lang="en-US" sz="1800" dirty="0" smtClean="0"/>
              <a:t>CPR/low cardiac output </a:t>
            </a:r>
            <a:br>
              <a:rPr lang="en-US" sz="1800" dirty="0" smtClean="0"/>
            </a:br>
            <a:r>
              <a:rPr lang="en-US" sz="1800" dirty="0" smtClean="0"/>
              <a:t>(so may not be able to</a:t>
            </a:r>
            <a:r>
              <a:rPr lang="en-US" sz="1800" dirty="0"/>
              <a:t> </a:t>
            </a:r>
            <a:r>
              <a:rPr lang="en-US" sz="1800" dirty="0" smtClean="0"/>
              <a:t>identify </a:t>
            </a:r>
            <a:br>
              <a:rPr lang="en-US" sz="1800" dirty="0" smtClean="0"/>
            </a:br>
            <a:r>
              <a:rPr lang="en-US" sz="1800" dirty="0" smtClean="0"/>
              <a:t>esophageal intubation</a:t>
            </a:r>
            <a:r>
              <a:rPr lang="en-US" sz="1800" dirty="0"/>
              <a:t>)</a:t>
            </a:r>
            <a:endParaRPr lang="en-US" sz="1800" dirty="0">
              <a:solidFill>
                <a:srgbClr val="ACCBF9">
                  <a:lumMod val="25000"/>
                </a:srgb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3594579"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14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CO2</a:t>
            </a:r>
            <a:r>
              <a:rPr lang="en-US" dirty="0" smtClean="0"/>
              <a:t> Detector Types</a:t>
            </a:r>
            <a:endParaRPr lang="en-US" dirty="0"/>
          </a:p>
        </p:txBody>
      </p:sp>
      <p:sp>
        <p:nvSpPr>
          <p:cNvPr id="3" name="Content Placeholder 2"/>
          <p:cNvSpPr>
            <a:spLocks noGrp="1"/>
          </p:cNvSpPr>
          <p:nvPr>
            <p:ph idx="1"/>
          </p:nvPr>
        </p:nvSpPr>
        <p:spPr>
          <a:xfrm>
            <a:off x="1371600" y="990600"/>
            <a:ext cx="7543800" cy="5449790"/>
          </a:xfrm>
        </p:spPr>
        <p:txBody>
          <a:bodyPr>
            <a:normAutofit/>
          </a:bodyPr>
          <a:lstStyle/>
          <a:p>
            <a:pPr>
              <a:spcBef>
                <a:spcPts val="0"/>
              </a:spcBef>
            </a:pPr>
            <a:r>
              <a:rPr lang="en-US" sz="1800" b="1" i="1" dirty="0" smtClean="0"/>
              <a:t>Mainstream</a:t>
            </a:r>
          </a:p>
          <a:p>
            <a:pPr marL="285750" indent="-285750">
              <a:spcBef>
                <a:spcPts val="0"/>
              </a:spcBef>
              <a:buFont typeface="Arial" pitchFamily="34" charset="0"/>
              <a:buChar char="•"/>
            </a:pPr>
            <a:r>
              <a:rPr lang="en-US" sz="1800" dirty="0" smtClean="0"/>
              <a:t>CO2 sensor is located between the ET tube and the breathing circuit</a:t>
            </a:r>
            <a:endParaRPr lang="en-US" sz="1800" dirty="0"/>
          </a:p>
          <a:p>
            <a:pPr marL="285750" indent="-285750">
              <a:spcBef>
                <a:spcPts val="0"/>
              </a:spcBef>
              <a:buFont typeface="Arial" pitchFamily="34" charset="0"/>
              <a:buChar char="•"/>
            </a:pPr>
            <a:r>
              <a:rPr lang="en-US" sz="1800" dirty="0" smtClean="0"/>
              <a:t>Gives immediate recording of the patient’s CO2 concentration(&lt;40 msec</a:t>
            </a:r>
            <a:r>
              <a:rPr lang="en-US" sz="1800" dirty="0"/>
              <a:t>)</a:t>
            </a:r>
          </a:p>
          <a:p>
            <a:pPr marL="285750" indent="-285750">
              <a:spcBef>
                <a:spcPts val="0"/>
              </a:spcBef>
              <a:buFont typeface="Arial" pitchFamily="34" charset="0"/>
              <a:buChar char="•"/>
            </a:pPr>
            <a:r>
              <a:rPr lang="en-US" sz="1800" dirty="0" smtClean="0"/>
              <a:t>The sensor may be difficult to clean when clogged; is expensive; is </a:t>
            </a:r>
            <a:r>
              <a:rPr lang="en-US" sz="1800" dirty="0"/>
              <a:t>m</a:t>
            </a:r>
            <a:r>
              <a:rPr lang="en-US" sz="1800" dirty="0" smtClean="0"/>
              <a:t>ore bulky</a:t>
            </a:r>
          </a:p>
          <a:p>
            <a:pPr marL="285750" indent="-285750">
              <a:spcBef>
                <a:spcPts val="0"/>
              </a:spcBef>
              <a:buFont typeface="Arial" pitchFamily="34" charset="0"/>
              <a:buChar char="•"/>
            </a:pPr>
            <a:r>
              <a:rPr lang="en-US" sz="1800" dirty="0">
                <a:solidFill>
                  <a:srgbClr val="ACCBF9">
                    <a:lumMod val="25000"/>
                  </a:srgbClr>
                </a:solidFill>
              </a:rPr>
              <a:t>Only intubated patient </a:t>
            </a:r>
            <a:r>
              <a:rPr lang="en-US" sz="1800" dirty="0" smtClean="0">
                <a:solidFill>
                  <a:srgbClr val="ACCBF9">
                    <a:lumMod val="25000"/>
                  </a:srgbClr>
                </a:solidFill>
              </a:rPr>
              <a:t>populations</a:t>
            </a:r>
          </a:p>
          <a:p>
            <a:pPr marL="285750" indent="-285750">
              <a:spcBef>
                <a:spcPts val="0"/>
              </a:spcBef>
              <a:buFont typeface="Arial" pitchFamily="34" charset="0"/>
              <a:buChar char="•"/>
            </a:pPr>
            <a:r>
              <a:rPr lang="en-US" sz="1800" dirty="0">
                <a:solidFill>
                  <a:srgbClr val="ACCBF9">
                    <a:lumMod val="25000"/>
                  </a:srgbClr>
                </a:solidFill>
              </a:rPr>
              <a:t>Requires routine calibration</a:t>
            </a:r>
          </a:p>
          <a:p>
            <a:pPr>
              <a:spcBef>
                <a:spcPts val="0"/>
              </a:spcBef>
            </a:pPr>
            <a:endParaRPr lang="en-US" sz="1800" dirty="0">
              <a:solidFill>
                <a:srgbClr val="ACCBF9">
                  <a:lumMod val="25000"/>
                </a:srgbClr>
              </a:solidFill>
            </a:endParaRPr>
          </a:p>
          <a:p>
            <a:pPr>
              <a:spcBef>
                <a:spcPts val="0"/>
              </a:spcBef>
            </a:pPr>
            <a:endParaRPr lang="en-US" sz="1800" dirty="0">
              <a:solidFill>
                <a:srgbClr val="ACCBF9">
                  <a:lumMod val="25000"/>
                </a:srgb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308349"/>
            <a:ext cx="231457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570954"/>
            <a:ext cx="2914650"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119455"/>
            <a:ext cx="2389187"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022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CO2</a:t>
            </a:r>
            <a:r>
              <a:rPr lang="en-US" dirty="0" smtClean="0"/>
              <a:t> Detector Types</a:t>
            </a:r>
            <a:endParaRPr lang="en-US" dirty="0"/>
          </a:p>
        </p:txBody>
      </p:sp>
      <p:sp>
        <p:nvSpPr>
          <p:cNvPr id="3" name="Content Placeholder 2"/>
          <p:cNvSpPr>
            <a:spLocks noGrp="1"/>
          </p:cNvSpPr>
          <p:nvPr>
            <p:ph idx="1"/>
          </p:nvPr>
        </p:nvSpPr>
        <p:spPr>
          <a:xfrm>
            <a:off x="1371600" y="990600"/>
            <a:ext cx="7543800" cy="5449790"/>
          </a:xfrm>
        </p:spPr>
        <p:txBody>
          <a:bodyPr>
            <a:normAutofit/>
          </a:bodyPr>
          <a:lstStyle/>
          <a:p>
            <a:pPr>
              <a:spcBef>
                <a:spcPts val="0"/>
              </a:spcBef>
            </a:pPr>
            <a:r>
              <a:rPr lang="en-US" sz="1800" b="1" i="1" dirty="0" smtClean="0"/>
              <a:t>Sidestream</a:t>
            </a:r>
          </a:p>
          <a:p>
            <a:pPr marL="285750" indent="-285750">
              <a:spcBef>
                <a:spcPts val="0"/>
              </a:spcBef>
              <a:buFont typeface="Arial" pitchFamily="34" charset="0"/>
              <a:buChar char="•"/>
            </a:pPr>
            <a:r>
              <a:rPr lang="en-US" sz="1800" dirty="0" smtClean="0"/>
              <a:t>CO2 travels through a small port/tube to the sensor</a:t>
            </a:r>
            <a:endParaRPr lang="en-US" sz="1800" dirty="0"/>
          </a:p>
          <a:p>
            <a:pPr marL="285750" indent="-285750">
              <a:spcBef>
                <a:spcPts val="0"/>
              </a:spcBef>
              <a:buFont typeface="Arial" pitchFamily="34" charset="0"/>
              <a:buChar char="•"/>
            </a:pPr>
            <a:r>
              <a:rPr lang="en-US" sz="1800" dirty="0" smtClean="0"/>
              <a:t>Delayed recording of time it takes for gas to travel through the tube</a:t>
            </a:r>
          </a:p>
          <a:p>
            <a:pPr marL="285750" indent="-285750">
              <a:spcBef>
                <a:spcPts val="0"/>
              </a:spcBef>
              <a:buFont typeface="Arial" pitchFamily="34" charset="0"/>
              <a:buChar char="•"/>
            </a:pPr>
            <a:r>
              <a:rPr lang="en-US" sz="1800" dirty="0" smtClean="0"/>
              <a:t>Gives rapid recording of the patient’s CO2 concentration(&lt;</a:t>
            </a:r>
            <a:r>
              <a:rPr lang="en-US" sz="1800" dirty="0"/>
              <a:t> </a:t>
            </a:r>
            <a:r>
              <a:rPr lang="en-US" sz="1800" dirty="0" smtClean="0"/>
              <a:t>1-2 sec</a:t>
            </a:r>
            <a:r>
              <a:rPr lang="en-US" sz="1800" dirty="0"/>
              <a:t>)</a:t>
            </a:r>
          </a:p>
          <a:p>
            <a:pPr marL="285750" indent="-285750">
              <a:spcBef>
                <a:spcPts val="0"/>
              </a:spcBef>
              <a:buFont typeface="Arial" pitchFamily="34" charset="0"/>
              <a:buChar char="•"/>
            </a:pPr>
            <a:r>
              <a:rPr lang="en-US" sz="1800" dirty="0"/>
              <a:t>Neonatal through adult</a:t>
            </a:r>
          </a:p>
          <a:p>
            <a:pPr marL="285750" indent="-285750">
              <a:spcBef>
                <a:spcPts val="0"/>
              </a:spcBef>
              <a:buFont typeface="Arial" pitchFamily="34" charset="0"/>
              <a:buChar char="•"/>
            </a:pPr>
            <a:r>
              <a:rPr lang="en-US" sz="1800" dirty="0" smtClean="0"/>
              <a:t>Intubated </a:t>
            </a:r>
            <a:r>
              <a:rPr lang="en-US" sz="1800" dirty="0"/>
              <a:t>and non-intubated patients</a:t>
            </a:r>
          </a:p>
          <a:p>
            <a:pPr marL="285750" indent="-285750">
              <a:spcBef>
                <a:spcPts val="0"/>
              </a:spcBef>
              <a:buFont typeface="Arial" pitchFamily="34" charset="0"/>
              <a:buChar char="•"/>
            </a:pPr>
            <a:r>
              <a:rPr lang="en-US" sz="1800" dirty="0" smtClean="0"/>
              <a:t>Accurate </a:t>
            </a:r>
            <a:r>
              <a:rPr lang="en-US" sz="1800" dirty="0"/>
              <a:t>at small tidal volumes and high </a:t>
            </a:r>
            <a:r>
              <a:rPr lang="en-US" sz="1800" dirty="0" smtClean="0"/>
              <a:t/>
            </a:r>
            <a:br>
              <a:rPr lang="en-US" sz="1800" dirty="0" smtClean="0"/>
            </a:br>
            <a:r>
              <a:rPr lang="en-US" sz="1800" dirty="0" smtClean="0"/>
              <a:t>respiratory </a:t>
            </a:r>
            <a:r>
              <a:rPr lang="en-US" sz="1800" dirty="0"/>
              <a:t>rates</a:t>
            </a:r>
          </a:p>
          <a:p>
            <a:pPr>
              <a:spcBef>
                <a:spcPts val="0"/>
              </a:spcBef>
            </a:pPr>
            <a:endParaRPr lang="en-US" sz="1800" dirty="0">
              <a:solidFill>
                <a:srgbClr val="ACCBF9">
                  <a:lumMod val="25000"/>
                </a:srgbClr>
              </a:solidFill>
            </a:endParaRPr>
          </a:p>
          <a:p>
            <a:pPr>
              <a:spcBef>
                <a:spcPts val="0"/>
              </a:spcBef>
            </a:pPr>
            <a:endParaRPr lang="en-US" sz="1800" dirty="0">
              <a:solidFill>
                <a:srgbClr val="ACCBF9">
                  <a:lumMod val="25000"/>
                </a:srgb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033042"/>
            <a:ext cx="2597150"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456" y="2438400"/>
            <a:ext cx="2414587"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657600"/>
            <a:ext cx="2895382" cy="2590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73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50000">
              <a:schemeClr val="tx1">
                <a:lumMod val="85000"/>
                <a:lumOff val="15000"/>
              </a:schemeClr>
            </a:gs>
            <a:gs pos="100000">
              <a:schemeClr val="tx1">
                <a:lumMod val="85000"/>
                <a:lumOff val="1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0"/>
            <a:ext cx="7772400" cy="936625"/>
          </a:xfrm>
        </p:spPr>
        <p:txBody>
          <a:bodyPr>
            <a:normAutofit/>
          </a:bodyPr>
          <a:lstStyle/>
          <a:p>
            <a:r>
              <a:rPr lang="en-US" sz="2800" dirty="0" smtClean="0">
                <a:solidFill>
                  <a:schemeClr val="bg1">
                    <a:lumMod val="95000"/>
                  </a:schemeClr>
                </a:solidFill>
              </a:rPr>
              <a:t>How Waveform Capnography Works</a:t>
            </a:r>
            <a:endParaRPr lang="en-US" sz="2800" dirty="0">
              <a:solidFill>
                <a:schemeClr val="bg1">
                  <a:lumMod val="95000"/>
                </a:schemeClr>
              </a:solidFill>
            </a:endParaRPr>
          </a:p>
        </p:txBody>
      </p:sp>
      <p:pic>
        <p:nvPicPr>
          <p:cNvPr id="4" name="digital_numbers_H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77825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How Waveform</a:t>
            </a:r>
            <a:r>
              <a:rPr lang="en-US" dirty="0" smtClean="0"/>
              <a:t> Capnography Works</a:t>
            </a:r>
            <a:endParaRPr lang="en-US" dirty="0"/>
          </a:p>
        </p:txBody>
      </p:sp>
      <p:sp>
        <p:nvSpPr>
          <p:cNvPr id="3" name="Content Placeholder 2"/>
          <p:cNvSpPr>
            <a:spLocks noGrp="1"/>
          </p:cNvSpPr>
          <p:nvPr>
            <p:ph idx="1"/>
          </p:nvPr>
        </p:nvSpPr>
        <p:spPr>
          <a:xfrm>
            <a:off x="1371600" y="990600"/>
            <a:ext cx="7315200" cy="5135563"/>
          </a:xfrm>
        </p:spPr>
        <p:txBody>
          <a:bodyPr>
            <a:normAutofit/>
          </a:bodyPr>
          <a:lstStyle/>
          <a:p>
            <a:pPr marL="285750" indent="-285750">
              <a:spcBef>
                <a:spcPts val="0"/>
              </a:spcBef>
              <a:buFont typeface="Arial" pitchFamily="34" charset="0"/>
              <a:buChar char="•"/>
            </a:pPr>
            <a:r>
              <a:rPr lang="en-US" sz="1800" dirty="0"/>
              <a:t>Capnography uses infrared waves to measure CO2</a:t>
            </a:r>
            <a:r>
              <a:rPr lang="en-US" sz="1800" dirty="0" smtClean="0"/>
              <a:t>.</a:t>
            </a:r>
          </a:p>
          <a:p>
            <a:pPr marL="285750" indent="-285750">
              <a:spcBef>
                <a:spcPts val="0"/>
              </a:spcBef>
              <a:buFont typeface="Arial" pitchFamily="34" charset="0"/>
              <a:buChar char="•"/>
            </a:pPr>
            <a:r>
              <a:rPr lang="en-US" sz="1800" dirty="0"/>
              <a:t>Infrared is absorbed by gases that have “two or more different atoms</a:t>
            </a:r>
            <a:r>
              <a:rPr lang="en-US" sz="1800" dirty="0" smtClean="0"/>
              <a:t>”.</a:t>
            </a:r>
          </a:p>
          <a:p>
            <a:pPr lvl="1">
              <a:spcBef>
                <a:spcPts val="0"/>
              </a:spcBef>
            </a:pPr>
            <a:r>
              <a:rPr lang="en-US" sz="1800" dirty="0"/>
              <a:t>	</a:t>
            </a:r>
            <a:r>
              <a:rPr lang="en-US" sz="1800" dirty="0" smtClean="0"/>
              <a:t>• Oxygen </a:t>
            </a:r>
            <a:r>
              <a:rPr lang="en-US" sz="1800" dirty="0"/>
              <a:t>gas has two atoms which are not different. </a:t>
            </a:r>
            <a:endParaRPr lang="en-US" sz="1800" dirty="0" smtClean="0"/>
          </a:p>
          <a:p>
            <a:pPr lvl="1">
              <a:spcBef>
                <a:spcPts val="0"/>
              </a:spcBef>
            </a:pPr>
            <a:r>
              <a:rPr lang="en-US" sz="1800" dirty="0"/>
              <a:t>	</a:t>
            </a:r>
            <a:r>
              <a:rPr lang="en-US" sz="1800" dirty="0" smtClean="0"/>
              <a:t>• Therefore</a:t>
            </a:r>
            <a:r>
              <a:rPr lang="en-US" sz="1800" dirty="0"/>
              <a:t>, </a:t>
            </a:r>
            <a:r>
              <a:rPr lang="en-US" sz="1800" dirty="0" smtClean="0"/>
              <a:t>oxygen does </a:t>
            </a:r>
            <a:r>
              <a:rPr lang="en-US" sz="1800" dirty="0"/>
              <a:t>not absorb infrared waves. </a:t>
            </a:r>
            <a:endParaRPr lang="en-US" sz="1800" dirty="0" smtClean="0"/>
          </a:p>
          <a:p>
            <a:pPr marL="285750" lvl="1" indent="-285750">
              <a:spcBef>
                <a:spcPts val="0"/>
              </a:spcBef>
              <a:buFont typeface="Arial" pitchFamily="34" charset="0"/>
              <a:buChar char="•"/>
            </a:pPr>
            <a:r>
              <a:rPr lang="en-US" sz="1800" dirty="0"/>
              <a:t>Carbon dioxide gas, unlike oxygen gas, has atoms that are </a:t>
            </a:r>
            <a:r>
              <a:rPr lang="en-US" sz="1800" dirty="0" smtClean="0"/>
              <a:t>different</a:t>
            </a:r>
          </a:p>
          <a:p>
            <a:pPr lvl="2">
              <a:spcBef>
                <a:spcPts val="0"/>
              </a:spcBef>
            </a:pPr>
            <a:r>
              <a:rPr lang="en-US" sz="1800" dirty="0"/>
              <a:t>	</a:t>
            </a:r>
            <a:r>
              <a:rPr lang="en-US" sz="1800" dirty="0" smtClean="0"/>
              <a:t>• Therefore</a:t>
            </a:r>
            <a:r>
              <a:rPr lang="en-US" sz="1800" dirty="0"/>
              <a:t>, because carbon dioxide gas has different atoms, </a:t>
            </a:r>
            <a:r>
              <a:rPr lang="en-US" sz="1800" dirty="0" smtClean="0"/>
              <a:t>it</a:t>
            </a:r>
            <a:br>
              <a:rPr lang="en-US" sz="1800" dirty="0" smtClean="0"/>
            </a:br>
            <a:r>
              <a:rPr lang="en-US" sz="1800" dirty="0" smtClean="0"/>
              <a:t>	   </a:t>
            </a:r>
            <a:r>
              <a:rPr lang="en-US" sz="1800" dirty="0"/>
              <a:t>absorbs infrared waves</a:t>
            </a:r>
            <a:r>
              <a:rPr lang="en-US" sz="1800" dirty="0" smtClean="0"/>
              <a:t>.</a:t>
            </a:r>
          </a:p>
          <a:p>
            <a:pPr lvl="2">
              <a:spcBef>
                <a:spcPts val="0"/>
              </a:spcBef>
            </a:pPr>
            <a:r>
              <a:rPr lang="en-US" sz="1800" dirty="0" smtClean="0"/>
              <a:t>                 • Resting </a:t>
            </a:r>
            <a:r>
              <a:rPr lang="en-US" sz="1800" dirty="0"/>
              <a:t>adults produce </a:t>
            </a:r>
            <a:r>
              <a:rPr lang="en-US" sz="1800" dirty="0" smtClean="0"/>
              <a:t>2.5 </a:t>
            </a:r>
            <a:r>
              <a:rPr lang="en-US" sz="1800" dirty="0"/>
              <a:t>mg/kg/min</a:t>
            </a:r>
          </a:p>
          <a:p>
            <a:pPr lvl="2">
              <a:spcBef>
                <a:spcPts val="0"/>
              </a:spcBef>
            </a:pPr>
            <a:endParaRPr lang="en-US" sz="1800" dirty="0"/>
          </a:p>
          <a:p>
            <a:pPr marL="285750" lvl="1" indent="-285750">
              <a:spcBef>
                <a:spcPts val="0"/>
              </a:spcBef>
              <a:buFont typeface="Arial" pitchFamily="34" charset="0"/>
              <a:buChar char="•"/>
            </a:pPr>
            <a:endParaRPr lang="en-US" sz="1800" dirty="0"/>
          </a:p>
          <a:p>
            <a:pPr marL="285750" lvl="1"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349" t="3451" r="8058" b="12942"/>
          <a:stretch/>
        </p:blipFill>
        <p:spPr bwMode="auto">
          <a:xfrm>
            <a:off x="2517677" y="3352799"/>
            <a:ext cx="4340323" cy="255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0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5"/>
          </p:nvPr>
        </p:nvSpPr>
        <p:spPr>
          <a:xfrm>
            <a:off x="4572000" y="1148318"/>
            <a:ext cx="4191000" cy="838200"/>
          </a:xfrm>
        </p:spPr>
        <p:txBody>
          <a:bodyPr/>
          <a:lstStyle/>
          <a:p>
            <a:r>
              <a:rPr lang="en-US" dirty="0" smtClean="0"/>
              <a:t>History of Capnography</a:t>
            </a:r>
            <a:endParaRPr lang="en-US" dirty="0"/>
          </a:p>
        </p:txBody>
      </p:sp>
      <p:sp>
        <p:nvSpPr>
          <p:cNvPr id="14" name="Text Placeholder 13"/>
          <p:cNvSpPr>
            <a:spLocks noGrp="1"/>
          </p:cNvSpPr>
          <p:nvPr>
            <p:ph type="body" sz="quarter" idx="16"/>
          </p:nvPr>
        </p:nvSpPr>
        <p:spPr>
          <a:xfrm>
            <a:off x="4572000" y="1860304"/>
            <a:ext cx="4191000" cy="838200"/>
          </a:xfrm>
        </p:spPr>
        <p:txBody>
          <a:bodyPr/>
          <a:lstStyle/>
          <a:p>
            <a:r>
              <a:rPr lang="en-US" dirty="0" smtClean="0"/>
              <a:t>How does it Work</a:t>
            </a:r>
            <a:endParaRPr lang="en-US" dirty="0"/>
          </a:p>
        </p:txBody>
      </p:sp>
      <p:sp>
        <p:nvSpPr>
          <p:cNvPr id="15" name="Text Placeholder 14"/>
          <p:cNvSpPr>
            <a:spLocks noGrp="1"/>
          </p:cNvSpPr>
          <p:nvPr>
            <p:ph type="body" sz="quarter" idx="17"/>
          </p:nvPr>
        </p:nvSpPr>
        <p:spPr>
          <a:xfrm>
            <a:off x="4580878" y="2648561"/>
            <a:ext cx="4191000" cy="725059"/>
          </a:xfrm>
        </p:spPr>
        <p:txBody>
          <a:bodyPr/>
          <a:lstStyle/>
          <a:p>
            <a:r>
              <a:rPr lang="en-US" dirty="0" smtClean="0"/>
              <a:t>Basic Waveform</a:t>
            </a:r>
            <a:endParaRPr lang="en-US" dirty="0"/>
          </a:p>
        </p:txBody>
      </p:sp>
      <p:sp>
        <p:nvSpPr>
          <p:cNvPr id="11" name="Text Placeholder 10"/>
          <p:cNvSpPr>
            <a:spLocks noGrp="1"/>
          </p:cNvSpPr>
          <p:nvPr>
            <p:ph type="body" sz="quarter" idx="18"/>
          </p:nvPr>
        </p:nvSpPr>
        <p:spPr>
          <a:xfrm>
            <a:off x="4572000" y="3470708"/>
            <a:ext cx="4191000" cy="838200"/>
          </a:xfrm>
        </p:spPr>
        <p:txBody>
          <a:bodyPr/>
          <a:lstStyle/>
          <a:p>
            <a:r>
              <a:rPr lang="en-US" dirty="0" smtClean="0"/>
              <a:t>Diagnostic Waveforms</a:t>
            </a:r>
          </a:p>
          <a:p>
            <a:endParaRPr lang="en-US" dirty="0"/>
          </a:p>
        </p:txBody>
      </p:sp>
      <p:sp>
        <p:nvSpPr>
          <p:cNvPr id="10" name="Title 9"/>
          <p:cNvSpPr>
            <a:spLocks noGrp="1"/>
          </p:cNvSpPr>
          <p:nvPr>
            <p:ph type="title"/>
          </p:nvPr>
        </p:nvSpPr>
        <p:spPr/>
        <p:txBody>
          <a:bodyPr>
            <a:normAutofit/>
          </a:bodyPr>
          <a:lstStyle/>
          <a:p>
            <a:r>
              <a:rPr lang="en-US" dirty="0" smtClean="0">
                <a:solidFill>
                  <a:schemeClr val="accent1"/>
                </a:solidFill>
              </a:rPr>
              <a:t>Capnography</a:t>
            </a:r>
            <a:r>
              <a:rPr lang="en-US" dirty="0" smtClean="0"/>
              <a:t> Agenda</a:t>
            </a:r>
            <a:endParaRPr lang="en-US" dirty="0"/>
          </a:p>
        </p:txBody>
      </p:sp>
      <p:grpSp>
        <p:nvGrpSpPr>
          <p:cNvPr id="30" name="Group 29"/>
          <p:cNvGrpSpPr/>
          <p:nvPr/>
        </p:nvGrpSpPr>
        <p:grpSpPr>
          <a:xfrm>
            <a:off x="2895600" y="1370554"/>
            <a:ext cx="1371600" cy="2559238"/>
            <a:chOff x="2667000" y="1807029"/>
            <a:chExt cx="1371600" cy="2971800"/>
          </a:xfrm>
        </p:grpSpPr>
        <p:sp>
          <p:nvSpPr>
            <p:cNvPr id="16" name="Rectangle 15"/>
            <p:cNvSpPr/>
            <p:nvPr/>
          </p:nvSpPr>
          <p:spPr>
            <a:xfrm>
              <a:off x="2667000" y="4321629"/>
              <a:ext cx="1371600" cy="4572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Phase 4</a:t>
              </a:r>
              <a:endParaRPr lang="en-US" dirty="0"/>
            </a:p>
          </p:txBody>
        </p:sp>
        <p:grpSp>
          <p:nvGrpSpPr>
            <p:cNvPr id="17" name="Group 16"/>
            <p:cNvGrpSpPr/>
            <p:nvPr/>
          </p:nvGrpSpPr>
          <p:grpSpPr>
            <a:xfrm>
              <a:off x="2667000" y="1807029"/>
              <a:ext cx="1371600" cy="707571"/>
              <a:chOff x="2209800" y="1807029"/>
              <a:chExt cx="1371600" cy="707571"/>
            </a:xfrm>
          </p:grpSpPr>
          <p:sp>
            <p:nvSpPr>
              <p:cNvPr id="18" name="Rectangle 17"/>
              <p:cNvSpPr/>
              <p:nvPr/>
            </p:nvSpPr>
            <p:spPr>
              <a:xfrm>
                <a:off x="2209800" y="1807029"/>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Phase 1</a:t>
                </a:r>
                <a:endParaRPr lang="en-US" dirty="0"/>
              </a:p>
            </p:txBody>
          </p:sp>
          <p:sp>
            <p:nvSpPr>
              <p:cNvPr id="19" name="Down Arrow 18"/>
              <p:cNvSpPr/>
              <p:nvPr/>
            </p:nvSpPr>
            <p:spPr>
              <a:xfrm>
                <a:off x="2590800" y="228600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a:off x="2667000" y="2645229"/>
              <a:ext cx="1371600" cy="703823"/>
              <a:chOff x="2202305" y="2496577"/>
              <a:chExt cx="1371600" cy="703823"/>
            </a:xfrm>
          </p:grpSpPr>
          <p:sp>
            <p:nvSpPr>
              <p:cNvPr id="21" name="Rectangle 20"/>
              <p:cNvSpPr/>
              <p:nvPr/>
            </p:nvSpPr>
            <p:spPr>
              <a:xfrm>
                <a:off x="2202305" y="2496577"/>
                <a:ext cx="1371600" cy="4572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Phase 2</a:t>
                </a:r>
                <a:endParaRPr lang="en-US" dirty="0"/>
              </a:p>
            </p:txBody>
          </p:sp>
          <p:sp>
            <p:nvSpPr>
              <p:cNvPr id="22" name="Down Arrow 21"/>
              <p:cNvSpPr/>
              <p:nvPr/>
            </p:nvSpPr>
            <p:spPr>
              <a:xfrm>
                <a:off x="2590800" y="2971800"/>
                <a:ext cx="609600" cy="228600"/>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grpSp>
          <p:nvGrpSpPr>
            <p:cNvPr id="23" name="Group 22"/>
            <p:cNvGrpSpPr/>
            <p:nvPr/>
          </p:nvGrpSpPr>
          <p:grpSpPr>
            <a:xfrm>
              <a:off x="2667000" y="3483429"/>
              <a:ext cx="1371600" cy="707571"/>
              <a:chOff x="2209800" y="3254829"/>
              <a:chExt cx="1371600" cy="707571"/>
            </a:xfrm>
          </p:grpSpPr>
          <p:sp>
            <p:nvSpPr>
              <p:cNvPr id="24" name="Rectangle 23"/>
              <p:cNvSpPr/>
              <p:nvPr/>
            </p:nvSpPr>
            <p:spPr>
              <a:xfrm>
                <a:off x="2209800" y="3254829"/>
                <a:ext cx="1371600" cy="4572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Phase 3</a:t>
                </a:r>
                <a:endParaRPr lang="en-US" dirty="0"/>
              </a:p>
            </p:txBody>
          </p:sp>
          <p:sp>
            <p:nvSpPr>
              <p:cNvPr id="25" name="Down Arrow 24"/>
              <p:cNvSpPr/>
              <p:nvPr/>
            </p:nvSpPr>
            <p:spPr>
              <a:xfrm>
                <a:off x="2590800" y="3733800"/>
                <a:ext cx="609600" cy="228600"/>
              </a:xfrm>
              <a:prstGeom prst="downArrow">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grpSp>
      </p:grpSp>
      <p:pic>
        <p:nvPicPr>
          <p:cNvPr id="26" name="Picture 25"/>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53579" y="5638800"/>
            <a:ext cx="1239835" cy="995175"/>
          </a:xfrm>
          <a:prstGeom prst="rect">
            <a:avLst/>
          </a:prstGeom>
        </p:spPr>
      </p:pic>
      <p:sp>
        <p:nvSpPr>
          <p:cNvPr id="27" name="Rectangle 26"/>
          <p:cNvSpPr/>
          <p:nvPr/>
        </p:nvSpPr>
        <p:spPr>
          <a:xfrm>
            <a:off x="2903095" y="4191000"/>
            <a:ext cx="1371600" cy="393729"/>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Phase 5</a:t>
            </a:r>
            <a:endParaRPr lang="en-US" dirty="0"/>
          </a:p>
        </p:txBody>
      </p:sp>
      <p:sp>
        <p:nvSpPr>
          <p:cNvPr id="28" name="Down Arrow 27"/>
          <p:cNvSpPr/>
          <p:nvPr/>
        </p:nvSpPr>
        <p:spPr>
          <a:xfrm>
            <a:off x="3284095" y="3945038"/>
            <a:ext cx="609600" cy="196864"/>
          </a:xfrm>
          <a:prstGeom prst="downArrow">
            <a:avLst/>
          </a:prstGeom>
          <a:solidFill>
            <a:schemeClr val="accent5">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29" name="Text Placeholder 10"/>
          <p:cNvSpPr txBox="1">
            <a:spLocks/>
          </p:cNvSpPr>
          <p:nvPr/>
        </p:nvSpPr>
        <p:spPr>
          <a:xfrm>
            <a:off x="4572000" y="4137714"/>
            <a:ext cx="4191000" cy="500299"/>
          </a:xfrm>
          <a:prstGeom prst="rect">
            <a:avLst/>
          </a:prstGeom>
        </p:spPr>
        <p:txBody>
          <a:bodyPr vert="horz" lIns="91440" tIns="45720" rIns="91440" bIns="45720" rtlCol="0" anchor="ctr">
            <a:normAutofit/>
          </a:bodyPr>
          <a:lstStyle>
            <a:lvl1pPr marL="57150" indent="0" algn="l" defTabSz="914400" rtl="0" eaLnBrk="1" latinLnBrk="0" hangingPunct="1">
              <a:spcBef>
                <a:spcPct val="20000"/>
              </a:spcBef>
              <a:buFontTx/>
              <a:buNone/>
              <a:defRPr sz="1800" kern="1200" baseline="0">
                <a:solidFill>
                  <a:schemeClr val="bg2">
                    <a:lumMod val="25000"/>
                  </a:schemeClr>
                </a:solidFill>
                <a:latin typeface="+mn-lt"/>
                <a:ea typeface="+mn-ea"/>
                <a:cs typeface="+mn-cs"/>
              </a:defRPr>
            </a:lvl1pPr>
            <a:lvl2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2pPr>
            <a:lvl3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Use in Resuscitation</a:t>
            </a:r>
          </a:p>
        </p:txBody>
      </p:sp>
      <p:sp>
        <p:nvSpPr>
          <p:cNvPr id="31" name="Rectangle 30"/>
          <p:cNvSpPr/>
          <p:nvPr/>
        </p:nvSpPr>
        <p:spPr>
          <a:xfrm>
            <a:off x="2909013" y="4849274"/>
            <a:ext cx="1371600" cy="393729"/>
          </a:xfrm>
          <a:prstGeom prst="rect">
            <a:avLst/>
          </a:prstGeom>
          <a:gradFill flip="none" rotWithShape="1">
            <a:gsLst>
              <a:gs pos="0">
                <a:srgbClr val="FF9966">
                  <a:shade val="30000"/>
                  <a:satMod val="115000"/>
                </a:srgbClr>
              </a:gs>
              <a:gs pos="50000">
                <a:srgbClr val="FF9966">
                  <a:shade val="67500"/>
                  <a:satMod val="115000"/>
                </a:srgbClr>
              </a:gs>
              <a:gs pos="100000">
                <a:srgbClr val="FF9966">
                  <a:shade val="100000"/>
                  <a:satMod val="115000"/>
                </a:srgbClr>
              </a:gs>
            </a:gsLst>
            <a:lin ang="16200000" scaled="1"/>
            <a:tileRect/>
          </a:gra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Phase 6</a:t>
            </a:r>
            <a:endParaRPr lang="en-US" dirty="0"/>
          </a:p>
        </p:txBody>
      </p:sp>
      <p:sp>
        <p:nvSpPr>
          <p:cNvPr id="32" name="Down Arrow 31"/>
          <p:cNvSpPr/>
          <p:nvPr/>
        </p:nvSpPr>
        <p:spPr>
          <a:xfrm>
            <a:off x="3276600" y="4584729"/>
            <a:ext cx="609600" cy="196864"/>
          </a:xfrm>
          <a:prstGeom prst="downArrow">
            <a:avLst/>
          </a:prstGeom>
          <a:solidFill>
            <a:schemeClr val="tx2">
              <a:lumMod val="60000"/>
              <a:lumOff val="4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33" name="Text Placeholder 10"/>
          <p:cNvSpPr txBox="1">
            <a:spLocks/>
          </p:cNvSpPr>
          <p:nvPr/>
        </p:nvSpPr>
        <p:spPr>
          <a:xfrm>
            <a:off x="4556464" y="4842463"/>
            <a:ext cx="4191000" cy="685800"/>
          </a:xfrm>
          <a:prstGeom prst="rect">
            <a:avLst/>
          </a:prstGeom>
        </p:spPr>
        <p:txBody>
          <a:bodyPr vert="horz" lIns="91440" tIns="45720" rIns="91440" bIns="45720" rtlCol="0" anchor="ctr">
            <a:normAutofit/>
          </a:bodyPr>
          <a:lstStyle>
            <a:lvl1pPr marL="57150" indent="0" algn="l" defTabSz="914400" rtl="0" eaLnBrk="1" latinLnBrk="0" hangingPunct="1">
              <a:spcBef>
                <a:spcPct val="20000"/>
              </a:spcBef>
              <a:buFontTx/>
              <a:buNone/>
              <a:defRPr sz="1800" kern="1200" baseline="0">
                <a:solidFill>
                  <a:schemeClr val="bg2">
                    <a:lumMod val="25000"/>
                  </a:schemeClr>
                </a:solidFill>
                <a:latin typeface="+mn-lt"/>
                <a:ea typeface="+mn-ea"/>
                <a:cs typeface="+mn-cs"/>
              </a:defRPr>
            </a:lvl1pPr>
            <a:lvl2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2pPr>
            <a:lvl3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Capnography and Law </a:t>
            </a:r>
          </a:p>
          <a:p>
            <a:endParaRPr lang="en-US" dirty="0"/>
          </a:p>
        </p:txBody>
      </p:sp>
    </p:spTree>
    <p:extLst>
      <p:ext uri="{BB962C8B-B14F-4D97-AF65-F5344CB8AC3E}">
        <p14:creationId xmlns:p14="http://schemas.microsoft.com/office/powerpoint/2010/main" val="253495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500"/>
                                        <p:tgtEl>
                                          <p:spTgt spid="15">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build="p"/>
      <p:bldP spid="15" grpId="0" build="p"/>
      <p:bldP spid="11" grpId="0" build="p"/>
      <p:bldP spid="29"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How Waveform</a:t>
            </a:r>
            <a:r>
              <a:rPr lang="en-US" dirty="0" smtClean="0"/>
              <a:t> Capnography Works</a:t>
            </a:r>
            <a:endParaRPr lang="en-US" dirty="0"/>
          </a:p>
        </p:txBody>
      </p:sp>
      <p:sp>
        <p:nvSpPr>
          <p:cNvPr id="3" name="Content Placeholder 2"/>
          <p:cNvSpPr>
            <a:spLocks noGrp="1"/>
          </p:cNvSpPr>
          <p:nvPr>
            <p:ph idx="1"/>
          </p:nvPr>
        </p:nvSpPr>
        <p:spPr>
          <a:xfrm>
            <a:off x="1371600" y="990600"/>
            <a:ext cx="7543800" cy="5135563"/>
          </a:xfrm>
        </p:spPr>
        <p:txBody>
          <a:bodyPr>
            <a:normAutofit/>
          </a:bodyPr>
          <a:lstStyle/>
          <a:p>
            <a:pPr marL="285750" indent="-285750">
              <a:spcBef>
                <a:spcPts val="0"/>
              </a:spcBef>
              <a:buFont typeface="Arial" pitchFamily="34" charset="0"/>
              <a:buChar char="•"/>
            </a:pPr>
            <a:r>
              <a:rPr lang="en-US" sz="1800" dirty="0"/>
              <a:t>The CO2 being measured goes via a sampling chamber that has a fixed </a:t>
            </a:r>
            <a:r>
              <a:rPr lang="en-US" sz="1800" dirty="0" smtClean="0"/>
              <a:t>size</a:t>
            </a:r>
          </a:p>
          <a:p>
            <a:pPr marL="285750" indent="-285750">
              <a:spcBef>
                <a:spcPts val="0"/>
              </a:spcBef>
              <a:buFont typeface="Arial" pitchFamily="34" charset="0"/>
              <a:buChar char="•"/>
            </a:pPr>
            <a:r>
              <a:rPr lang="en-US" sz="1800" dirty="0"/>
              <a:t>The detector outputs a signal that is proportional to the amount of infrared waves falling on it</a:t>
            </a:r>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smtClean="0"/>
          </a:p>
          <a:p>
            <a:pPr>
              <a:spcBef>
                <a:spcPts val="0"/>
              </a:spcBef>
            </a:pPr>
            <a:endParaRPr lang="en-US" sz="2800" dirty="0" smtClean="0"/>
          </a:p>
          <a:p>
            <a:pPr>
              <a:spcBef>
                <a:spcPts val="0"/>
              </a:spcBef>
            </a:pPr>
            <a:endParaRPr lang="en-US" sz="1800" dirty="0"/>
          </a:p>
          <a:p>
            <a:pPr marL="285750" indent="-285750">
              <a:spcBef>
                <a:spcPts val="0"/>
              </a:spcBef>
              <a:buFont typeface="Arial" pitchFamily="34" charset="0"/>
              <a:buChar char="•"/>
            </a:pPr>
            <a:r>
              <a:rPr lang="en-US" sz="1800" dirty="0"/>
              <a:t>The computer uses the information from the detector to display the CO2.</a:t>
            </a:r>
            <a:r>
              <a:rPr lang="en-US" sz="1800" dirty="0" smtClean="0"/>
              <a:t>	</a:t>
            </a:r>
          </a:p>
          <a:p>
            <a:pPr>
              <a:spcBef>
                <a:spcPts val="0"/>
              </a:spcBef>
            </a:pPr>
            <a:r>
              <a:rPr lang="en-US" sz="1800" dirty="0" smtClean="0"/>
              <a:t>       </a:t>
            </a:r>
            <a:r>
              <a:rPr lang="en-US" sz="1800" dirty="0"/>
              <a:t>• Low CO2 = more infrared reaching detector = low CO2 display</a:t>
            </a:r>
          </a:p>
          <a:p>
            <a:pPr>
              <a:spcBef>
                <a:spcPts val="0"/>
              </a:spcBef>
            </a:pPr>
            <a:r>
              <a:rPr lang="en-US" sz="1800" dirty="0"/>
              <a:t> </a:t>
            </a:r>
            <a:r>
              <a:rPr lang="en-US" sz="1800" dirty="0" smtClean="0"/>
              <a:t>      </a:t>
            </a:r>
            <a:r>
              <a:rPr lang="en-US" sz="1800" dirty="0"/>
              <a:t>• High CO2 = less infrared reaching detector = high CO2 </a:t>
            </a:r>
            <a:r>
              <a:rPr lang="en-US" sz="1800" dirty="0" smtClean="0"/>
              <a:t>display</a:t>
            </a:r>
            <a:endParaRPr lang="en-US" sz="1800" dirty="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626" r="21556" b="8890"/>
          <a:stretch/>
        </p:blipFill>
        <p:spPr bwMode="auto">
          <a:xfrm>
            <a:off x="3962400" y="1600200"/>
            <a:ext cx="2514600" cy="20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00" r="3864" b="10170"/>
          <a:stretch/>
        </p:blipFill>
        <p:spPr bwMode="auto">
          <a:xfrm>
            <a:off x="2895600" y="4463305"/>
            <a:ext cx="4251664" cy="221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23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50000">
              <a:schemeClr val="tx1">
                <a:lumMod val="85000"/>
                <a:lumOff val="15000"/>
              </a:schemeClr>
            </a:gs>
            <a:gs pos="100000">
              <a:schemeClr val="tx1">
                <a:lumMod val="85000"/>
                <a:lumOff val="1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0"/>
            <a:ext cx="7772400" cy="936625"/>
          </a:xfrm>
        </p:spPr>
        <p:txBody>
          <a:bodyPr>
            <a:normAutofit/>
          </a:bodyPr>
          <a:lstStyle/>
          <a:p>
            <a:r>
              <a:rPr lang="en-US" sz="2800" dirty="0" smtClean="0">
                <a:solidFill>
                  <a:schemeClr val="bg1">
                    <a:lumMod val="95000"/>
                  </a:schemeClr>
                </a:solidFill>
              </a:rPr>
              <a:t>Basic Waveform</a:t>
            </a:r>
            <a:endParaRPr lang="en-US" sz="2800" dirty="0">
              <a:solidFill>
                <a:schemeClr val="bg1">
                  <a:lumMod val="95000"/>
                </a:schemeClr>
              </a:solidFill>
            </a:endParaRPr>
          </a:p>
        </p:txBody>
      </p:sp>
      <p:pic>
        <p:nvPicPr>
          <p:cNvPr id="4" name="digital_numbers_H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94442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Basic</a:t>
            </a:r>
            <a:r>
              <a:rPr lang="en-US" dirty="0" smtClean="0"/>
              <a:t> Waveforms</a:t>
            </a:r>
            <a:endParaRPr lang="en-US" dirty="0"/>
          </a:p>
        </p:txBody>
      </p:sp>
      <p:sp>
        <p:nvSpPr>
          <p:cNvPr id="3" name="Content Placeholder 2"/>
          <p:cNvSpPr>
            <a:spLocks noGrp="1"/>
          </p:cNvSpPr>
          <p:nvPr>
            <p:ph idx="1"/>
          </p:nvPr>
        </p:nvSpPr>
        <p:spPr>
          <a:xfrm>
            <a:off x="1371600" y="990600"/>
            <a:ext cx="7543800" cy="5449790"/>
          </a:xfrm>
        </p:spPr>
        <p:txBody>
          <a:bodyPr>
            <a:normAutofit/>
          </a:bodyPr>
          <a:lstStyle/>
          <a:p>
            <a:r>
              <a:rPr lang="en-US" sz="1800" b="1" dirty="0" smtClean="0"/>
              <a:t>Baseline</a:t>
            </a:r>
          </a:p>
          <a:p>
            <a:pPr marL="285750" indent="-285750">
              <a:buFont typeface="Arial" pitchFamily="34" charset="0"/>
              <a:buChar char="•"/>
            </a:pPr>
            <a:r>
              <a:rPr lang="en-US" sz="1800" dirty="0" smtClean="0"/>
              <a:t>Capnograph </a:t>
            </a:r>
            <a:r>
              <a:rPr lang="en-US" sz="1800" dirty="0"/>
              <a:t>detects only CO2 </a:t>
            </a:r>
            <a:br>
              <a:rPr lang="en-US" sz="1800" dirty="0"/>
            </a:br>
            <a:r>
              <a:rPr lang="en-US" sz="1800" dirty="0"/>
              <a:t>from ventilation</a:t>
            </a:r>
          </a:p>
          <a:p>
            <a:pPr marL="285750" indent="-285750">
              <a:buFont typeface="Arial" pitchFamily="34" charset="0"/>
              <a:buChar char="•"/>
            </a:pPr>
            <a:r>
              <a:rPr lang="en-US" sz="1800" dirty="0"/>
              <a:t>No CO2 present during inspiration</a:t>
            </a:r>
          </a:p>
          <a:p>
            <a:pPr marL="285750" indent="-285750">
              <a:buFont typeface="Arial" pitchFamily="34" charset="0"/>
              <a:buChar char="•"/>
            </a:pPr>
            <a:r>
              <a:rPr lang="en-US" sz="1800" dirty="0"/>
              <a:t>Baseline is normally zero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7000" y="3447657"/>
            <a:ext cx="32861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0"/>
          <p:cNvSpPr>
            <a:spLocks noChangeArrowheads="1"/>
          </p:cNvSpPr>
          <p:nvPr/>
        </p:nvSpPr>
        <p:spPr bwMode="auto">
          <a:xfrm>
            <a:off x="6637285" y="5011182"/>
            <a:ext cx="17510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Arial" charset="0"/>
              </a:rPr>
              <a:t>Baseline</a:t>
            </a:r>
          </a:p>
        </p:txBody>
      </p:sp>
      <p:cxnSp>
        <p:nvCxnSpPr>
          <p:cNvPr id="21" name="Straight Connector 20"/>
          <p:cNvCxnSpPr/>
          <p:nvPr/>
        </p:nvCxnSpPr>
        <p:spPr>
          <a:xfrm>
            <a:off x="5638800" y="4771404"/>
            <a:ext cx="314325" cy="0"/>
          </a:xfrm>
          <a:prstGeom prst="line">
            <a:avLst/>
          </a:prstGeom>
          <a:ln w="57150" cap="rnd">
            <a:solidFill>
              <a:srgbClr val="FF0000"/>
            </a:solidFill>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5">
            <a:duotone>
              <a:prstClr val="black"/>
              <a:srgbClr val="FF0000">
                <a:tint val="45000"/>
                <a:satMod val="400000"/>
              </a:srgbClr>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498827">
            <a:off x="5997522" y="4736823"/>
            <a:ext cx="688975"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496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Basic</a:t>
            </a:r>
            <a:r>
              <a:rPr lang="en-US" dirty="0" smtClean="0"/>
              <a:t> Waveforms</a:t>
            </a:r>
            <a:endParaRPr lang="en-US" dirty="0"/>
          </a:p>
        </p:txBody>
      </p:sp>
      <p:sp>
        <p:nvSpPr>
          <p:cNvPr id="3" name="Content Placeholder 2"/>
          <p:cNvSpPr>
            <a:spLocks noGrp="1"/>
          </p:cNvSpPr>
          <p:nvPr>
            <p:ph idx="1"/>
          </p:nvPr>
        </p:nvSpPr>
        <p:spPr>
          <a:xfrm>
            <a:off x="1371600" y="990600"/>
            <a:ext cx="7543800" cy="5449790"/>
          </a:xfrm>
        </p:spPr>
        <p:txBody>
          <a:bodyPr>
            <a:normAutofit/>
          </a:bodyPr>
          <a:lstStyle/>
          <a:p>
            <a:r>
              <a:rPr lang="en-US" sz="1800" b="1" dirty="0"/>
              <a:t>Phase </a:t>
            </a:r>
            <a:r>
              <a:rPr lang="en-US" sz="1800" b="1" dirty="0" smtClean="0"/>
              <a:t>1</a:t>
            </a:r>
          </a:p>
          <a:p>
            <a:r>
              <a:rPr lang="en-US" sz="1800" b="1" i="1" dirty="0"/>
              <a:t>Dead Space Ventilation</a:t>
            </a:r>
          </a:p>
          <a:p>
            <a:pPr marL="285750" indent="-285750">
              <a:buFont typeface="Arial" pitchFamily="34" charset="0"/>
              <a:buChar char="•"/>
            </a:pPr>
            <a:r>
              <a:rPr lang="en-US" sz="1800" dirty="0"/>
              <a:t>Beginning of exhalation</a:t>
            </a:r>
          </a:p>
          <a:p>
            <a:pPr marL="285750" indent="-285750">
              <a:buFont typeface="Arial" pitchFamily="34" charset="0"/>
              <a:buChar char="•"/>
            </a:pPr>
            <a:r>
              <a:rPr lang="en-US" sz="1800" dirty="0"/>
              <a:t>No CO2 present</a:t>
            </a:r>
          </a:p>
          <a:p>
            <a:pPr marL="285750" indent="-285750">
              <a:buFont typeface="Arial" pitchFamily="34" charset="0"/>
              <a:buChar char="•"/>
            </a:pPr>
            <a:r>
              <a:rPr lang="en-US" sz="1800" dirty="0"/>
              <a:t>Air from trachea, </a:t>
            </a:r>
            <a:r>
              <a:rPr lang="en-US" sz="1800" dirty="0" smtClean="0"/>
              <a:t>posterior </a:t>
            </a:r>
            <a:r>
              <a:rPr lang="en-US" sz="1800" dirty="0"/>
              <a:t>pharynx</a:t>
            </a:r>
            <a:r>
              <a:rPr lang="en-US" sz="1800" dirty="0" smtClean="0"/>
              <a:t>, </a:t>
            </a:r>
            <a:br>
              <a:rPr lang="en-US" sz="1800" dirty="0" smtClean="0"/>
            </a:br>
            <a:r>
              <a:rPr lang="en-US" sz="1800" dirty="0" smtClean="0"/>
              <a:t>mouth </a:t>
            </a:r>
            <a:r>
              <a:rPr lang="en-US" sz="1800" dirty="0"/>
              <a:t>and </a:t>
            </a:r>
            <a:r>
              <a:rPr lang="en-US" sz="1800" dirty="0" smtClean="0"/>
              <a:t>nose</a:t>
            </a:r>
          </a:p>
          <a:p>
            <a:pPr marL="285750" indent="-285750">
              <a:buFont typeface="Arial" pitchFamily="34" charset="0"/>
              <a:buChar char="•"/>
            </a:pPr>
            <a:r>
              <a:rPr lang="en-US" sz="1800" dirty="0" smtClean="0"/>
              <a:t>Typically </a:t>
            </a:r>
            <a:r>
              <a:rPr lang="en-US" sz="1800" dirty="0"/>
              <a:t>50 to 150 </a:t>
            </a:r>
            <a:r>
              <a:rPr lang="en-US" sz="1800" dirty="0" smtClean="0"/>
              <a:t>cc </a:t>
            </a:r>
          </a:p>
          <a:p>
            <a:pPr marL="285750" indent="-285750">
              <a:buFont typeface="Arial" pitchFamily="34" charset="0"/>
              <a:buChar char="•"/>
            </a:pPr>
            <a:r>
              <a:rPr lang="en-US" sz="1800" dirty="0" smtClean="0"/>
              <a:t>No </a:t>
            </a:r>
            <a:r>
              <a:rPr lang="en-US" sz="1800" dirty="0"/>
              <a:t>gas exchange </a:t>
            </a:r>
            <a:r>
              <a:rPr lang="en-US" sz="1800" dirty="0" smtClean="0"/>
              <a:t>occurs </a:t>
            </a:r>
            <a:r>
              <a:rPr lang="en-US" sz="1800" dirty="0"/>
              <a:t>there</a:t>
            </a:r>
          </a:p>
          <a:p>
            <a:pPr marL="285750" indent="-285750">
              <a:buFont typeface="Arial" pitchFamily="34" charset="0"/>
              <a:buChar char="•"/>
            </a:pPr>
            <a:r>
              <a:rPr lang="en-US" sz="1800" dirty="0"/>
              <a:t>Called “dead space”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143000"/>
            <a:ext cx="3030537" cy="36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76400" y="4343400"/>
            <a:ext cx="3625663" cy="1243013"/>
          </a:xfrm>
          <a:prstGeom prst="rect">
            <a:avLst/>
          </a:prstGeom>
          <a:solidFill>
            <a:schemeClr val="accent1"/>
          </a:solidFill>
          <a:ln>
            <a:noFill/>
          </a:ln>
          <a:effec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047456"/>
            <a:ext cx="55403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1463" y="5122863"/>
            <a:ext cx="55403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4731" y="5629583"/>
            <a:ext cx="3429000" cy="6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535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graysc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63341" y="4271952"/>
            <a:ext cx="3597088" cy="1246208"/>
          </a:xfrm>
          <a:prstGeom prst="rect">
            <a:avLst/>
          </a:prstGeom>
          <a:solidFill>
            <a:schemeClr val="accent1"/>
          </a:solidFill>
          <a:ln>
            <a:noFill/>
          </a:ln>
          <a:effectLst/>
        </p:spPr>
      </p:pic>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Basic</a:t>
            </a:r>
            <a:r>
              <a:rPr lang="en-US" dirty="0" smtClean="0"/>
              <a:t> Waveforms</a:t>
            </a:r>
            <a:endParaRPr lang="en-US" dirty="0"/>
          </a:p>
        </p:txBody>
      </p:sp>
      <p:sp>
        <p:nvSpPr>
          <p:cNvPr id="3" name="Content Placeholder 2"/>
          <p:cNvSpPr>
            <a:spLocks noGrp="1"/>
          </p:cNvSpPr>
          <p:nvPr>
            <p:ph idx="1"/>
          </p:nvPr>
        </p:nvSpPr>
        <p:spPr>
          <a:xfrm>
            <a:off x="1371600" y="990600"/>
            <a:ext cx="7543800" cy="5449790"/>
          </a:xfrm>
        </p:spPr>
        <p:txBody>
          <a:bodyPr>
            <a:normAutofit/>
          </a:bodyPr>
          <a:lstStyle/>
          <a:p>
            <a:r>
              <a:rPr lang="en-US" sz="1800" b="1" dirty="0"/>
              <a:t>Phase 2</a:t>
            </a:r>
            <a:endParaRPr lang="en-US" sz="1800" b="1" dirty="0" smtClean="0"/>
          </a:p>
          <a:p>
            <a:r>
              <a:rPr lang="en-US" sz="1800" b="1" i="1" dirty="0"/>
              <a:t>Ascending </a:t>
            </a:r>
            <a:r>
              <a:rPr lang="en-US" sz="1800" b="1" i="1" dirty="0" smtClean="0"/>
              <a:t>Phase</a:t>
            </a:r>
          </a:p>
          <a:p>
            <a:pPr marL="285750" indent="-285750">
              <a:buFont typeface="Arial" pitchFamily="34" charset="0"/>
              <a:buChar char="•"/>
            </a:pPr>
            <a:r>
              <a:rPr lang="en-US" sz="1800" dirty="0" smtClean="0"/>
              <a:t>CO2 </a:t>
            </a:r>
            <a:r>
              <a:rPr lang="en-US" sz="1800" dirty="0"/>
              <a:t>from the alveoli begins to reach </a:t>
            </a:r>
            <a:r>
              <a:rPr lang="en-US" sz="1800" dirty="0" smtClean="0"/>
              <a:t/>
            </a:r>
            <a:br>
              <a:rPr lang="en-US" sz="1800" dirty="0" smtClean="0"/>
            </a:br>
            <a:r>
              <a:rPr lang="en-US" sz="1800" dirty="0" smtClean="0"/>
              <a:t>the </a:t>
            </a:r>
            <a:r>
              <a:rPr lang="en-US" sz="1800" dirty="0"/>
              <a:t>upper airway and mix with the </a:t>
            </a:r>
            <a:r>
              <a:rPr lang="en-US" sz="1800" dirty="0" smtClean="0"/>
              <a:t/>
            </a:r>
            <a:br>
              <a:rPr lang="en-US" sz="1800" dirty="0" smtClean="0"/>
            </a:br>
            <a:r>
              <a:rPr lang="en-US" sz="1800" dirty="0" smtClean="0"/>
              <a:t>dead </a:t>
            </a:r>
            <a:r>
              <a:rPr lang="en-US" sz="1800" dirty="0"/>
              <a:t>space air </a:t>
            </a:r>
          </a:p>
          <a:p>
            <a:pPr marL="285750" indent="-285750">
              <a:buFont typeface="Arial" pitchFamily="34" charset="0"/>
              <a:buChar char="•"/>
            </a:pPr>
            <a:r>
              <a:rPr lang="en-US" sz="1800" dirty="0"/>
              <a:t>Causes a rapid rise in the </a:t>
            </a:r>
            <a:r>
              <a:rPr lang="en-US" sz="1800" dirty="0" smtClean="0"/>
              <a:t/>
            </a:r>
            <a:br>
              <a:rPr lang="en-US" sz="1800" dirty="0" smtClean="0"/>
            </a:br>
            <a:r>
              <a:rPr lang="en-US" sz="1800" dirty="0" smtClean="0"/>
              <a:t>amount </a:t>
            </a:r>
            <a:r>
              <a:rPr lang="en-US" sz="1800" dirty="0"/>
              <a:t>of CO2 </a:t>
            </a:r>
          </a:p>
          <a:p>
            <a:pPr marL="285750" indent="-285750">
              <a:buFont typeface="Arial" pitchFamily="34" charset="0"/>
              <a:buChar char="•"/>
            </a:pPr>
            <a:r>
              <a:rPr lang="en-US" sz="1800" dirty="0"/>
              <a:t>CO2 now present and detected </a:t>
            </a:r>
            <a:r>
              <a:rPr lang="en-US" sz="1800" dirty="0" smtClean="0"/>
              <a:t/>
            </a:r>
            <a:br>
              <a:rPr lang="en-US" sz="1800" dirty="0" smtClean="0"/>
            </a:br>
            <a:r>
              <a:rPr lang="en-US" sz="1800" dirty="0" smtClean="0"/>
              <a:t>in </a:t>
            </a:r>
            <a:r>
              <a:rPr lang="en-US" sz="1800" dirty="0"/>
              <a:t>exhaled air</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047456"/>
            <a:ext cx="55403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1143000"/>
            <a:ext cx="3084513" cy="40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4191000"/>
            <a:ext cx="530225"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52621" y="5564275"/>
            <a:ext cx="4514757" cy="476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27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943953"/>
            <a:ext cx="3597088" cy="1622596"/>
          </a:xfrm>
          <a:prstGeom prst="rect">
            <a:avLst/>
          </a:prstGeom>
          <a:solidFill>
            <a:schemeClr val="accent1"/>
          </a:solidFill>
          <a:ln>
            <a:noFill/>
          </a:ln>
          <a:effectLst/>
        </p:spPr>
      </p:pic>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Basic</a:t>
            </a:r>
            <a:r>
              <a:rPr lang="en-US" dirty="0" smtClean="0"/>
              <a:t> Waveforms</a:t>
            </a:r>
            <a:endParaRPr lang="en-US" dirty="0"/>
          </a:p>
        </p:txBody>
      </p:sp>
      <p:sp>
        <p:nvSpPr>
          <p:cNvPr id="3" name="Content Placeholder 2"/>
          <p:cNvSpPr>
            <a:spLocks noGrp="1"/>
          </p:cNvSpPr>
          <p:nvPr>
            <p:ph idx="1"/>
          </p:nvPr>
        </p:nvSpPr>
        <p:spPr>
          <a:xfrm>
            <a:off x="1371600" y="990600"/>
            <a:ext cx="7543800" cy="5449790"/>
          </a:xfrm>
        </p:spPr>
        <p:txBody>
          <a:bodyPr>
            <a:normAutofit/>
          </a:bodyPr>
          <a:lstStyle/>
          <a:p>
            <a:r>
              <a:rPr lang="en-US" sz="1800" b="1" dirty="0"/>
              <a:t>Phase </a:t>
            </a:r>
            <a:r>
              <a:rPr lang="en-US" sz="1800" b="1" dirty="0" smtClean="0"/>
              <a:t>3</a:t>
            </a:r>
          </a:p>
          <a:p>
            <a:r>
              <a:rPr lang="en-US" sz="1800" b="1" i="1" dirty="0"/>
              <a:t>Alveolar </a:t>
            </a:r>
            <a:r>
              <a:rPr lang="en-US" sz="1800" b="1" i="1" dirty="0" smtClean="0"/>
              <a:t>Plateau</a:t>
            </a:r>
          </a:p>
          <a:p>
            <a:pPr marL="285750" indent="-285750">
              <a:buFont typeface="Arial" pitchFamily="34" charset="0"/>
              <a:buChar char="•"/>
            </a:pPr>
            <a:r>
              <a:rPr lang="en-US" sz="1800" dirty="0"/>
              <a:t>CO2 rich alveolar gas now constitutes </a:t>
            </a:r>
            <a:r>
              <a:rPr lang="en-US" sz="1800" dirty="0" smtClean="0"/>
              <a:t/>
            </a:r>
            <a:br>
              <a:rPr lang="en-US" sz="1800" dirty="0" smtClean="0"/>
            </a:br>
            <a:r>
              <a:rPr lang="en-US" sz="1800" dirty="0" smtClean="0"/>
              <a:t>the </a:t>
            </a:r>
            <a:r>
              <a:rPr lang="en-US" sz="1800" dirty="0"/>
              <a:t>majority of the </a:t>
            </a:r>
            <a:r>
              <a:rPr lang="en-US" sz="1800" dirty="0" smtClean="0"/>
              <a:t> exhaled </a:t>
            </a:r>
            <a:r>
              <a:rPr lang="en-US" sz="1800" dirty="0"/>
              <a:t>air </a:t>
            </a:r>
          </a:p>
          <a:p>
            <a:pPr marL="285750" indent="-285750">
              <a:buFont typeface="Arial" pitchFamily="34" charset="0"/>
              <a:buChar char="•"/>
            </a:pPr>
            <a:r>
              <a:rPr lang="en-US" sz="1800" dirty="0"/>
              <a:t>Uniform concentration of CO2 from </a:t>
            </a:r>
            <a:r>
              <a:rPr lang="en-US" sz="1800" dirty="0" smtClean="0"/>
              <a:t/>
            </a:r>
            <a:br>
              <a:rPr lang="en-US" sz="1800" dirty="0" smtClean="0"/>
            </a:br>
            <a:r>
              <a:rPr lang="en-US" sz="1800" dirty="0" smtClean="0"/>
              <a:t>alveoli </a:t>
            </a:r>
            <a:r>
              <a:rPr lang="en-US" sz="1800" dirty="0"/>
              <a:t>to nose/mouth</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108045"/>
            <a:ext cx="3140075"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4" y="5566549"/>
            <a:ext cx="4314825" cy="58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038600"/>
            <a:ext cx="3708130" cy="1499374"/>
          </a:xfrm>
          <a:prstGeom prst="rect">
            <a:avLst/>
          </a:prstGeom>
          <a:solidFill>
            <a:schemeClr val="accent1"/>
          </a:solidFill>
          <a:ln>
            <a:noFill/>
          </a:ln>
          <a:effectLst/>
        </p:spPr>
      </p:pic>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Basic</a:t>
            </a:r>
            <a:r>
              <a:rPr lang="en-US" dirty="0" smtClean="0"/>
              <a:t> Waveforms</a:t>
            </a:r>
            <a:endParaRPr lang="en-US" dirty="0"/>
          </a:p>
        </p:txBody>
      </p:sp>
      <p:sp>
        <p:nvSpPr>
          <p:cNvPr id="3" name="Content Placeholder 2"/>
          <p:cNvSpPr>
            <a:spLocks noGrp="1"/>
          </p:cNvSpPr>
          <p:nvPr>
            <p:ph idx="1"/>
          </p:nvPr>
        </p:nvSpPr>
        <p:spPr>
          <a:xfrm>
            <a:off x="1371600" y="990600"/>
            <a:ext cx="7543800" cy="5449790"/>
          </a:xfrm>
        </p:spPr>
        <p:txBody>
          <a:bodyPr>
            <a:normAutofit/>
          </a:bodyPr>
          <a:lstStyle/>
          <a:p>
            <a:r>
              <a:rPr lang="en-US" sz="1800" b="1" dirty="0"/>
              <a:t>Phase </a:t>
            </a:r>
            <a:r>
              <a:rPr lang="en-US" sz="1800" b="1" dirty="0" smtClean="0"/>
              <a:t>3</a:t>
            </a:r>
          </a:p>
          <a:p>
            <a:r>
              <a:rPr lang="en-US" sz="1800" b="1" i="1" dirty="0" smtClean="0"/>
              <a:t>End-Tidal</a:t>
            </a:r>
          </a:p>
          <a:p>
            <a:pPr marL="285750" indent="-285750">
              <a:buFont typeface="Arial" pitchFamily="34" charset="0"/>
              <a:buChar char="•"/>
            </a:pPr>
            <a:r>
              <a:rPr lang="en-US" sz="1800" dirty="0" smtClean="0"/>
              <a:t>End </a:t>
            </a:r>
            <a:r>
              <a:rPr lang="en-US" sz="1800" dirty="0"/>
              <a:t>of exhalation contains the </a:t>
            </a:r>
            <a:r>
              <a:rPr lang="en-US" sz="1800" dirty="0" smtClean="0"/>
              <a:t/>
            </a:r>
            <a:br>
              <a:rPr lang="en-US" sz="1800" dirty="0" smtClean="0"/>
            </a:br>
            <a:r>
              <a:rPr lang="en-US" sz="1800" dirty="0" smtClean="0"/>
              <a:t>highest </a:t>
            </a:r>
            <a:r>
              <a:rPr lang="en-US" sz="1800" dirty="0"/>
              <a:t>concentration of CO2 </a:t>
            </a:r>
          </a:p>
          <a:p>
            <a:r>
              <a:rPr lang="en-US" sz="1800" dirty="0" smtClean="0"/>
              <a:t>      - The </a:t>
            </a:r>
            <a:r>
              <a:rPr lang="en-US" sz="1800" dirty="0"/>
              <a:t>“end-tidal CO2”</a:t>
            </a:r>
          </a:p>
          <a:p>
            <a:r>
              <a:rPr lang="en-US" sz="1800" dirty="0" smtClean="0"/>
              <a:t>      - The </a:t>
            </a:r>
            <a:r>
              <a:rPr lang="en-US" sz="1800" dirty="0"/>
              <a:t>number seen on your monitor</a:t>
            </a:r>
          </a:p>
          <a:p>
            <a:pPr marL="285750" indent="-285750">
              <a:buFont typeface="Arial" pitchFamily="34" charset="0"/>
              <a:buChar char="•"/>
            </a:pPr>
            <a:r>
              <a:rPr lang="en-US" sz="1800" dirty="0"/>
              <a:t>Normal EtCO2  is 35-45mmHg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108045"/>
            <a:ext cx="3140075"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9688" y="5702898"/>
            <a:ext cx="760253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191000"/>
            <a:ext cx="3778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0465" y="4504137"/>
            <a:ext cx="1139825" cy="43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622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108045"/>
            <a:ext cx="2981325" cy="393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038600"/>
            <a:ext cx="3708130" cy="1499374"/>
          </a:xfrm>
          <a:prstGeom prst="rect">
            <a:avLst/>
          </a:prstGeom>
          <a:solidFill>
            <a:schemeClr val="accent1"/>
          </a:solidFill>
          <a:ln>
            <a:noFill/>
          </a:ln>
          <a:effectLst/>
        </p:spPr>
      </p:pic>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Basic</a:t>
            </a:r>
            <a:r>
              <a:rPr lang="en-US" dirty="0" smtClean="0"/>
              <a:t> Waveforms</a:t>
            </a:r>
            <a:endParaRPr lang="en-US" dirty="0"/>
          </a:p>
        </p:txBody>
      </p:sp>
      <p:sp>
        <p:nvSpPr>
          <p:cNvPr id="3" name="Content Placeholder 2"/>
          <p:cNvSpPr>
            <a:spLocks noGrp="1"/>
          </p:cNvSpPr>
          <p:nvPr>
            <p:ph idx="1"/>
          </p:nvPr>
        </p:nvSpPr>
        <p:spPr>
          <a:xfrm>
            <a:off x="1371600" y="990600"/>
            <a:ext cx="7543800" cy="5449790"/>
          </a:xfrm>
        </p:spPr>
        <p:txBody>
          <a:bodyPr>
            <a:normAutofit/>
          </a:bodyPr>
          <a:lstStyle/>
          <a:p>
            <a:r>
              <a:rPr lang="en-US" sz="1800" b="1" dirty="0"/>
              <a:t>Phase 4</a:t>
            </a:r>
            <a:endParaRPr lang="en-US" sz="1800" b="1" dirty="0" smtClean="0"/>
          </a:p>
          <a:p>
            <a:r>
              <a:rPr lang="en-US" sz="1800" b="1" i="1" dirty="0" smtClean="0"/>
              <a:t>Descending </a:t>
            </a:r>
            <a:r>
              <a:rPr lang="en-US" sz="1800" b="1" i="1" dirty="0"/>
              <a:t>Phase</a:t>
            </a:r>
            <a:endParaRPr lang="en-US" sz="1800" b="1" i="1" dirty="0" smtClean="0"/>
          </a:p>
          <a:p>
            <a:pPr marL="285750" indent="-285750">
              <a:buFont typeface="Arial" pitchFamily="34" charset="0"/>
              <a:buChar char="•"/>
            </a:pPr>
            <a:r>
              <a:rPr lang="en-US" sz="1800" dirty="0"/>
              <a:t>Inhalation begins</a:t>
            </a:r>
          </a:p>
          <a:p>
            <a:pPr marL="285750" indent="-285750">
              <a:buFont typeface="Arial" pitchFamily="34" charset="0"/>
              <a:buChar char="•"/>
            </a:pPr>
            <a:r>
              <a:rPr lang="en-US" sz="1800" dirty="0"/>
              <a:t>Oxygen fills airway</a:t>
            </a:r>
          </a:p>
          <a:p>
            <a:pPr marL="285750" indent="-285750">
              <a:buFont typeface="Arial" pitchFamily="34" charset="0"/>
              <a:buChar char="•"/>
            </a:pPr>
            <a:r>
              <a:rPr lang="en-US" sz="1800" dirty="0"/>
              <a:t>CO2 level quickly </a:t>
            </a:r>
            <a:r>
              <a:rPr lang="en-US" sz="1800" dirty="0" smtClean="0"/>
              <a:t> drops </a:t>
            </a:r>
            <a:r>
              <a:rPr lang="en-US" sz="1800" dirty="0"/>
              <a:t>to zero</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50983">
            <a:off x="4637629" y="4347790"/>
            <a:ext cx="131490" cy="28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3375" y="4542219"/>
            <a:ext cx="24923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200" y="5614491"/>
            <a:ext cx="4800600" cy="48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090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Basic</a:t>
            </a:r>
            <a:r>
              <a:rPr lang="en-US" dirty="0" smtClean="0"/>
              <a:t> Waveforms</a:t>
            </a:r>
            <a:endParaRPr lang="en-US" dirty="0"/>
          </a:p>
        </p:txBody>
      </p:sp>
      <p:sp>
        <p:nvSpPr>
          <p:cNvPr id="3" name="Content Placeholder 2"/>
          <p:cNvSpPr>
            <a:spLocks noGrp="1"/>
          </p:cNvSpPr>
          <p:nvPr>
            <p:ph idx="1"/>
          </p:nvPr>
        </p:nvSpPr>
        <p:spPr>
          <a:xfrm>
            <a:off x="1371600" y="990600"/>
            <a:ext cx="7543800" cy="5449790"/>
          </a:xfrm>
        </p:spPr>
        <p:txBody>
          <a:bodyPr>
            <a:normAutofit/>
          </a:bodyPr>
          <a:lstStyle/>
          <a:p>
            <a:pPr marL="285750" indent="-285750">
              <a:spcBef>
                <a:spcPts val="0"/>
              </a:spcBef>
              <a:buFont typeface="Arial" pitchFamily="34" charset="0"/>
              <a:buChar char="•"/>
            </a:pPr>
            <a:r>
              <a:rPr lang="en-US" sz="1800" dirty="0"/>
              <a:t>In normal exhalation, the alveolar plateau will range from relatively flat to a slight upward angle</a:t>
            </a:r>
            <a:r>
              <a:rPr lang="en-US" sz="1800" dirty="0" smtClean="0"/>
              <a:t>.</a:t>
            </a:r>
          </a:p>
          <a:p>
            <a:pPr marL="285750" indent="-285750">
              <a:spcBef>
                <a:spcPts val="0"/>
              </a:spcBef>
              <a:buFont typeface="Arial" pitchFamily="34" charset="0"/>
              <a:buChar char="•"/>
            </a:pPr>
            <a:r>
              <a:rPr lang="en-US" sz="1800" dirty="0"/>
              <a:t>Normal values are between 35-45 mmHg</a:t>
            </a:r>
            <a:r>
              <a:rPr lang="en-US" sz="1800" dirty="0" smtClean="0"/>
              <a:t>.</a:t>
            </a:r>
            <a:endParaRPr lang="en-US" sz="1800" dirty="0"/>
          </a:p>
          <a:p>
            <a:pPr marL="285750" indent="-285750">
              <a:spcBef>
                <a:spcPts val="0"/>
              </a:spcBef>
              <a:buFont typeface="Arial" pitchFamily="34" charset="0"/>
              <a:buChar char="•"/>
            </a:pPr>
            <a:r>
              <a:rPr lang="en-US" sz="1800" dirty="0" smtClean="0"/>
              <a:t>Several </a:t>
            </a:r>
            <a:r>
              <a:rPr lang="en-US" sz="1800" dirty="0"/>
              <a:t>pathological conditions reveal themselves in alterations of the normally relatively square-shaped </a:t>
            </a:r>
            <a:r>
              <a:rPr lang="en-US" sz="1800" dirty="0" err="1"/>
              <a:t>capnogram</a:t>
            </a:r>
            <a:r>
              <a:rPr lang="en-US" sz="1800" dirty="0" smtClean="0"/>
              <a:t>.</a:t>
            </a:r>
          </a:p>
          <a:p>
            <a:pPr>
              <a:spcBef>
                <a:spcPts val="0"/>
              </a:spcBef>
            </a:pPr>
            <a:r>
              <a:rPr lang="en-US" sz="1800" dirty="0" smtClean="0"/>
              <a:t>      • Square </a:t>
            </a:r>
            <a:r>
              <a:rPr lang="en-US" sz="1800" dirty="0"/>
              <a:t>= GOOD</a:t>
            </a:r>
          </a:p>
          <a:p>
            <a:pPr>
              <a:spcBef>
                <a:spcPts val="0"/>
              </a:spcBef>
            </a:pPr>
            <a:r>
              <a:rPr lang="en-US" sz="1800" dirty="0" smtClean="0"/>
              <a:t>      • </a:t>
            </a:r>
            <a:r>
              <a:rPr lang="en-US" sz="1800" dirty="0"/>
              <a:t>Hump = </a:t>
            </a:r>
            <a:r>
              <a:rPr lang="en-US" sz="1800" dirty="0" smtClean="0"/>
              <a:t>BAD</a:t>
            </a:r>
          </a:p>
          <a:p>
            <a:pPr>
              <a:spcBef>
                <a:spcPts val="0"/>
              </a:spcBef>
            </a:pPr>
            <a:endParaRPr lang="en-US" sz="1800" dirty="0"/>
          </a:p>
          <a:p>
            <a:pPr marL="285750" indent="-285750">
              <a:spcBef>
                <a:spcPts val="0"/>
              </a:spcBef>
              <a:buFont typeface="Arial" pitchFamily="34" charset="0"/>
              <a:buChar char="•"/>
            </a:pPr>
            <a:endParaRPr lang="en-US" sz="18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9247" t="45144"/>
          <a:stretch/>
        </p:blipFill>
        <p:spPr bwMode="auto">
          <a:xfrm>
            <a:off x="1981200" y="4724400"/>
            <a:ext cx="6019800" cy="14212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39047"/>
          <a:stretch/>
        </p:blipFill>
        <p:spPr bwMode="auto">
          <a:xfrm>
            <a:off x="1981200" y="3200400"/>
            <a:ext cx="6019800" cy="14079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155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50000">
              <a:schemeClr val="tx1">
                <a:lumMod val="85000"/>
                <a:lumOff val="15000"/>
              </a:schemeClr>
            </a:gs>
            <a:gs pos="100000">
              <a:schemeClr val="tx1">
                <a:lumMod val="85000"/>
                <a:lumOff val="1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0"/>
            <a:ext cx="7772400" cy="936625"/>
          </a:xfrm>
        </p:spPr>
        <p:txBody>
          <a:bodyPr>
            <a:normAutofit/>
          </a:bodyPr>
          <a:lstStyle/>
          <a:p>
            <a:r>
              <a:rPr lang="en-US" sz="2800" dirty="0">
                <a:solidFill>
                  <a:schemeClr val="bg1">
                    <a:lumMod val="95000"/>
                  </a:schemeClr>
                </a:solidFill>
              </a:rPr>
              <a:t>Diagnostic </a:t>
            </a:r>
            <a:r>
              <a:rPr lang="en-US" sz="2800" dirty="0" smtClean="0">
                <a:solidFill>
                  <a:schemeClr val="bg1">
                    <a:lumMod val="95000"/>
                  </a:schemeClr>
                </a:solidFill>
              </a:rPr>
              <a:t>Waveform</a:t>
            </a:r>
            <a:endParaRPr lang="en-US" sz="2800" dirty="0">
              <a:solidFill>
                <a:schemeClr val="bg1">
                  <a:lumMod val="95000"/>
                </a:schemeClr>
              </a:solidFill>
            </a:endParaRPr>
          </a:p>
        </p:txBody>
      </p:sp>
      <p:pic>
        <p:nvPicPr>
          <p:cNvPr id="4" name="digital_numbers_H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07652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50000">
              <a:schemeClr val="tx1">
                <a:lumMod val="85000"/>
                <a:lumOff val="15000"/>
              </a:schemeClr>
            </a:gs>
            <a:gs pos="100000">
              <a:schemeClr val="tx1">
                <a:lumMod val="85000"/>
                <a:lumOff val="1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0"/>
            <a:ext cx="7772400" cy="936625"/>
          </a:xfrm>
        </p:spPr>
        <p:txBody>
          <a:bodyPr>
            <a:normAutofit/>
          </a:bodyPr>
          <a:lstStyle/>
          <a:p>
            <a:r>
              <a:rPr lang="en-US" sz="2800" dirty="0">
                <a:solidFill>
                  <a:schemeClr val="bg1">
                    <a:lumMod val="95000"/>
                  </a:schemeClr>
                </a:solidFill>
              </a:rPr>
              <a:t>History of Capnography</a:t>
            </a:r>
          </a:p>
        </p:txBody>
      </p:sp>
      <p:pic>
        <p:nvPicPr>
          <p:cNvPr id="4" name="digital_numbers_H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1663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marL="285750" indent="-285750">
              <a:spcBef>
                <a:spcPts val="0"/>
              </a:spcBef>
              <a:buFont typeface="Arial" pitchFamily="34" charset="0"/>
              <a:buChar char="•"/>
            </a:pPr>
            <a:r>
              <a:rPr lang="en-US" sz="1800" dirty="0"/>
              <a:t>ETCO2 </a:t>
            </a:r>
            <a:r>
              <a:rPr lang="en-US" sz="1800" dirty="0" smtClean="0"/>
              <a:t>between 35 and 45 mmHg is in the “normal” range</a:t>
            </a:r>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r>
              <a:rPr lang="en-US" sz="1800" dirty="0" smtClean="0"/>
              <a:t>ETCO2 </a:t>
            </a:r>
            <a:r>
              <a:rPr lang="en-US" sz="1800" dirty="0"/>
              <a:t>Less Than 35 mmHg = "</a:t>
            </a:r>
            <a:r>
              <a:rPr lang="en-US" sz="1800" dirty="0" smtClean="0"/>
              <a:t>Hyperventilation or Hypocapnia“</a:t>
            </a:r>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a:spcBef>
                <a:spcPts val="0"/>
              </a:spcBef>
            </a:pPr>
            <a:endParaRPr lang="en-US" sz="1800" dirty="0" smtClean="0"/>
          </a:p>
          <a:p>
            <a:pPr marL="285750" indent="-285750">
              <a:spcBef>
                <a:spcPts val="0"/>
              </a:spcBef>
              <a:buFont typeface="Arial" pitchFamily="34" charset="0"/>
              <a:buChar char="•"/>
            </a:pPr>
            <a:endParaRPr lang="en-US" sz="1400" dirty="0" smtClean="0"/>
          </a:p>
          <a:p>
            <a:pPr marL="285750" indent="-285750">
              <a:spcBef>
                <a:spcPts val="0"/>
              </a:spcBef>
              <a:buFont typeface="Arial" pitchFamily="34" charset="0"/>
              <a:buChar char="•"/>
            </a:pPr>
            <a:r>
              <a:rPr lang="en-US" sz="1800" dirty="0" smtClean="0"/>
              <a:t>ETC02 </a:t>
            </a:r>
            <a:r>
              <a:rPr lang="en-US" sz="1800" dirty="0"/>
              <a:t>Greater Than 45 mmHg = "</a:t>
            </a:r>
            <a:r>
              <a:rPr lang="en-US" sz="1800" dirty="0" smtClean="0"/>
              <a:t>Hypoventilation or </a:t>
            </a:r>
            <a:r>
              <a:rPr lang="en-US" sz="1800" dirty="0"/>
              <a:t>Hypercapnia"</a:t>
            </a:r>
          </a:p>
          <a:p>
            <a:pPr marL="285750" indent="-285750">
              <a:spcBef>
                <a:spcPts val="0"/>
              </a:spcBef>
              <a:buFont typeface="Arial" pitchFamily="34" charset="0"/>
              <a:buChar char="•"/>
            </a:pPr>
            <a:endParaRPr lang="en-US" sz="1800" dirty="0" smtClean="0"/>
          </a:p>
        </p:txBody>
      </p:sp>
      <p:pic>
        <p:nvPicPr>
          <p:cNvPr id="11284"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867" y="2971800"/>
            <a:ext cx="1696399" cy="35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267" y="4817500"/>
            <a:ext cx="1724453" cy="3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0415" y="1241409"/>
            <a:ext cx="1699304" cy="358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1309"/>
          <a:stretch/>
        </p:blipFill>
        <p:spPr bwMode="auto">
          <a:xfrm>
            <a:off x="1371601" y="1447800"/>
            <a:ext cx="7543800"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r="3309"/>
          <a:stretch/>
        </p:blipFill>
        <p:spPr bwMode="auto">
          <a:xfrm>
            <a:off x="1400175" y="1800225"/>
            <a:ext cx="75152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1600200"/>
            <a:ext cx="17621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Line 55"/>
          <p:cNvSpPr>
            <a:spLocks noChangeShapeType="1"/>
          </p:cNvSpPr>
          <p:nvPr/>
        </p:nvSpPr>
        <p:spPr bwMode="auto">
          <a:xfrm>
            <a:off x="1447800" y="1524000"/>
            <a:ext cx="7467600" cy="0"/>
          </a:xfrm>
          <a:prstGeom prst="line">
            <a:avLst/>
          </a:prstGeom>
          <a:noFill/>
          <a:ln w="9525">
            <a:solidFill>
              <a:srgbClr val="99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14" name="Line 62"/>
          <p:cNvSpPr>
            <a:spLocks noChangeShapeType="1"/>
          </p:cNvSpPr>
          <p:nvPr/>
        </p:nvSpPr>
        <p:spPr bwMode="auto">
          <a:xfrm>
            <a:off x="1400175" y="1945162"/>
            <a:ext cx="267493" cy="0"/>
          </a:xfrm>
          <a:prstGeom prst="line">
            <a:avLst/>
          </a:prstGeom>
          <a:noFill/>
          <a:ln w="9525">
            <a:solidFill>
              <a:srgbClr val="99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15" name="Line 61"/>
          <p:cNvSpPr>
            <a:spLocks noChangeShapeType="1"/>
          </p:cNvSpPr>
          <p:nvPr/>
        </p:nvSpPr>
        <p:spPr bwMode="auto">
          <a:xfrm>
            <a:off x="1685090" y="1524000"/>
            <a:ext cx="0" cy="838200"/>
          </a:xfrm>
          <a:prstGeom prst="line">
            <a:avLst/>
          </a:prstGeom>
          <a:noFill/>
          <a:ln w="9525">
            <a:solidFill>
              <a:srgbClr val="99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16" name="WordArt 56"/>
          <p:cNvSpPr>
            <a:spLocks noChangeArrowheads="1" noChangeShapeType="1" noTextEdit="1"/>
          </p:cNvSpPr>
          <p:nvPr/>
        </p:nvSpPr>
        <p:spPr bwMode="auto">
          <a:xfrm>
            <a:off x="1415499" y="1800225"/>
            <a:ext cx="240814" cy="1190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10" cap="none" spc="0" normalizeH="0" baseline="0" noProof="0" dirty="0" smtClean="0">
                <a:ln>
                  <a:noFill/>
                </a:ln>
                <a:solidFill>
                  <a:srgbClr val="99CC00"/>
                </a:solidFill>
                <a:effectLst/>
                <a:uLnTx/>
                <a:uFillTx/>
                <a:latin typeface="Arial Black"/>
              </a:rPr>
              <a:t>mmHg</a:t>
            </a:r>
          </a:p>
        </p:txBody>
      </p:sp>
      <p:sp>
        <p:nvSpPr>
          <p:cNvPr id="4" name="Rectangle 3"/>
          <p:cNvSpPr/>
          <p:nvPr/>
        </p:nvSpPr>
        <p:spPr>
          <a:xfrm>
            <a:off x="1348696" y="2185533"/>
            <a:ext cx="383438"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10" cap="none" spc="0" normalizeH="0" baseline="0" noProof="0" dirty="0" smtClean="0">
                <a:ln>
                  <a:noFill/>
                </a:ln>
                <a:solidFill>
                  <a:srgbClr val="99CC00"/>
                </a:solidFill>
                <a:effectLst/>
                <a:uLnTx/>
                <a:uFillTx/>
                <a:latin typeface="Arial Black"/>
              </a:rPr>
              <a:t>RR</a:t>
            </a:r>
            <a:endParaRPr kumimoji="0" lang="en-US" sz="1800" b="0" i="0" u="none" strike="noStrike" kern="0" cap="none" spc="0" normalizeH="0" baseline="0" noProof="0" dirty="0" smtClean="0">
              <a:ln>
                <a:noFill/>
              </a:ln>
              <a:solidFill>
                <a:sysClr val="windowText" lastClr="000000"/>
              </a:solidFill>
              <a:effectLst/>
              <a:uLnTx/>
              <a:uFillTx/>
            </a:endParaRPr>
          </a:p>
        </p:txBody>
      </p:sp>
      <p:pic>
        <p:nvPicPr>
          <p:cNvPr id="11275" name="Picture 11"/>
          <p:cNvPicPr>
            <a:picLocks noChangeAspect="1" noChangeArrowheads="1"/>
          </p:cNvPicPr>
          <p:nvPr/>
        </p:nvPicPr>
        <p:blipFill rotWithShape="1">
          <a:blip r:embed="rId9">
            <a:extLst>
              <a:ext uri="{28A0092B-C50C-407E-A947-70E740481C1C}">
                <a14:useLocalDpi xmlns:a14="http://schemas.microsoft.com/office/drawing/2010/main" val="0"/>
              </a:ext>
            </a:extLst>
          </a:blip>
          <a:srcRect r="9382"/>
          <a:stretch/>
        </p:blipFill>
        <p:spPr bwMode="auto">
          <a:xfrm>
            <a:off x="1364393" y="3200400"/>
            <a:ext cx="7558216"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9171" y="5076630"/>
            <a:ext cx="75596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8" name="Picture 14"/>
          <p:cNvPicPr>
            <a:picLocks noChangeAspect="1" noChangeArrowheads="1"/>
          </p:cNvPicPr>
          <p:nvPr/>
        </p:nvPicPr>
        <p:blipFill rotWithShape="1">
          <a:blip r:embed="rId11">
            <a:extLst>
              <a:ext uri="{28A0092B-C50C-407E-A947-70E740481C1C}">
                <a14:useLocalDpi xmlns:a14="http://schemas.microsoft.com/office/drawing/2010/main" val="0"/>
              </a:ext>
            </a:extLst>
          </a:blip>
          <a:srcRect r="19040"/>
          <a:stretch/>
        </p:blipFill>
        <p:spPr bwMode="auto">
          <a:xfrm>
            <a:off x="1562496" y="5239326"/>
            <a:ext cx="7305279"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9"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27160" y="5239326"/>
            <a:ext cx="17621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Line 61"/>
          <p:cNvSpPr>
            <a:spLocks noChangeShapeType="1"/>
          </p:cNvSpPr>
          <p:nvPr/>
        </p:nvSpPr>
        <p:spPr bwMode="auto">
          <a:xfrm>
            <a:off x="1667668" y="5076630"/>
            <a:ext cx="0" cy="996527"/>
          </a:xfrm>
          <a:prstGeom prst="line">
            <a:avLst/>
          </a:prstGeom>
          <a:noFill/>
          <a:ln w="9525">
            <a:solidFill>
              <a:srgbClr val="99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26" name="Line 62"/>
          <p:cNvSpPr>
            <a:spLocks noChangeShapeType="1"/>
          </p:cNvSpPr>
          <p:nvPr/>
        </p:nvSpPr>
        <p:spPr bwMode="auto">
          <a:xfrm>
            <a:off x="1381521" y="5569228"/>
            <a:ext cx="267493" cy="0"/>
          </a:xfrm>
          <a:prstGeom prst="line">
            <a:avLst/>
          </a:prstGeom>
          <a:noFill/>
          <a:ln w="9525">
            <a:solidFill>
              <a:srgbClr val="99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27" name="WordArt 56"/>
          <p:cNvSpPr>
            <a:spLocks noChangeArrowheads="1" noChangeShapeType="1" noTextEdit="1"/>
          </p:cNvSpPr>
          <p:nvPr/>
        </p:nvSpPr>
        <p:spPr bwMode="auto">
          <a:xfrm>
            <a:off x="1394860" y="5425878"/>
            <a:ext cx="240814" cy="1190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10" cap="none" spc="0" normalizeH="0" baseline="0" noProof="0" dirty="0" smtClean="0">
                <a:ln>
                  <a:noFill/>
                </a:ln>
                <a:solidFill>
                  <a:srgbClr val="99CC00"/>
                </a:solidFill>
                <a:effectLst/>
                <a:uLnTx/>
                <a:uFillTx/>
                <a:latin typeface="Arial Black"/>
              </a:rPr>
              <a:t>mmHg</a:t>
            </a:r>
          </a:p>
        </p:txBody>
      </p:sp>
      <p:sp>
        <p:nvSpPr>
          <p:cNvPr id="28" name="Rectangle 27"/>
          <p:cNvSpPr/>
          <p:nvPr/>
        </p:nvSpPr>
        <p:spPr>
          <a:xfrm>
            <a:off x="1339171" y="5799713"/>
            <a:ext cx="383438"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10" cap="none" spc="0" normalizeH="0" baseline="0" noProof="0" dirty="0" smtClean="0">
                <a:ln>
                  <a:noFill/>
                </a:ln>
                <a:solidFill>
                  <a:srgbClr val="99CC00"/>
                </a:solidFill>
                <a:effectLst/>
                <a:uLnTx/>
                <a:uFillTx/>
                <a:latin typeface="Arial Black"/>
              </a:rPr>
              <a:t>RR</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29" name="Line 55"/>
          <p:cNvSpPr>
            <a:spLocks noChangeShapeType="1"/>
          </p:cNvSpPr>
          <p:nvPr/>
        </p:nvSpPr>
        <p:spPr bwMode="auto">
          <a:xfrm>
            <a:off x="1400175" y="5181600"/>
            <a:ext cx="7467600" cy="0"/>
          </a:xfrm>
          <a:prstGeom prst="line">
            <a:avLst/>
          </a:prstGeom>
          <a:noFill/>
          <a:ln w="9525">
            <a:solidFill>
              <a:srgbClr val="99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pic>
        <p:nvPicPr>
          <p:cNvPr id="11282" name="Picture 18"/>
          <p:cNvPicPr>
            <a:picLocks noChangeAspect="1" noChangeArrowheads="1"/>
          </p:cNvPicPr>
          <p:nvPr/>
        </p:nvPicPr>
        <p:blipFill rotWithShape="1">
          <a:blip r:embed="rId13">
            <a:extLst>
              <a:ext uri="{28A0092B-C50C-407E-A947-70E740481C1C}">
                <a14:useLocalDpi xmlns:a14="http://schemas.microsoft.com/office/drawing/2010/main" val="0"/>
              </a:ext>
            </a:extLst>
          </a:blip>
          <a:srcRect r="4292"/>
          <a:stretch/>
        </p:blipFill>
        <p:spPr bwMode="auto">
          <a:xfrm>
            <a:off x="1704679" y="3677699"/>
            <a:ext cx="71941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Line 61"/>
          <p:cNvSpPr>
            <a:spLocks noChangeShapeType="1"/>
          </p:cNvSpPr>
          <p:nvPr/>
        </p:nvSpPr>
        <p:spPr bwMode="auto">
          <a:xfrm>
            <a:off x="1694614" y="3200400"/>
            <a:ext cx="0" cy="953549"/>
          </a:xfrm>
          <a:prstGeom prst="line">
            <a:avLst/>
          </a:prstGeom>
          <a:noFill/>
          <a:ln w="9525">
            <a:solidFill>
              <a:srgbClr val="99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34" name="Line 62"/>
          <p:cNvSpPr>
            <a:spLocks noChangeShapeType="1"/>
          </p:cNvSpPr>
          <p:nvPr/>
        </p:nvSpPr>
        <p:spPr bwMode="auto">
          <a:xfrm>
            <a:off x="1397143" y="3707257"/>
            <a:ext cx="267493" cy="0"/>
          </a:xfrm>
          <a:prstGeom prst="line">
            <a:avLst/>
          </a:prstGeom>
          <a:noFill/>
          <a:ln w="9525">
            <a:solidFill>
              <a:srgbClr val="99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35" name="WordArt 56"/>
          <p:cNvSpPr>
            <a:spLocks noChangeArrowheads="1" noChangeShapeType="1" noTextEdit="1"/>
          </p:cNvSpPr>
          <p:nvPr/>
        </p:nvSpPr>
        <p:spPr bwMode="auto">
          <a:xfrm>
            <a:off x="1420145" y="3561692"/>
            <a:ext cx="240814" cy="1190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10" cap="none" spc="0" normalizeH="0" baseline="0" noProof="0" dirty="0" smtClean="0">
                <a:ln>
                  <a:noFill/>
                </a:ln>
                <a:solidFill>
                  <a:srgbClr val="99CC00"/>
                </a:solidFill>
                <a:effectLst/>
                <a:uLnTx/>
                <a:uFillTx/>
                <a:latin typeface="Arial Black"/>
              </a:rPr>
              <a:t>mmHg</a:t>
            </a:r>
          </a:p>
        </p:txBody>
      </p:sp>
      <p:sp>
        <p:nvSpPr>
          <p:cNvPr id="36" name="Rectangle 35"/>
          <p:cNvSpPr/>
          <p:nvPr/>
        </p:nvSpPr>
        <p:spPr>
          <a:xfrm>
            <a:off x="1339170" y="3900837"/>
            <a:ext cx="383438"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10" cap="none" spc="0" normalizeH="0" baseline="0" noProof="0" dirty="0" smtClean="0">
                <a:ln>
                  <a:noFill/>
                </a:ln>
                <a:solidFill>
                  <a:srgbClr val="99CC00"/>
                </a:solidFill>
                <a:effectLst/>
                <a:uLnTx/>
                <a:uFillTx/>
                <a:latin typeface="Arial Black"/>
              </a:rPr>
              <a:t>RR</a:t>
            </a:r>
            <a:endParaRPr kumimoji="0" lang="en-US" sz="1800" b="0" i="0" u="none" strike="noStrike" kern="0" cap="none" spc="0" normalizeH="0" baseline="0" noProof="0" dirty="0" smtClean="0">
              <a:ln>
                <a:noFill/>
              </a:ln>
              <a:solidFill>
                <a:sysClr val="windowText" lastClr="000000"/>
              </a:solidFill>
              <a:effectLst/>
              <a:uLnTx/>
              <a:uFillTx/>
            </a:endParaRPr>
          </a:p>
        </p:txBody>
      </p:sp>
      <p:grpSp>
        <p:nvGrpSpPr>
          <p:cNvPr id="37" name="Group 117"/>
          <p:cNvGrpSpPr>
            <a:grpSpLocks/>
          </p:cNvGrpSpPr>
          <p:nvPr/>
        </p:nvGrpSpPr>
        <p:grpSpPr bwMode="auto">
          <a:xfrm>
            <a:off x="1440952" y="3363374"/>
            <a:ext cx="182563" cy="552450"/>
            <a:chOff x="728" y="2767"/>
            <a:chExt cx="115" cy="348"/>
          </a:xfrm>
        </p:grpSpPr>
        <p:sp>
          <p:nvSpPr>
            <p:cNvPr id="38" name="WordArt 107"/>
            <p:cNvSpPr>
              <a:spLocks noChangeArrowheads="1" noChangeShapeType="1" noTextEdit="1"/>
            </p:cNvSpPr>
            <p:nvPr/>
          </p:nvSpPr>
          <p:spPr bwMode="auto">
            <a:xfrm>
              <a:off x="728" y="2767"/>
              <a:ext cx="108" cy="10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10" cap="none" spc="0" normalizeH="0" baseline="0" noProof="0" dirty="0" smtClean="0">
                  <a:ln>
                    <a:noFill/>
                  </a:ln>
                  <a:solidFill>
                    <a:srgbClr val="99CC00"/>
                  </a:solidFill>
                  <a:effectLst/>
                  <a:uLnTx/>
                  <a:uFillTx/>
                  <a:latin typeface="Arial Black"/>
                </a:rPr>
                <a:t>24</a:t>
              </a:r>
            </a:p>
          </p:txBody>
        </p:sp>
        <p:sp>
          <p:nvSpPr>
            <p:cNvPr id="39" name="WordArt 109"/>
            <p:cNvSpPr>
              <a:spLocks noChangeArrowheads="1" noChangeShapeType="1" noTextEdit="1"/>
            </p:cNvSpPr>
            <p:nvPr/>
          </p:nvSpPr>
          <p:spPr bwMode="auto">
            <a:xfrm>
              <a:off x="735" y="3007"/>
              <a:ext cx="108" cy="10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10" cap="none" spc="0" normalizeH="0" baseline="0" noProof="0" dirty="0" smtClean="0">
                  <a:ln>
                    <a:noFill/>
                  </a:ln>
                  <a:solidFill>
                    <a:srgbClr val="99CC00"/>
                  </a:solidFill>
                  <a:effectLst/>
                  <a:uLnTx/>
                  <a:uFillTx/>
                  <a:latin typeface="Arial Black"/>
                </a:rPr>
                <a:t>35</a:t>
              </a:r>
            </a:p>
          </p:txBody>
        </p:sp>
      </p:grpSp>
      <p:sp>
        <p:nvSpPr>
          <p:cNvPr id="41" name="Line 55"/>
          <p:cNvSpPr>
            <a:spLocks noChangeShapeType="1"/>
          </p:cNvSpPr>
          <p:nvPr/>
        </p:nvSpPr>
        <p:spPr bwMode="auto">
          <a:xfrm>
            <a:off x="1420145" y="3310002"/>
            <a:ext cx="7467600" cy="0"/>
          </a:xfrm>
          <a:prstGeom prst="line">
            <a:avLst/>
          </a:prstGeom>
          <a:noFill/>
          <a:ln w="9525">
            <a:solidFill>
              <a:srgbClr val="99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370709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nodeType="withEffect">
                                  <p:stCondLst>
                                    <p:cond delay="4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
                                        <p:tgtEl>
                                          <p:spTgt spid="37"/>
                                        </p:tgtEl>
                                      </p:cBhvr>
                                    </p:animEffect>
                                  </p:childTnLst>
                                </p:cTn>
                              </p:par>
                            </p:childTnLst>
                          </p:cTn>
                        </p:par>
                        <p:par>
                          <p:cTn id="11" fill="hold">
                            <p:stCondLst>
                              <p:cond delay="900"/>
                            </p:stCondLst>
                            <p:childTnLst>
                              <p:par>
                                <p:cTn id="12" presetID="22" presetClass="entr" presetSubtype="8" fill="hold" nodeType="afterEffect">
                                  <p:stCondLst>
                                    <p:cond delay="0"/>
                                  </p:stCondLst>
                                  <p:childTnLst>
                                    <p:set>
                                      <p:cBhvr>
                                        <p:cTn id="13" dur="1" fill="hold">
                                          <p:stCondLst>
                                            <p:cond delay="0"/>
                                          </p:stCondLst>
                                        </p:cTn>
                                        <p:tgtEl>
                                          <p:spTgt spid="11270"/>
                                        </p:tgtEl>
                                        <p:attrNameLst>
                                          <p:attrName>style.visibility</p:attrName>
                                        </p:attrNameLst>
                                      </p:cBhvr>
                                      <p:to>
                                        <p:strVal val="visible"/>
                                      </p:to>
                                    </p:set>
                                    <p:animEffect transition="in" filter="wipe(left)">
                                      <p:cBhvr>
                                        <p:cTn id="14" dur="5000"/>
                                        <p:tgtEl>
                                          <p:spTgt spid="11270"/>
                                        </p:tgtEl>
                                      </p:cBhvr>
                                    </p:animEffect>
                                  </p:childTnLst>
                                </p:cTn>
                              </p:par>
                              <p:par>
                                <p:cTn id="15" presetID="22" presetClass="entr" presetSubtype="8" fill="hold" nodeType="withEffect">
                                  <p:stCondLst>
                                    <p:cond delay="500"/>
                                  </p:stCondLst>
                                  <p:childTnLst>
                                    <p:set>
                                      <p:cBhvr>
                                        <p:cTn id="16" dur="1" fill="hold">
                                          <p:stCondLst>
                                            <p:cond delay="0"/>
                                          </p:stCondLst>
                                        </p:cTn>
                                        <p:tgtEl>
                                          <p:spTgt spid="11282"/>
                                        </p:tgtEl>
                                        <p:attrNameLst>
                                          <p:attrName>style.visibility</p:attrName>
                                        </p:attrNameLst>
                                      </p:cBhvr>
                                      <p:to>
                                        <p:strVal val="visible"/>
                                      </p:to>
                                    </p:set>
                                    <p:animEffect transition="in" filter="wipe(left)">
                                      <p:cBhvr>
                                        <p:cTn id="17" dur="5000"/>
                                        <p:tgtEl>
                                          <p:spTgt spid="11282"/>
                                        </p:tgtEl>
                                      </p:cBhvr>
                                    </p:animEffect>
                                  </p:childTnLst>
                                </p:cTn>
                              </p:par>
                              <p:par>
                                <p:cTn id="18" presetID="22" presetClass="entr" presetSubtype="8" fill="hold" nodeType="withEffect">
                                  <p:stCondLst>
                                    <p:cond delay="1000"/>
                                  </p:stCondLst>
                                  <p:childTnLst>
                                    <p:set>
                                      <p:cBhvr>
                                        <p:cTn id="19" dur="1" fill="hold">
                                          <p:stCondLst>
                                            <p:cond delay="0"/>
                                          </p:stCondLst>
                                        </p:cTn>
                                        <p:tgtEl>
                                          <p:spTgt spid="11278"/>
                                        </p:tgtEl>
                                        <p:attrNameLst>
                                          <p:attrName>style.visibility</p:attrName>
                                        </p:attrNameLst>
                                      </p:cBhvr>
                                      <p:to>
                                        <p:strVal val="visible"/>
                                      </p:to>
                                    </p:set>
                                    <p:animEffect transition="in" filter="wipe(left)">
                                      <p:cBhvr>
                                        <p:cTn id="20" dur="5000"/>
                                        <p:tgtEl>
                                          <p:spTgt spid="11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a:t>
            </a:r>
            <a:r>
              <a:rPr lang="en-US" dirty="0" smtClean="0"/>
              <a:t> Waveforms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72504743"/>
              </p:ext>
            </p:extLst>
          </p:nvPr>
        </p:nvGraphicFramePr>
        <p:xfrm>
          <a:off x="1600200" y="1143000"/>
          <a:ext cx="6910388" cy="2595880"/>
        </p:xfrm>
        <a:graphic>
          <a:graphicData uri="http://schemas.openxmlformats.org/drawingml/2006/table">
            <a:tbl>
              <a:tblPr firstRow="1" bandRow="1">
                <a:tableStyleId>{5C22544A-7EE6-4342-B048-85BDC9FD1C3A}</a:tableStyleId>
              </a:tblPr>
              <a:tblGrid>
                <a:gridCol w="3455194">
                  <a:extLst>
                    <a:ext uri="{9D8B030D-6E8A-4147-A177-3AD203B41FA5}">
                      <a16:colId xmlns:a16="http://schemas.microsoft.com/office/drawing/2014/main" val="20000"/>
                    </a:ext>
                  </a:extLst>
                </a:gridCol>
                <a:gridCol w="3455194">
                  <a:extLst>
                    <a:ext uri="{9D8B030D-6E8A-4147-A177-3AD203B41FA5}">
                      <a16:colId xmlns:a16="http://schemas.microsoft.com/office/drawing/2014/main" val="20001"/>
                    </a:ext>
                  </a:extLst>
                </a:gridCol>
              </a:tblGrid>
              <a:tr h="370840">
                <a:tc gridSpan="2">
                  <a:txBody>
                    <a:bodyPr/>
                    <a:lstStyle/>
                    <a:p>
                      <a:pPr algn="ctr"/>
                      <a:r>
                        <a:rPr lang="en-US" dirty="0" smtClean="0"/>
                        <a:t>Uses for Capnography</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smtClean="0"/>
                        <a:t>Bronchospasm</a:t>
                      </a:r>
                      <a:endParaRPr lang="en-US" dirty="0"/>
                    </a:p>
                  </a:txBody>
                  <a:tcPr/>
                </a:tc>
                <a:tc>
                  <a:txBody>
                    <a:bodyPr/>
                    <a:lstStyle/>
                    <a:p>
                      <a:r>
                        <a:rPr lang="en-US" dirty="0" smtClean="0"/>
                        <a:t>Pulmonary Embolism</a:t>
                      </a:r>
                      <a:endParaRPr lang="en-US" dirty="0"/>
                    </a:p>
                  </a:txBody>
                  <a:tcPr/>
                </a:tc>
                <a:extLst>
                  <a:ext uri="{0D108BD9-81ED-4DB2-BD59-A6C34878D82A}">
                    <a16:rowId xmlns:a16="http://schemas.microsoft.com/office/drawing/2014/main" val="10001"/>
                  </a:ext>
                </a:extLst>
              </a:tr>
              <a:tr h="370840">
                <a:tc>
                  <a:txBody>
                    <a:bodyPr/>
                    <a:lstStyle/>
                    <a:p>
                      <a:r>
                        <a:rPr lang="en-US" dirty="0" smtClean="0"/>
                        <a:t>DKA</a:t>
                      </a:r>
                      <a:endParaRPr lang="en-US" dirty="0"/>
                    </a:p>
                  </a:txBody>
                  <a:tcPr/>
                </a:tc>
                <a:tc>
                  <a:txBody>
                    <a:bodyPr/>
                    <a:lstStyle/>
                    <a:p>
                      <a:r>
                        <a:rPr lang="en-US" dirty="0" smtClean="0"/>
                        <a:t>Seizure</a:t>
                      </a:r>
                      <a:endParaRPr lang="en-US" dirty="0"/>
                    </a:p>
                  </a:txBody>
                  <a:tcPr/>
                </a:tc>
                <a:extLst>
                  <a:ext uri="{0D108BD9-81ED-4DB2-BD59-A6C34878D82A}">
                    <a16:rowId xmlns:a16="http://schemas.microsoft.com/office/drawing/2014/main" val="10002"/>
                  </a:ext>
                </a:extLst>
              </a:tr>
              <a:tr h="370840">
                <a:tc>
                  <a:txBody>
                    <a:bodyPr/>
                    <a:lstStyle/>
                    <a:p>
                      <a:r>
                        <a:rPr lang="en-US" dirty="0" smtClean="0"/>
                        <a:t>Sepsis</a:t>
                      </a:r>
                      <a:endParaRPr lang="en-US" dirty="0"/>
                    </a:p>
                  </a:txBody>
                  <a:tcPr/>
                </a:tc>
                <a:tc>
                  <a:txBody>
                    <a:bodyPr/>
                    <a:lstStyle/>
                    <a:p>
                      <a:r>
                        <a:rPr lang="en-US" dirty="0" smtClean="0"/>
                        <a:t>Increased Intracranial Pressure</a:t>
                      </a:r>
                      <a:endParaRPr lang="en-US" dirty="0"/>
                    </a:p>
                  </a:txBody>
                  <a:tcPr/>
                </a:tc>
                <a:extLst>
                  <a:ext uri="{0D108BD9-81ED-4DB2-BD59-A6C34878D82A}">
                    <a16:rowId xmlns:a16="http://schemas.microsoft.com/office/drawing/2014/main" val="10003"/>
                  </a:ext>
                </a:extLst>
              </a:tr>
              <a:tr h="370840">
                <a:tc>
                  <a:txBody>
                    <a:bodyPr/>
                    <a:lstStyle/>
                    <a:p>
                      <a:r>
                        <a:rPr lang="en-US" dirty="0" smtClean="0"/>
                        <a:t>COPD</a:t>
                      </a:r>
                      <a:endParaRPr lang="en-US" dirty="0"/>
                    </a:p>
                  </a:txBody>
                  <a:tcPr/>
                </a:tc>
                <a:tc>
                  <a:txBody>
                    <a:bodyPr/>
                    <a:lstStyle/>
                    <a:p>
                      <a:r>
                        <a:rPr lang="en-US" dirty="0" smtClean="0"/>
                        <a:t>Bicarbonate Administration</a:t>
                      </a:r>
                      <a:endParaRPr lang="en-US" dirty="0"/>
                    </a:p>
                  </a:txBody>
                  <a:tcPr/>
                </a:tc>
                <a:extLst>
                  <a:ext uri="{0D108BD9-81ED-4DB2-BD59-A6C34878D82A}">
                    <a16:rowId xmlns:a16="http://schemas.microsoft.com/office/drawing/2014/main" val="10004"/>
                  </a:ext>
                </a:extLst>
              </a:tr>
              <a:tr h="370840">
                <a:tc>
                  <a:txBody>
                    <a:bodyPr/>
                    <a:lstStyle/>
                    <a:p>
                      <a:r>
                        <a:rPr lang="en-US" dirty="0" smtClean="0"/>
                        <a:t>CHF</a:t>
                      </a:r>
                      <a:endParaRPr lang="en-US" dirty="0"/>
                    </a:p>
                  </a:txBody>
                  <a:tcPr/>
                </a:tc>
                <a:tc>
                  <a:txBody>
                    <a:bodyPr/>
                    <a:lstStyle/>
                    <a:p>
                      <a:endParaRPr lang="en-US" dirty="0"/>
                    </a:p>
                  </a:txBody>
                  <a:tcPr/>
                </a:tc>
                <a:extLst>
                  <a:ext uri="{0D108BD9-81ED-4DB2-BD59-A6C34878D82A}">
                    <a16:rowId xmlns:a16="http://schemas.microsoft.com/office/drawing/2014/main" val="10005"/>
                  </a:ext>
                </a:extLst>
              </a:tr>
              <a:tr h="370840">
                <a:tc gridSpan="2">
                  <a:txBody>
                    <a:bodyPr/>
                    <a:lstStyle/>
                    <a:p>
                      <a:r>
                        <a:rPr lang="en-US" dirty="0" smtClean="0"/>
                        <a:t>Malignant Hyperthermia / Excited Delirium</a:t>
                      </a:r>
                      <a:endParaRPr lang="en-US" dirty="0"/>
                    </a:p>
                  </a:txBody>
                  <a:tcPr/>
                </a:tc>
                <a:tc hMerge="1">
                  <a:txBody>
                    <a:bodyPr/>
                    <a:lstStyle/>
                    <a:p>
                      <a:endParaRPr lang="en-US" dirty="0"/>
                    </a:p>
                  </a:txBody>
                  <a:tcPr/>
                </a:tc>
                <a:extLst>
                  <a:ext uri="{0D108BD9-81ED-4DB2-BD59-A6C34878D82A}">
                    <a16:rowId xmlns:a16="http://schemas.microsoft.com/office/drawing/2014/main" val="10006"/>
                  </a:ext>
                </a:extLst>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618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4331" y="906143"/>
            <a:ext cx="3140075"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a:t>
            </a:r>
            <a:r>
              <a:rPr lang="en-US" dirty="0" smtClean="0"/>
              <a:t> Waveforms</a:t>
            </a:r>
            <a:endParaRPr lang="en-US" dirty="0"/>
          </a:p>
        </p:txBody>
      </p:sp>
      <p:sp>
        <p:nvSpPr>
          <p:cNvPr id="3" name="Content Placeholder 2"/>
          <p:cNvSpPr>
            <a:spLocks noGrp="1"/>
          </p:cNvSpPr>
          <p:nvPr>
            <p:ph idx="1"/>
          </p:nvPr>
        </p:nvSpPr>
        <p:spPr>
          <a:xfrm>
            <a:off x="1371600" y="990600"/>
            <a:ext cx="7543800" cy="5449790"/>
          </a:xfrm>
        </p:spPr>
        <p:txBody>
          <a:bodyPr>
            <a:normAutofit/>
          </a:bodyPr>
          <a:lstStyle/>
          <a:p>
            <a:endParaRPr lang="en-US" sz="1800" b="1" dirty="0" smtClean="0"/>
          </a:p>
          <a:p>
            <a:r>
              <a:rPr lang="en-US" sz="1800" b="1" i="1" dirty="0"/>
              <a:t>Bronchospasm Waveforms </a:t>
            </a:r>
          </a:p>
          <a:p>
            <a:pPr marL="285750" indent="-285750">
              <a:buFont typeface="Arial" pitchFamily="34" charset="0"/>
              <a:buChar char="•"/>
            </a:pPr>
            <a:r>
              <a:rPr lang="en-US" sz="1800" dirty="0" smtClean="0"/>
              <a:t>Air </a:t>
            </a:r>
            <a:r>
              <a:rPr lang="en-US" sz="1800" dirty="0"/>
              <a:t>trapped due to</a:t>
            </a:r>
          </a:p>
          <a:p>
            <a:pPr marL="285750" indent="-285750">
              <a:buFont typeface="Arial" pitchFamily="34" charset="0"/>
              <a:buChar char="•"/>
            </a:pPr>
            <a:r>
              <a:rPr lang="en-US" sz="1800" dirty="0"/>
              <a:t>irregularities in airways</a:t>
            </a:r>
          </a:p>
          <a:p>
            <a:pPr marL="285750" indent="-285750">
              <a:buFont typeface="Arial" pitchFamily="34" charset="0"/>
              <a:buChar char="•"/>
            </a:pPr>
            <a:r>
              <a:rPr lang="en-US" sz="1800" dirty="0"/>
              <a:t>Uneven emptying </a:t>
            </a:r>
            <a:r>
              <a:rPr lang="en-US" sz="1800" dirty="0" smtClean="0"/>
              <a:t>of alveolar </a:t>
            </a:r>
            <a:r>
              <a:rPr lang="en-US" sz="1800" dirty="0"/>
              <a:t>gas</a:t>
            </a:r>
          </a:p>
          <a:p>
            <a:r>
              <a:rPr lang="en-US" sz="1800" dirty="0" smtClean="0"/>
              <a:t>      – </a:t>
            </a:r>
            <a:r>
              <a:rPr lang="en-US" sz="1800" dirty="0"/>
              <a:t>Dilutes exhaled </a:t>
            </a:r>
            <a:r>
              <a:rPr lang="en-US" sz="1800" dirty="0" smtClean="0"/>
              <a:t>CO2</a:t>
            </a:r>
            <a:endParaRPr lang="en-US" sz="1800" dirty="0"/>
          </a:p>
          <a:p>
            <a:r>
              <a:rPr lang="en-US" sz="1800" dirty="0" smtClean="0"/>
              <a:t>      – </a:t>
            </a:r>
            <a:r>
              <a:rPr lang="en-US" sz="1800" dirty="0"/>
              <a:t>Slower rise </a:t>
            </a:r>
            <a:r>
              <a:rPr lang="en-US" sz="1800" dirty="0" smtClean="0"/>
              <a:t>in CO2 concentration </a:t>
            </a:r>
            <a:br>
              <a:rPr lang="en-US" sz="1800" dirty="0" smtClean="0"/>
            </a:br>
            <a:r>
              <a:rPr lang="en-US" sz="1800" dirty="0" smtClean="0"/>
              <a:t>         during exhalation</a:t>
            </a:r>
          </a:p>
          <a:p>
            <a:endParaRPr lang="en-US" sz="1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6389365" y="41910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366506" y="39624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291261" y="435102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705600" y="3306772"/>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60198" y="32766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315200" y="437388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6506718" y="37338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6553200" y="421876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6336980" y="35814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7543800" y="4473357"/>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7520940" y="4213859"/>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7239000" y="40386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6598919" y="30480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6705600" y="44958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7715942" y="4300005"/>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805995" y="408783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589519" y="3923024"/>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7292622" y="3299459"/>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7360919" y="3025818"/>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7574562" y="325374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102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marL="285750" lvl="0" indent="-285750">
              <a:spcBef>
                <a:spcPts val="0"/>
              </a:spcBef>
              <a:buFont typeface="Arial" pitchFamily="34" charset="0"/>
              <a:buChar char="•"/>
            </a:pPr>
            <a:r>
              <a:rPr lang="en-US" sz="1800" b="1" dirty="0">
                <a:solidFill>
                  <a:srgbClr val="ACCBF9">
                    <a:lumMod val="25000"/>
                  </a:srgbClr>
                </a:solidFill>
              </a:rPr>
              <a:t>Bronchospasm Waveforms </a:t>
            </a:r>
            <a:endParaRPr lang="en-US" sz="1800" b="1" dirty="0" smtClean="0">
              <a:solidFill>
                <a:srgbClr val="ACCBF9">
                  <a:lumMod val="25000"/>
                </a:srgbClr>
              </a:solidFill>
            </a:endParaRPr>
          </a:p>
          <a:p>
            <a:pPr marL="285750" lvl="0" indent="-285750">
              <a:spcBef>
                <a:spcPts val="0"/>
              </a:spcBef>
              <a:buFont typeface="Arial" pitchFamily="34" charset="0"/>
              <a:buChar char="•"/>
            </a:pPr>
            <a:r>
              <a:rPr lang="en-US" sz="1800" dirty="0" smtClean="0"/>
              <a:t>Uneven emptying of alveolar gas </a:t>
            </a:r>
          </a:p>
          <a:p>
            <a:pPr marL="285750" indent="-285750">
              <a:spcBef>
                <a:spcPts val="0"/>
              </a:spcBef>
              <a:buFont typeface="Arial" pitchFamily="34" charset="0"/>
              <a:buChar char="•"/>
            </a:pPr>
            <a:r>
              <a:rPr lang="en-US" sz="1800" dirty="0" smtClean="0"/>
              <a:t>Produces changes in ascending phase with loss of the sharp upslope</a:t>
            </a:r>
          </a:p>
          <a:p>
            <a:pPr marL="285750" indent="-285750">
              <a:spcBef>
                <a:spcPts val="0"/>
              </a:spcBef>
              <a:buFont typeface="Arial" pitchFamily="34" charset="0"/>
              <a:buChar char="•"/>
            </a:pPr>
            <a:r>
              <a:rPr lang="en-US" sz="1800" dirty="0" smtClean="0"/>
              <a:t>Alters alveolar plateau producing a shark </a:t>
            </a:r>
            <a:r>
              <a:rPr lang="en-US" sz="1800" dirty="0"/>
              <a:t>fin </a:t>
            </a:r>
            <a:r>
              <a:rPr lang="en-US" sz="1800" dirty="0" smtClean="0"/>
              <a:t>appearance</a:t>
            </a:r>
          </a:p>
          <a:p>
            <a:pPr marL="285750" indent="-285750">
              <a:spcBef>
                <a:spcPts val="0"/>
              </a:spcBef>
              <a:buFont typeface="Arial" pitchFamily="34" charset="0"/>
              <a:buChar char="•"/>
            </a:pPr>
            <a:r>
              <a:rPr lang="en-US" sz="1800" dirty="0" smtClean="0"/>
              <a:t>Waveform can allow EMS Providers the judge the severity of the bronchospasm and its response to treatment.</a:t>
            </a:r>
            <a:endParaRPr lang="en-US" sz="1800" dirty="0"/>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33526" y="2959841"/>
            <a:ext cx="7495082"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408" r="1658"/>
          <a:stretch/>
        </p:blipFill>
        <p:spPr bwMode="auto">
          <a:xfrm>
            <a:off x="1504951" y="4483841"/>
            <a:ext cx="7491412" cy="1583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070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marL="285750" lvl="0" indent="-285750">
              <a:spcBef>
                <a:spcPts val="0"/>
              </a:spcBef>
              <a:buFont typeface="Arial" pitchFamily="34" charset="0"/>
              <a:buChar char="•"/>
            </a:pPr>
            <a:r>
              <a:rPr lang="en-US" sz="1800" b="1" dirty="0">
                <a:solidFill>
                  <a:srgbClr val="ACCBF9">
                    <a:lumMod val="25000"/>
                  </a:srgbClr>
                </a:solidFill>
              </a:rPr>
              <a:t>Bronchospasm response to treatment </a:t>
            </a:r>
            <a:endParaRPr lang="en-US" sz="1800" b="1" dirty="0" smtClean="0">
              <a:solidFill>
                <a:srgbClr val="ACCBF9">
                  <a:lumMod val="25000"/>
                </a:srgbClr>
              </a:solidFill>
            </a:endParaRP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0" y="1371600"/>
            <a:ext cx="71945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93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marL="285750" lvl="0" indent="-285750">
              <a:spcBef>
                <a:spcPts val="0"/>
              </a:spcBef>
              <a:buFont typeface="Arial" pitchFamily="34" charset="0"/>
              <a:buChar char="•"/>
            </a:pPr>
            <a:r>
              <a:rPr lang="en-US" sz="1800" b="1" dirty="0">
                <a:solidFill>
                  <a:srgbClr val="ACCBF9">
                    <a:lumMod val="25000"/>
                  </a:srgbClr>
                </a:solidFill>
              </a:rPr>
              <a:t>Sepsis</a:t>
            </a:r>
          </a:p>
          <a:p>
            <a:pPr marL="285750" lvl="0" indent="-285750">
              <a:spcBef>
                <a:spcPts val="0"/>
              </a:spcBef>
              <a:buFont typeface="Arial" pitchFamily="34" charset="0"/>
              <a:buChar char="•"/>
            </a:pPr>
            <a:r>
              <a:rPr lang="en-US" sz="1800" dirty="0"/>
              <a:t>Accounts for approximately 282,000 ED visits annually, 2% of all hospital admissions, and up to 11% of intensive care unit admissions.</a:t>
            </a:r>
          </a:p>
          <a:p>
            <a:pPr marL="285750" lvl="0" indent="-285750">
              <a:spcBef>
                <a:spcPts val="0"/>
              </a:spcBef>
              <a:buFont typeface="Arial" pitchFamily="34" charset="0"/>
              <a:buChar char="•"/>
            </a:pPr>
            <a:r>
              <a:rPr lang="en-US" sz="1800" dirty="0"/>
              <a:t>The incidence of severe sepsis and septic shock in the US has been steadily rising.</a:t>
            </a:r>
          </a:p>
          <a:p>
            <a:pPr marL="285750" lvl="0" indent="-285750">
              <a:spcBef>
                <a:spcPts val="0"/>
              </a:spcBef>
              <a:buFont typeface="Arial" pitchFamily="34" charset="0"/>
              <a:buChar char="•"/>
            </a:pPr>
            <a:r>
              <a:rPr lang="en-US" sz="1800" dirty="0"/>
              <a:t>Estimated cost of sepsis in the US is 16.7 billion dollars annually.</a:t>
            </a:r>
          </a:p>
          <a:p>
            <a:pPr marL="285750" lvl="0" indent="-285750">
              <a:spcBef>
                <a:spcPts val="0"/>
              </a:spcBef>
              <a:buFont typeface="Arial" pitchFamily="34" charset="0"/>
              <a:buChar char="•"/>
            </a:pPr>
            <a:r>
              <a:rPr lang="en-US" sz="1800" dirty="0"/>
              <a:t>Lactic acidosis is a well accepted marker for disease severity in sepsis and has been shown to predict mortality in ED patients with an infection.</a:t>
            </a:r>
          </a:p>
          <a:p>
            <a:pPr marL="285750" lvl="0" indent="-285750">
              <a:spcBef>
                <a:spcPts val="0"/>
              </a:spcBef>
              <a:buFont typeface="Arial" pitchFamily="34" charset="0"/>
              <a:buChar char="•"/>
            </a:pPr>
            <a:r>
              <a:rPr lang="en-US" sz="1800" b="1" dirty="0"/>
              <a:t>There is a significant association between ETCO2 concentration and mortality in patients with suspected sepsis.</a:t>
            </a: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marL="285750" lvl="0" indent="-285750">
              <a:spcBef>
                <a:spcPts val="0"/>
              </a:spcBef>
              <a:buFont typeface="Arial" pitchFamily="34" charset="0"/>
              <a:buChar char="•"/>
            </a:pPr>
            <a:r>
              <a:rPr lang="en-US" sz="1800" b="1" dirty="0">
                <a:solidFill>
                  <a:srgbClr val="ACCBF9">
                    <a:lumMod val="25000"/>
                  </a:srgbClr>
                </a:solidFill>
              </a:rPr>
              <a:t>Sepsis</a:t>
            </a:r>
          </a:p>
          <a:p>
            <a:r>
              <a:rPr lang="en-US" sz="1800" dirty="0"/>
              <a:t>Most of these screening tools rely on the suspicion of infection, systemic inflammatory response syndrome (SIRS) criteria, and point-of-care serum lactate levels</a:t>
            </a:r>
          </a:p>
          <a:p>
            <a:pPr marL="285750" indent="-285750">
              <a:buFont typeface="Arial" pitchFamily="34" charset="0"/>
              <a:buChar char="•"/>
            </a:pPr>
            <a:r>
              <a:rPr lang="en-US" sz="1600" i="1" dirty="0"/>
              <a:t>Heart rate &gt; 90 beats per minute; </a:t>
            </a:r>
          </a:p>
          <a:p>
            <a:pPr marL="285750" indent="-285750">
              <a:buFont typeface="Arial" pitchFamily="34" charset="0"/>
              <a:buChar char="•"/>
            </a:pPr>
            <a:r>
              <a:rPr lang="en-US" sz="1600" i="1" dirty="0"/>
              <a:t>Temperature &lt; 96.8 degrees F or &gt; 100 degrees F; </a:t>
            </a:r>
          </a:p>
          <a:p>
            <a:pPr marL="285750" indent="-285750">
              <a:buFont typeface="Arial" pitchFamily="34" charset="0"/>
              <a:buChar char="•"/>
            </a:pPr>
            <a:r>
              <a:rPr lang="en-US" sz="1600" i="1" dirty="0"/>
              <a:t>Respiratory rate &gt; 20 breaths per minute; </a:t>
            </a:r>
          </a:p>
          <a:p>
            <a:pPr marL="285750" indent="-285750">
              <a:buFont typeface="Arial" pitchFamily="34" charset="0"/>
              <a:buChar char="•"/>
            </a:pPr>
            <a:r>
              <a:rPr lang="en-US" sz="1600" i="1" dirty="0"/>
              <a:t>Acute altered mental status; or </a:t>
            </a:r>
          </a:p>
          <a:p>
            <a:pPr marL="285750" indent="-285750">
              <a:buFont typeface="Arial" pitchFamily="34" charset="0"/>
              <a:buChar char="•"/>
            </a:pPr>
            <a:r>
              <a:rPr lang="en-US" sz="1600" i="1" dirty="0"/>
              <a:t>Increased serum lactate levels (&gt; 4 </a:t>
            </a:r>
            <a:r>
              <a:rPr lang="en-US" sz="1600" i="1" dirty="0" err="1"/>
              <a:t>mmol</a:t>
            </a:r>
            <a:r>
              <a:rPr lang="en-US" sz="1600" i="1" dirty="0"/>
              <a:t>/L); </a:t>
            </a:r>
          </a:p>
          <a:p>
            <a:r>
              <a:rPr lang="en-US" sz="1800" dirty="0"/>
              <a:t>Serum lactate levels provide a reliable insight into the severity of the disease they may not be rapidly or easily obtained.</a:t>
            </a: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67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marL="285750" lvl="0" indent="-285750">
              <a:spcBef>
                <a:spcPts val="0"/>
              </a:spcBef>
              <a:buFont typeface="Arial" pitchFamily="34" charset="0"/>
              <a:buChar char="•"/>
            </a:pPr>
            <a:r>
              <a:rPr lang="en-US" sz="1800" b="1" dirty="0">
                <a:solidFill>
                  <a:srgbClr val="ACCBF9">
                    <a:lumMod val="25000"/>
                  </a:srgbClr>
                </a:solidFill>
              </a:rPr>
              <a:t>Sepsis</a:t>
            </a:r>
          </a:p>
          <a:p>
            <a:r>
              <a:rPr lang="en-US" sz="1800" dirty="0"/>
              <a:t>EtCO2 level is inversely proportional to lactate levels</a:t>
            </a:r>
          </a:p>
          <a:p>
            <a:pPr marL="342900" indent="-342900">
              <a:buFont typeface="Arial" pitchFamily="34" charset="0"/>
              <a:buChar char="•"/>
            </a:pPr>
            <a:r>
              <a:rPr lang="en-US" sz="1800" dirty="0"/>
              <a:t>As lactate levels rise in septic patients, we see EtCO2 levels drop.</a:t>
            </a:r>
          </a:p>
          <a:p>
            <a:pPr marL="342900" indent="-342900">
              <a:buFont typeface="Arial" pitchFamily="34" charset="0"/>
              <a:buChar char="•"/>
            </a:pPr>
            <a:r>
              <a:rPr lang="en-US" sz="1800" i="1" dirty="0"/>
              <a:t>Studies show that patients with an ETCO2 of </a:t>
            </a:r>
            <a:r>
              <a:rPr lang="en-US" sz="1800" b="1" i="1" dirty="0"/>
              <a:t>33 or higher </a:t>
            </a:r>
            <a:r>
              <a:rPr lang="en-US" sz="1800" i="1" dirty="0"/>
              <a:t>have on average a lactic acid level of </a:t>
            </a:r>
            <a:r>
              <a:rPr lang="en-US" sz="1800" b="1" i="1" dirty="0"/>
              <a:t>2.6 or lower</a:t>
            </a:r>
            <a:r>
              <a:rPr lang="en-US" sz="1800" i="1" dirty="0"/>
              <a:t>. </a:t>
            </a:r>
          </a:p>
          <a:p>
            <a:pPr marL="342900" indent="-342900">
              <a:buFont typeface="Arial" pitchFamily="34" charset="0"/>
              <a:buChar char="•"/>
            </a:pPr>
            <a:r>
              <a:rPr lang="en-US" sz="1800" i="1" dirty="0"/>
              <a:t>Whereas patients with a ETCO2 level of </a:t>
            </a:r>
            <a:r>
              <a:rPr lang="en-US" sz="1800" b="1" i="1" dirty="0"/>
              <a:t>26 or lower </a:t>
            </a:r>
            <a:r>
              <a:rPr lang="en-US" sz="1800" i="1" dirty="0"/>
              <a:t>have a average lactic acid level of </a:t>
            </a:r>
            <a:r>
              <a:rPr lang="en-US" sz="1800" b="1" i="1" dirty="0"/>
              <a:t>6.1 or higher </a:t>
            </a:r>
          </a:p>
          <a:p>
            <a:pPr marL="342900" indent="-342900">
              <a:buFont typeface="Arial" pitchFamily="34" charset="0"/>
              <a:buChar char="•"/>
            </a:pPr>
            <a:r>
              <a:rPr lang="en-US" sz="1800" dirty="0" smtClean="0"/>
              <a:t>Mortality </a:t>
            </a:r>
            <a:r>
              <a:rPr lang="en-US" sz="1800" dirty="0"/>
              <a:t>rates have been shown to decrease as much as 16% when early goal-related therapy is initiated.</a:t>
            </a: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306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lvl="0">
              <a:spcBef>
                <a:spcPts val="0"/>
              </a:spcBef>
            </a:pPr>
            <a:r>
              <a:rPr lang="en-US" sz="1800" b="1" dirty="0">
                <a:solidFill>
                  <a:srgbClr val="ACCBF9">
                    <a:lumMod val="25000"/>
                  </a:srgbClr>
                </a:solidFill>
              </a:rPr>
              <a:t>DKA</a:t>
            </a:r>
          </a:p>
          <a:p>
            <a:r>
              <a:rPr lang="en-US" sz="1800" dirty="0"/>
              <a:t>Diabetic Ketoacidosis significantly decreases ETCO</a:t>
            </a:r>
            <a:r>
              <a:rPr lang="en-US" sz="1200" dirty="0"/>
              <a:t>2</a:t>
            </a:r>
            <a:r>
              <a:rPr lang="en-US" sz="1800" dirty="0"/>
              <a:t> levels by depleting bicarbonate reserves secondary to prolonged metabolic acidosis.</a:t>
            </a:r>
          </a:p>
          <a:p>
            <a:r>
              <a:rPr lang="en-US" sz="1800" dirty="0"/>
              <a:t>Capnography can be utilized to help the paramedic determine if the patient is progressing to DKA;</a:t>
            </a:r>
          </a:p>
          <a:p>
            <a:pPr marL="342900" indent="-342900">
              <a:buFont typeface="Arial" pitchFamily="34" charset="0"/>
              <a:buChar char="•"/>
            </a:pPr>
            <a:r>
              <a:rPr lang="en-US" sz="1800" dirty="0"/>
              <a:t>Patient’s with an elevated blood sugar with a ETCO</a:t>
            </a:r>
            <a:r>
              <a:rPr lang="en-US" sz="1200" dirty="0"/>
              <a:t>2</a:t>
            </a:r>
            <a:r>
              <a:rPr lang="en-US" sz="1800" dirty="0"/>
              <a:t> lower than 30 the patient is most likely in DKA</a:t>
            </a:r>
          </a:p>
          <a:p>
            <a:pPr marL="342900" indent="-342900">
              <a:buFont typeface="Arial" pitchFamily="34" charset="0"/>
              <a:buChar char="•"/>
            </a:pPr>
            <a:r>
              <a:rPr lang="en-US" sz="1800" dirty="0"/>
              <a:t>Patient’s with an elevated blood sugar with a ETCO</a:t>
            </a:r>
            <a:r>
              <a:rPr lang="en-US" sz="1200" dirty="0"/>
              <a:t>2</a:t>
            </a:r>
            <a:r>
              <a:rPr lang="en-US" sz="1800" dirty="0"/>
              <a:t> greater than 30 the patient has not yet progressed to DKA as their bicarbonate reserves are still adequate.</a:t>
            </a: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70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lvl="0">
              <a:spcBef>
                <a:spcPts val="0"/>
              </a:spcBef>
            </a:pPr>
            <a:r>
              <a:rPr lang="en-US" sz="1800" b="1" dirty="0">
                <a:solidFill>
                  <a:srgbClr val="ACCBF9">
                    <a:lumMod val="25000"/>
                  </a:srgbClr>
                </a:solidFill>
              </a:rPr>
              <a:t>DKA</a:t>
            </a:r>
          </a:p>
          <a:p>
            <a:r>
              <a:rPr lang="en-US" sz="1800" dirty="0"/>
              <a:t>30 y/o male found unresponsive with </a:t>
            </a:r>
            <a:r>
              <a:rPr lang="en-US" sz="1800" dirty="0" err="1"/>
              <a:t>Kussmal</a:t>
            </a:r>
            <a:r>
              <a:rPr lang="en-US" sz="1800" dirty="0"/>
              <a:t> respirations blood glucose of 495, BP 110/50, RR 42 and ETCO2 of 7</a:t>
            </a: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1389529" y="1981200"/>
            <a:ext cx="7685081" cy="3200400"/>
          </a:xfrm>
          <a:prstGeom prst="rect">
            <a:avLst/>
          </a:prstGeom>
        </p:spPr>
      </p:pic>
    </p:spTree>
    <p:extLst>
      <p:ext uri="{BB962C8B-B14F-4D97-AF65-F5344CB8AC3E}">
        <p14:creationId xmlns:p14="http://schemas.microsoft.com/office/powerpoint/2010/main" val="55800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History </a:t>
            </a:r>
            <a:r>
              <a:rPr lang="en-US" dirty="0" smtClean="0"/>
              <a:t>of Capnography</a:t>
            </a:r>
            <a:endParaRPr lang="en-US" dirty="0"/>
          </a:p>
        </p:txBody>
      </p:sp>
      <p:sp>
        <p:nvSpPr>
          <p:cNvPr id="3" name="Content Placeholder 2"/>
          <p:cNvSpPr>
            <a:spLocks noGrp="1"/>
          </p:cNvSpPr>
          <p:nvPr>
            <p:ph idx="1"/>
          </p:nvPr>
        </p:nvSpPr>
        <p:spPr>
          <a:xfrm>
            <a:off x="1371600" y="990600"/>
            <a:ext cx="7315200" cy="5135563"/>
          </a:xfrm>
        </p:spPr>
        <p:txBody>
          <a:bodyPr>
            <a:normAutofit fontScale="92500" lnSpcReduction="10000"/>
          </a:bodyPr>
          <a:lstStyle/>
          <a:p>
            <a:pPr marL="285750" indent="-285750">
              <a:spcBef>
                <a:spcPts val="0"/>
              </a:spcBef>
              <a:buFont typeface="Arial" pitchFamily="34" charset="0"/>
              <a:buChar char="•"/>
            </a:pPr>
            <a:r>
              <a:rPr lang="en-US" sz="1800" dirty="0" smtClean="0"/>
              <a:t>The </a:t>
            </a:r>
            <a:r>
              <a:rPr lang="en-US" sz="1800" dirty="0"/>
              <a:t>current frequently used </a:t>
            </a:r>
            <a:r>
              <a:rPr lang="en-US" sz="1800" dirty="0" smtClean="0"/>
              <a:t>infrared </a:t>
            </a:r>
            <a:r>
              <a:rPr lang="en-US" sz="1800" dirty="0"/>
              <a:t>measurement of CO2 owes thanks to William Herschel (1738–1822</a:t>
            </a:r>
            <a:r>
              <a:rPr lang="en-US" sz="1800" dirty="0" smtClean="0"/>
              <a:t>) </a:t>
            </a:r>
          </a:p>
          <a:p>
            <a:pPr marL="285750" lvl="4" indent="-285750">
              <a:spcBef>
                <a:spcPts val="0"/>
              </a:spcBef>
              <a:buFont typeface="Wingdings" pitchFamily="2" charset="2"/>
              <a:buChar char="Ø"/>
            </a:pPr>
            <a:r>
              <a:rPr lang="en-US" sz="1800" dirty="0" smtClean="0"/>
              <a:t>Known </a:t>
            </a:r>
            <a:r>
              <a:rPr lang="en-US" sz="1800" dirty="0"/>
              <a:t>primarily as the astronomer who discovered Uranus (</a:t>
            </a:r>
            <a:r>
              <a:rPr lang="en-US" sz="1800" dirty="0" smtClean="0"/>
              <a:t>1781)</a:t>
            </a:r>
          </a:p>
          <a:p>
            <a:pPr marL="285750" lvl="1" indent="-285750">
              <a:spcBef>
                <a:spcPts val="0"/>
              </a:spcBef>
              <a:buFont typeface="Wingdings" pitchFamily="2" charset="2"/>
              <a:buChar char="Ø"/>
            </a:pPr>
            <a:r>
              <a:rPr lang="en-US" sz="1800" dirty="0"/>
              <a:t>A</a:t>
            </a:r>
            <a:r>
              <a:rPr lang="en-US" sz="1800" dirty="0" smtClean="0"/>
              <a:t>lso </a:t>
            </a:r>
            <a:r>
              <a:rPr lang="en-US" sz="1800" dirty="0"/>
              <a:t>discovered infrared radiation (</a:t>
            </a:r>
            <a:r>
              <a:rPr lang="en-US" sz="1800" dirty="0" smtClean="0"/>
              <a:t>1800)</a:t>
            </a:r>
          </a:p>
          <a:p>
            <a:pPr marL="171450" indent="-171450">
              <a:buFont typeface="Arial" pitchFamily="34" charset="0"/>
              <a:buChar char="•"/>
            </a:pPr>
            <a:endParaRPr lang="en-US" sz="300" dirty="0" smtClean="0"/>
          </a:p>
          <a:p>
            <a:pPr marL="285750" indent="-285750">
              <a:buFont typeface="Arial" pitchFamily="34" charset="0"/>
              <a:buChar char="•"/>
            </a:pPr>
            <a:r>
              <a:rPr lang="en-US" sz="1800" dirty="0" smtClean="0"/>
              <a:t>Measuring </a:t>
            </a:r>
            <a:r>
              <a:rPr lang="en-US" sz="1800" dirty="0"/>
              <a:t>the CO2 in human breath by measuring its infrared absorptive power was established as a reliable technique by John Tyndall</a:t>
            </a:r>
            <a:r>
              <a:rPr lang="en-US" sz="1800" dirty="0" smtClean="0"/>
              <a:t>.</a:t>
            </a:r>
          </a:p>
          <a:p>
            <a:pPr marL="171450" indent="-171450">
              <a:buFont typeface="Arial" pitchFamily="34" charset="0"/>
              <a:buChar char="•"/>
            </a:pPr>
            <a:endParaRPr lang="en-US" sz="300" dirty="0" smtClean="0"/>
          </a:p>
          <a:p>
            <a:pPr marL="285750" indent="-285750">
              <a:buFont typeface="Arial" pitchFamily="34" charset="0"/>
              <a:buChar char="•"/>
            </a:pPr>
            <a:r>
              <a:rPr lang="en-US" sz="1800" dirty="0"/>
              <a:t>Capnography was first introduced by </a:t>
            </a:r>
            <a:r>
              <a:rPr lang="en-US" sz="1800" dirty="0" smtClean="0"/>
              <a:t/>
            </a:r>
            <a:br>
              <a:rPr lang="en-US" sz="1800" dirty="0" smtClean="0"/>
            </a:br>
            <a:r>
              <a:rPr lang="en-US" sz="1800" dirty="0" smtClean="0"/>
              <a:t>Karl </a:t>
            </a:r>
            <a:r>
              <a:rPr lang="en-US" sz="1800" dirty="0"/>
              <a:t>Luft, a German bioengineer, in 1943 </a:t>
            </a:r>
            <a:r>
              <a:rPr lang="en-US" sz="1800" dirty="0" smtClean="0"/>
              <a:t/>
            </a:r>
            <a:br>
              <a:rPr lang="en-US" sz="1800" dirty="0" smtClean="0"/>
            </a:br>
            <a:r>
              <a:rPr lang="en-US" sz="1800" dirty="0" smtClean="0"/>
              <a:t>with </a:t>
            </a:r>
            <a:r>
              <a:rPr lang="en-US" sz="1800" dirty="0"/>
              <a:t>an infrared CO2 measuring </a:t>
            </a:r>
            <a:r>
              <a:rPr lang="en-US" sz="1800" dirty="0" smtClean="0"/>
              <a:t>device.</a:t>
            </a:r>
            <a:br>
              <a:rPr lang="en-US" sz="1800" dirty="0" smtClean="0"/>
            </a:br>
            <a:r>
              <a:rPr lang="en-US" sz="1800" dirty="0" smtClean="0"/>
              <a:t>It </a:t>
            </a:r>
            <a:r>
              <a:rPr lang="en-US" sz="1800" dirty="0"/>
              <a:t>was big, heavy, and very impractical to </a:t>
            </a:r>
            <a:r>
              <a:rPr lang="en-US" sz="1800" dirty="0" smtClean="0"/>
              <a:t/>
            </a:r>
            <a:br>
              <a:rPr lang="en-US" sz="1800" dirty="0" smtClean="0"/>
            </a:br>
            <a:r>
              <a:rPr lang="en-US" sz="1800" dirty="0" smtClean="0"/>
              <a:t>use. </a:t>
            </a:r>
          </a:p>
          <a:p>
            <a:pPr marL="171450" indent="-171450">
              <a:buFont typeface="Arial" pitchFamily="34" charset="0"/>
              <a:buChar char="•"/>
            </a:pPr>
            <a:endParaRPr lang="en-US" sz="300" dirty="0" smtClean="0"/>
          </a:p>
          <a:p>
            <a:pPr marL="285750" indent="-285750">
              <a:buFont typeface="Arial" pitchFamily="34" charset="0"/>
              <a:buChar char="•"/>
            </a:pPr>
            <a:r>
              <a:rPr lang="en-US" sz="1800" dirty="0"/>
              <a:t>Over the years </a:t>
            </a:r>
            <a:r>
              <a:rPr lang="en-US" sz="1800" dirty="0" err="1"/>
              <a:t>capnography</a:t>
            </a:r>
            <a:r>
              <a:rPr lang="en-US" sz="1800" dirty="0"/>
              <a:t> evolved </a:t>
            </a:r>
            <a:r>
              <a:rPr lang="en-US" sz="1800" dirty="0" smtClean="0"/>
              <a:t/>
            </a:r>
            <a:br>
              <a:rPr lang="en-US" sz="1800" dirty="0" smtClean="0"/>
            </a:br>
            <a:r>
              <a:rPr lang="en-US" sz="1800" dirty="0" smtClean="0"/>
              <a:t>many </a:t>
            </a:r>
            <a:r>
              <a:rPr lang="en-US" sz="1800" dirty="0"/>
              <a:t>times, as did the technology used </a:t>
            </a:r>
            <a:r>
              <a:rPr lang="en-US" sz="1800" dirty="0" smtClean="0"/>
              <a:t/>
            </a:r>
            <a:br>
              <a:rPr lang="en-US" sz="1800" dirty="0" smtClean="0"/>
            </a:br>
            <a:r>
              <a:rPr lang="en-US" sz="1800" dirty="0" smtClean="0"/>
              <a:t>to </a:t>
            </a:r>
            <a:r>
              <a:rPr lang="en-US" sz="1800" dirty="0"/>
              <a:t>measure it. </a:t>
            </a:r>
            <a:endParaRPr lang="en-US" sz="1800" dirty="0" smtClean="0"/>
          </a:p>
          <a:p>
            <a:endParaRPr lang="en-US" sz="300" dirty="0" smtClean="0"/>
          </a:p>
          <a:p>
            <a:pPr marL="285750" indent="-285750">
              <a:buFont typeface="Arial" pitchFamily="34" charset="0"/>
              <a:buChar char="•"/>
            </a:pPr>
            <a:r>
              <a:rPr lang="en-US" sz="1800" dirty="0"/>
              <a:t>Used by anesthesiologists </a:t>
            </a:r>
            <a:r>
              <a:rPr lang="en-US" sz="1800" dirty="0" smtClean="0"/>
              <a:t>since the 1970s</a:t>
            </a:r>
          </a:p>
          <a:p>
            <a:endParaRPr lang="en-US" sz="300" dirty="0"/>
          </a:p>
          <a:p>
            <a:pPr marL="285750" indent="-285750">
              <a:buFont typeface="Arial" pitchFamily="34" charset="0"/>
              <a:buChar char="•"/>
            </a:pPr>
            <a:r>
              <a:rPr lang="en-US" sz="1800" dirty="0"/>
              <a:t>Standard of care in the OR </a:t>
            </a:r>
            <a:r>
              <a:rPr lang="en-US" sz="1800" dirty="0" smtClean="0"/>
              <a:t>since 1991</a:t>
            </a:r>
          </a:p>
          <a:p>
            <a:endParaRPr lang="en-US" sz="300" dirty="0"/>
          </a:p>
          <a:p>
            <a:pPr marL="285750" indent="-285750">
              <a:buFont typeface="Arial" pitchFamily="34" charset="0"/>
              <a:buChar char="•"/>
            </a:pPr>
            <a:r>
              <a:rPr lang="en-US" sz="1800" dirty="0"/>
              <a:t>New standards and </a:t>
            </a:r>
            <a:r>
              <a:rPr lang="en-US" sz="1800" dirty="0" smtClean="0"/>
              <a:t>technologies now expanding </a:t>
            </a:r>
            <a:r>
              <a:rPr lang="en-US" sz="1800" dirty="0"/>
              <a:t>utilization</a:t>
            </a:r>
            <a:endParaRPr lang="en-US" sz="18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713" t="1921" r="3229" b="3936"/>
          <a:stretch/>
        </p:blipFill>
        <p:spPr bwMode="auto">
          <a:xfrm>
            <a:off x="5638800" y="2590800"/>
            <a:ext cx="3264297" cy="2667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317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b="1" i="1" dirty="0"/>
              <a:t>COPD</a:t>
            </a:r>
          </a:p>
          <a:p>
            <a:pPr marL="285750" indent="-285750">
              <a:spcBef>
                <a:spcPts val="0"/>
              </a:spcBef>
              <a:buFont typeface="Arial" pitchFamily="34" charset="0"/>
              <a:buChar char="•"/>
            </a:pPr>
            <a:r>
              <a:rPr lang="en-US" sz="1800" dirty="0"/>
              <a:t>The </a:t>
            </a:r>
            <a:r>
              <a:rPr lang="en-US" sz="1800" dirty="0" err="1"/>
              <a:t>capnography</a:t>
            </a:r>
            <a:r>
              <a:rPr lang="en-US" sz="1800" dirty="0"/>
              <a:t> of a COPD patient is different than asthma.</a:t>
            </a:r>
          </a:p>
          <a:p>
            <a:pPr marL="285750" indent="-285750">
              <a:spcBef>
                <a:spcPts val="0"/>
              </a:spcBef>
              <a:buFont typeface="Arial" pitchFamily="34" charset="0"/>
              <a:buChar char="•"/>
            </a:pPr>
            <a:r>
              <a:rPr lang="en-US" sz="1800" dirty="0"/>
              <a:t>Most COPD patients suffer from chronic CO2 retention resulting is higher the normal RR and ETCO2 values and a baseline waveform that may have continual shark fin characteristics. With little to no alveolar plateau. </a:t>
            </a:r>
          </a:p>
          <a:p>
            <a:pPr marL="285750" indent="-285750">
              <a:spcBef>
                <a:spcPts val="0"/>
              </a:spcBef>
              <a:buFont typeface="Arial" pitchFamily="34" charset="0"/>
              <a:buChar char="•"/>
            </a:pPr>
            <a:r>
              <a:rPr lang="en-US" sz="1800" dirty="0"/>
              <a:t>A CO2 level of 50–60 could be normal for them because their medulla is accustomed to high levels over a long period of time.</a:t>
            </a:r>
          </a:p>
          <a:p>
            <a:pPr marL="285750" indent="-285750">
              <a:spcBef>
                <a:spcPts val="0"/>
              </a:spcBef>
              <a:buFont typeface="Arial" pitchFamily="34" charset="0"/>
              <a:buChar char="•"/>
            </a:pPr>
            <a:r>
              <a:rPr lang="en-US" sz="1800" dirty="0"/>
              <a:t>All these factors quickly worsen during an exacerbation.</a:t>
            </a: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35798"/>
          <a:stretch/>
        </p:blipFill>
        <p:spPr bwMode="auto">
          <a:xfrm>
            <a:off x="1525859" y="3748248"/>
            <a:ext cx="6629400" cy="2692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838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b="1" i="1" dirty="0" smtClean="0"/>
              <a:t>CHF</a:t>
            </a:r>
            <a:endParaRPr lang="en-US" sz="1800" b="1" i="1" dirty="0"/>
          </a:p>
          <a:p>
            <a:pPr marL="285750" indent="-285750">
              <a:spcBef>
                <a:spcPts val="0"/>
              </a:spcBef>
              <a:buFont typeface="Arial" pitchFamily="34" charset="0"/>
              <a:buChar char="•"/>
            </a:pPr>
            <a:r>
              <a:rPr lang="en-US" sz="1800" dirty="0"/>
              <a:t>CHF waveforms are normal in shape because CO2 diffuses through fluid at the same rate it does through air due to CO2’s high solubility.</a:t>
            </a:r>
          </a:p>
          <a:p>
            <a:pPr marL="285750" indent="-285750">
              <a:spcBef>
                <a:spcPts val="0"/>
              </a:spcBef>
              <a:buFont typeface="Arial" pitchFamily="34" charset="0"/>
              <a:buChar char="•"/>
            </a:pPr>
            <a:r>
              <a:rPr lang="en-US" sz="1800" dirty="0"/>
              <a:t>CHF with excessively low ETCO2, is secondary to cardiogenic shock and tachypnea.</a:t>
            </a: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1613610" y="2819400"/>
            <a:ext cx="7059780" cy="1146147"/>
          </a:xfrm>
          <a:prstGeom prst="rect">
            <a:avLst/>
          </a:prstGeom>
        </p:spPr>
      </p:pic>
    </p:spTree>
    <p:extLst>
      <p:ext uri="{BB962C8B-B14F-4D97-AF65-F5344CB8AC3E}">
        <p14:creationId xmlns:p14="http://schemas.microsoft.com/office/powerpoint/2010/main" val="190997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b="1" i="1" dirty="0"/>
              <a:t>Pulmonary Embolism</a:t>
            </a:r>
          </a:p>
          <a:p>
            <a:r>
              <a:rPr lang="en-US" sz="1800" dirty="0"/>
              <a:t>The capnography of a PE is low due to decreased pulmonary perfusion and tachypnea.</a:t>
            </a:r>
          </a:p>
          <a:p>
            <a:r>
              <a:rPr lang="en-US" sz="1800" dirty="0"/>
              <a:t>The capnography of a PE by itself is very ambiguous (low ETCO</a:t>
            </a:r>
            <a:r>
              <a:rPr lang="en-US" sz="1200" dirty="0"/>
              <a:t>2</a:t>
            </a:r>
            <a:r>
              <a:rPr lang="en-US" sz="1800" dirty="0"/>
              <a:t> and a normal waveform) as are the signs and symptoms of a PE (shortness of breath with clear lung sounds that may or may not have focal chest pain, etc.). But when used together they create a strong case for PE.</a:t>
            </a: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6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r>
              <a:rPr lang="en-US" sz="1800" b="1" u="sng" dirty="0"/>
              <a:t>Anxiety</a:t>
            </a:r>
          </a:p>
          <a:p>
            <a:r>
              <a:rPr lang="en-US" sz="1800" dirty="0"/>
              <a:t>The </a:t>
            </a:r>
            <a:r>
              <a:rPr lang="en-US" sz="1800" dirty="0" err="1"/>
              <a:t>capnography</a:t>
            </a:r>
            <a:r>
              <a:rPr lang="en-US" sz="1800" dirty="0"/>
              <a:t> of anxiety and the patient presentation is nearly identical to PE.</a:t>
            </a:r>
          </a:p>
          <a:p>
            <a:r>
              <a:rPr lang="en-US" sz="1800" dirty="0"/>
              <a:t>If anxiety is your prime suspect utilize </a:t>
            </a:r>
            <a:r>
              <a:rPr lang="en-US" sz="1800" dirty="0" err="1"/>
              <a:t>capnography</a:t>
            </a:r>
            <a:r>
              <a:rPr lang="en-US" sz="1800" dirty="0"/>
              <a:t> for your advantage.</a:t>
            </a:r>
          </a:p>
          <a:p>
            <a:pPr marL="342900" indent="-342900">
              <a:buFont typeface="Arial" pitchFamily="34" charset="0"/>
              <a:buChar char="•"/>
            </a:pPr>
            <a:r>
              <a:rPr lang="en-US" sz="1800" b="1" dirty="0"/>
              <a:t>Coaching Visual Aid </a:t>
            </a:r>
            <a:r>
              <a:rPr lang="en-US" sz="1800" dirty="0"/>
              <a:t>– give the patient a numerical goal to help them control breathing.</a:t>
            </a:r>
          </a:p>
          <a:p>
            <a:pPr marL="342900" indent="-342900">
              <a:buFont typeface="Arial" pitchFamily="34" charset="0"/>
              <a:buChar char="•"/>
            </a:pPr>
            <a:r>
              <a:rPr lang="en-US" sz="1800" b="1" dirty="0"/>
              <a:t>Distraction Tool </a:t>
            </a:r>
            <a:r>
              <a:rPr lang="en-US" sz="1800" dirty="0"/>
              <a:t>– Focusing on the </a:t>
            </a:r>
            <a:r>
              <a:rPr lang="en-US" sz="1800" dirty="0" err="1"/>
              <a:t>capnography</a:t>
            </a:r>
            <a:r>
              <a:rPr lang="en-US" sz="1800" dirty="0"/>
              <a:t> may distract the patient from what is upsetting them.</a:t>
            </a: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10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r>
              <a:rPr lang="en-US" sz="1800" b="1" u="sng" dirty="0"/>
              <a:t>Seizure</a:t>
            </a:r>
          </a:p>
          <a:p>
            <a:r>
              <a:rPr lang="en-US" sz="1800" dirty="0"/>
              <a:t>Capnography is useful in providing insight into the ABC’s of a seizure patient as </a:t>
            </a:r>
            <a:r>
              <a:rPr lang="en-US" sz="1800" dirty="0" err="1"/>
              <a:t>capnography</a:t>
            </a:r>
            <a:r>
              <a:rPr lang="en-US" sz="1800" dirty="0"/>
              <a:t> is not confused by motion artifact and can help categorize the patient into one of three groups.</a:t>
            </a:r>
          </a:p>
          <a:p>
            <a:pPr marL="342900" indent="-342900">
              <a:buFont typeface="Arial" pitchFamily="34" charset="0"/>
              <a:buChar char="•"/>
            </a:pPr>
            <a:r>
              <a:rPr lang="en-US" sz="1800" b="1" dirty="0"/>
              <a:t>Seizing and Apneic</a:t>
            </a:r>
            <a:r>
              <a:rPr lang="en-US" sz="1800" dirty="0"/>
              <a:t>– no waveform, no RR, no ETCO</a:t>
            </a:r>
            <a:r>
              <a:rPr lang="en-US" sz="1200" dirty="0"/>
              <a:t>2</a:t>
            </a:r>
            <a:r>
              <a:rPr lang="en-US" sz="1800" dirty="0"/>
              <a:t> values</a:t>
            </a:r>
          </a:p>
          <a:p>
            <a:pPr marL="342900" indent="-342900">
              <a:buFont typeface="Arial" pitchFamily="34" charset="0"/>
              <a:buChar char="•"/>
            </a:pPr>
            <a:r>
              <a:rPr lang="en-US" sz="1800" b="1" dirty="0"/>
              <a:t>Seizing with Ineffective Ventilations</a:t>
            </a:r>
            <a:r>
              <a:rPr lang="en-US" sz="1800" dirty="0"/>
              <a:t>– normal waveforms, slow RR, elevated ETCO</a:t>
            </a:r>
            <a:r>
              <a:rPr lang="en-US" sz="1200" dirty="0"/>
              <a:t>2</a:t>
            </a:r>
            <a:r>
              <a:rPr lang="en-US" sz="1800" dirty="0"/>
              <a:t> levels</a:t>
            </a:r>
          </a:p>
          <a:p>
            <a:pPr marL="342900" indent="-342900">
              <a:buFont typeface="Arial" pitchFamily="34" charset="0"/>
              <a:buChar char="•"/>
            </a:pPr>
            <a:r>
              <a:rPr lang="en-US" sz="1800" b="1" dirty="0"/>
              <a:t>Seizing with effective ventilations </a:t>
            </a:r>
            <a:r>
              <a:rPr lang="en-US" sz="1800" dirty="0"/>
              <a:t>– normal waveform </a:t>
            </a:r>
            <a:r>
              <a:rPr lang="en-US" sz="1800" dirty="0" err="1"/>
              <a:t>shap</a:t>
            </a:r>
            <a:r>
              <a:rPr lang="en-US" sz="1800" dirty="0"/>
              <a:t> and ETCO</a:t>
            </a:r>
            <a:r>
              <a:rPr lang="en-US" sz="1200" dirty="0"/>
              <a:t>2</a:t>
            </a:r>
            <a:r>
              <a:rPr lang="en-US" sz="1800" dirty="0"/>
              <a:t> values.</a:t>
            </a:r>
          </a:p>
          <a:p>
            <a:r>
              <a:rPr lang="en-US" sz="1800" dirty="0"/>
              <a:t>Allows the paramedic to make decide how aggressively the patient needs to be treated and is the patient’s airway and breathing improving or deteriorating</a:t>
            </a: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2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r>
              <a:rPr lang="en-US" sz="1800" b="1" u="sng" dirty="0"/>
              <a:t>Seizure</a:t>
            </a: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1492624" y="2362200"/>
            <a:ext cx="7490534" cy="3429000"/>
          </a:xfrm>
          <a:prstGeom prst="rect">
            <a:avLst/>
          </a:prstGeom>
        </p:spPr>
      </p:pic>
      <p:sp>
        <p:nvSpPr>
          <p:cNvPr id="6" name="Content Placeholder 2"/>
          <p:cNvSpPr txBox="1">
            <a:spLocks/>
          </p:cNvSpPr>
          <p:nvPr/>
        </p:nvSpPr>
        <p:spPr>
          <a:xfrm>
            <a:off x="1524000" y="1112642"/>
            <a:ext cx="7543800" cy="1310079"/>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1pPr>
            <a:lvl2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2pPr>
            <a:lvl3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endParaRPr lang="en-US" sz="1800" b="1" i="1" dirty="0" smtClean="0"/>
          </a:p>
          <a:p>
            <a:pPr marL="285750" indent="-285750">
              <a:spcBef>
                <a:spcPts val="0"/>
              </a:spcBef>
              <a:buFont typeface="Arial" pitchFamily="34" charset="0"/>
              <a:buChar char="•"/>
            </a:pPr>
            <a:r>
              <a:rPr lang="en-US" sz="1800" dirty="0" smtClean="0"/>
              <a:t>Capnogram of a 10 month old female in status seizure.</a:t>
            </a:r>
          </a:p>
          <a:p>
            <a:pPr marL="285750" indent="-285750">
              <a:spcBef>
                <a:spcPts val="0"/>
              </a:spcBef>
              <a:buFont typeface="Arial" pitchFamily="34" charset="0"/>
              <a:buChar char="•"/>
            </a:pPr>
            <a:r>
              <a:rPr lang="en-US" sz="1800" dirty="0" smtClean="0"/>
              <a:t>You can see her cycle in and out of ineffective and effective breathing patterns</a:t>
            </a:r>
          </a:p>
          <a:p>
            <a:pPr>
              <a:spcBef>
                <a:spcPts val="0"/>
              </a:spcBef>
            </a:pPr>
            <a:endParaRPr lang="en-US" sz="1800" dirty="0" smtClean="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Tree>
    <p:extLst>
      <p:ext uri="{BB962C8B-B14F-4D97-AF65-F5344CB8AC3E}">
        <p14:creationId xmlns:p14="http://schemas.microsoft.com/office/powerpoint/2010/main" val="187719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r>
              <a:rPr lang="en-US" sz="1800" b="1" u="sng" dirty="0"/>
              <a:t>Increased Intracranial Pressure</a:t>
            </a:r>
          </a:p>
          <a:p>
            <a:r>
              <a:rPr lang="en-US" sz="1800" dirty="0"/>
              <a:t>Help gauge whether a patient with ICP is being ventilated at an appropriate rate.</a:t>
            </a:r>
          </a:p>
          <a:p>
            <a:pPr marL="342900" indent="-342900">
              <a:buFont typeface="Arial" pitchFamily="34" charset="0"/>
              <a:buChar char="•"/>
            </a:pPr>
            <a:r>
              <a:rPr lang="en-US" sz="1800" b="1" dirty="0"/>
              <a:t>Hyperventilation </a:t>
            </a:r>
            <a:r>
              <a:rPr lang="en-US" sz="1600" dirty="0"/>
              <a:t>(ETCO</a:t>
            </a:r>
            <a:r>
              <a:rPr lang="en-US" sz="1200" dirty="0"/>
              <a:t>2 </a:t>
            </a:r>
            <a:r>
              <a:rPr lang="en-US" sz="1600" dirty="0"/>
              <a:t>≤ 30 mmHg)– </a:t>
            </a:r>
            <a:r>
              <a:rPr lang="en-US" sz="1800" dirty="0"/>
              <a:t>causes cerebral constriction resulting in decreased blood flow to the brain. </a:t>
            </a:r>
          </a:p>
          <a:p>
            <a:pPr marL="342900" indent="-342900">
              <a:buFont typeface="Arial" pitchFamily="34" charset="0"/>
              <a:buChar char="•"/>
            </a:pPr>
            <a:r>
              <a:rPr lang="en-US" sz="1800" b="1" dirty="0"/>
              <a:t>Hypoventilation </a:t>
            </a:r>
            <a:r>
              <a:rPr lang="en-US" sz="1600" dirty="0"/>
              <a:t>(ETCO</a:t>
            </a:r>
            <a:r>
              <a:rPr lang="en-US" sz="1200" dirty="0"/>
              <a:t>2 </a:t>
            </a:r>
            <a:r>
              <a:rPr lang="en-US" sz="1600" dirty="0"/>
              <a:t>≥ 50 mmHg)– </a:t>
            </a:r>
            <a:r>
              <a:rPr lang="en-US" sz="1800" dirty="0"/>
              <a:t>causes cerebral dilation resulting to increased blood flow to the brain</a:t>
            </a:r>
          </a:p>
          <a:p>
            <a:r>
              <a:rPr lang="en-US" sz="1800" dirty="0"/>
              <a:t>By maintaining ETCO2 between 30 – 35mmHg you can achieve the best balance possible between cerebral perfusion and bleeding control.</a:t>
            </a: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5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r>
              <a:rPr lang="en-US" sz="1800" b="1" u="sng" dirty="0"/>
              <a:t>Malignant </a:t>
            </a:r>
            <a:r>
              <a:rPr lang="en-US" sz="1800" b="1" u="sng" dirty="0" smtClean="0"/>
              <a:t>Hyperthermia / Excited Delirium</a:t>
            </a:r>
            <a:endParaRPr lang="en-US" sz="1800" b="1" u="sng" dirty="0"/>
          </a:p>
          <a:p>
            <a:r>
              <a:rPr lang="en-US" sz="1800" dirty="0"/>
              <a:t>Rare, life threatening emergency usually caused by a patient’s reaction to certain medications/drugs.</a:t>
            </a:r>
          </a:p>
          <a:p>
            <a:r>
              <a:rPr lang="en-US" sz="1800" dirty="0" err="1"/>
              <a:t>Hyperadrenergic</a:t>
            </a:r>
            <a:r>
              <a:rPr lang="en-US" sz="1800" dirty="0"/>
              <a:t> state (tachycardia, ↑BP, </a:t>
            </a:r>
            <a:r>
              <a:rPr lang="en-US" sz="1800" dirty="0" err="1"/>
              <a:t>tachypnea,etc</a:t>
            </a:r>
            <a:r>
              <a:rPr lang="en-US" sz="1800" dirty="0"/>
              <a:t>.) which leads to </a:t>
            </a:r>
            <a:r>
              <a:rPr lang="en-US" sz="1800" dirty="0" err="1"/>
              <a:t>hypermetabolic</a:t>
            </a:r>
            <a:r>
              <a:rPr lang="en-US" sz="1800" dirty="0"/>
              <a:t> drive that causes dangerously high body temps.</a:t>
            </a:r>
          </a:p>
          <a:p>
            <a:r>
              <a:rPr lang="en-US" sz="1800" dirty="0"/>
              <a:t>Prior to the patient having any change in body temp the ETCO</a:t>
            </a:r>
            <a:r>
              <a:rPr lang="en-US" sz="1200" dirty="0"/>
              <a:t>2</a:t>
            </a:r>
            <a:r>
              <a:rPr lang="en-US" sz="1800" dirty="0"/>
              <a:t> will usually increase dramatically sometimes 2-3 times the patient’s previous reading.</a:t>
            </a:r>
          </a:p>
          <a:p>
            <a:r>
              <a:rPr lang="en-US" sz="1800" dirty="0"/>
              <a:t>The rapid increase in ETCO</a:t>
            </a:r>
            <a:r>
              <a:rPr lang="en-US" sz="1200" dirty="0"/>
              <a:t>2</a:t>
            </a:r>
            <a:r>
              <a:rPr lang="en-US" sz="1800" dirty="0"/>
              <a:t> in these cases go along with a high mortality rate.</a:t>
            </a: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9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r>
              <a:rPr lang="en-US" sz="1800" b="1" u="sng" dirty="0"/>
              <a:t>Bicarbonate Administration</a:t>
            </a:r>
          </a:p>
          <a:p>
            <a:r>
              <a:rPr lang="en-US" sz="1800" dirty="0"/>
              <a:t>Should cause a increase in ETCO2 when given to a patient in acidosis – i.e. prolonged cardiac arrest.</a:t>
            </a:r>
          </a:p>
          <a:p>
            <a:r>
              <a:rPr lang="en-US" sz="1800" dirty="0"/>
              <a:t>Increase in ETCO2 level are shorter in duration than with ROSC.</a:t>
            </a:r>
          </a:p>
          <a:p>
            <a:r>
              <a:rPr lang="en-US" sz="1800" dirty="0"/>
              <a:t>Instead of “cookbook” approach and slamming </a:t>
            </a:r>
            <a:r>
              <a:rPr lang="en-US" sz="1800" dirty="0" err="1"/>
              <a:t>bicarb</a:t>
            </a:r>
            <a:r>
              <a:rPr lang="en-US" sz="1800" dirty="0"/>
              <a:t> due to down time; watch for ETCO2 levels that are low or decrease in the presence of CPR.</a:t>
            </a:r>
          </a:p>
          <a:p>
            <a:r>
              <a:rPr lang="en-US" sz="1800" dirty="0"/>
              <a:t>An alternative to delivering a whole amp of </a:t>
            </a:r>
            <a:r>
              <a:rPr lang="en-US" sz="1800" dirty="0" err="1"/>
              <a:t>bicarb</a:t>
            </a:r>
            <a:r>
              <a:rPr lang="en-US" sz="1800" dirty="0"/>
              <a:t> is to utilize </a:t>
            </a:r>
            <a:r>
              <a:rPr lang="en-US" sz="1800" dirty="0" err="1"/>
              <a:t>capnography</a:t>
            </a:r>
            <a:r>
              <a:rPr lang="en-US" sz="1800" dirty="0"/>
              <a:t> to deliver small doses to titrate the ETCO2 to an appropriate level.</a:t>
            </a: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chemeClr val="accent1"/>
                </a:solidFill>
              </a:rPr>
              <a:t>Diagnostic </a:t>
            </a:r>
            <a:r>
              <a:rPr lang="en-US" dirty="0" smtClean="0"/>
              <a:t>Waveforms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02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50000">
              <a:schemeClr val="tx1">
                <a:lumMod val="85000"/>
                <a:lumOff val="15000"/>
              </a:schemeClr>
            </a:gs>
            <a:gs pos="100000">
              <a:schemeClr val="tx1">
                <a:lumMod val="85000"/>
                <a:lumOff val="1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0"/>
            <a:ext cx="7772400" cy="936625"/>
          </a:xfrm>
        </p:spPr>
        <p:txBody>
          <a:bodyPr>
            <a:normAutofit/>
          </a:bodyPr>
          <a:lstStyle/>
          <a:p>
            <a:r>
              <a:rPr lang="en-US" sz="2800" dirty="0">
                <a:solidFill>
                  <a:schemeClr val="bg1">
                    <a:lumMod val="95000"/>
                  </a:schemeClr>
                </a:solidFill>
              </a:rPr>
              <a:t>EtCO2 and Cardiac Arrest</a:t>
            </a:r>
          </a:p>
        </p:txBody>
      </p:sp>
      <p:pic>
        <p:nvPicPr>
          <p:cNvPr id="4" name="digital_numbers_H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83111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schemeClr val="accent1"/>
                </a:solidFill>
              </a:rPr>
              <a:t>Why </a:t>
            </a:r>
            <a:r>
              <a:rPr lang="en-US" sz="3000" dirty="0" smtClean="0"/>
              <a:t>Capnography</a:t>
            </a:r>
            <a:endParaRPr lang="en-US" sz="3000" dirty="0"/>
          </a:p>
        </p:txBody>
      </p:sp>
      <p:sp>
        <p:nvSpPr>
          <p:cNvPr id="7" name="Text Placeholder 6"/>
          <p:cNvSpPr>
            <a:spLocks noGrp="1"/>
          </p:cNvSpPr>
          <p:nvPr>
            <p:ph type="body" idx="1"/>
          </p:nvPr>
        </p:nvSpPr>
        <p:spPr>
          <a:xfrm>
            <a:off x="1371600" y="1265238"/>
            <a:ext cx="7162800" cy="639762"/>
          </a:xfrm>
        </p:spPr>
        <p:txBody>
          <a:bodyPr/>
          <a:lstStyle/>
          <a:p>
            <a:r>
              <a:rPr lang="en-US" dirty="0">
                <a:solidFill>
                  <a:schemeClr val="accent1"/>
                </a:solidFill>
                <a:effectLst>
                  <a:outerShdw blurRad="38100" dist="38100" dir="2700000" algn="tl">
                    <a:srgbClr val="000000">
                      <a:alpha val="43137"/>
                    </a:srgbClr>
                  </a:outerShdw>
                </a:effectLst>
              </a:rPr>
              <a:t>Pulse </a:t>
            </a:r>
            <a:r>
              <a:rPr lang="en-US" dirty="0" smtClean="0">
                <a:solidFill>
                  <a:schemeClr val="accent1"/>
                </a:solidFill>
                <a:effectLst>
                  <a:outerShdw blurRad="38100" dist="38100" dir="2700000" algn="tl">
                    <a:srgbClr val="000000">
                      <a:alpha val="43137"/>
                    </a:srgbClr>
                  </a:outerShdw>
                </a:effectLst>
              </a:rPr>
              <a:t>Oximetry</a:t>
            </a:r>
            <a:endParaRPr lang="en-US" dirty="0">
              <a:solidFill>
                <a:schemeClr val="accent1"/>
              </a:solidFill>
              <a:effectLst>
                <a:outerShdw blurRad="38100" dist="38100" dir="2700000" algn="tl">
                  <a:srgbClr val="000000">
                    <a:alpha val="43137"/>
                  </a:srgbClr>
                </a:outerShdw>
              </a:effectLst>
            </a:endParaRPr>
          </a:p>
        </p:txBody>
      </p:sp>
      <p:sp>
        <p:nvSpPr>
          <p:cNvPr id="3" name="Content Placeholder 2"/>
          <p:cNvSpPr>
            <a:spLocks noGrp="1"/>
          </p:cNvSpPr>
          <p:nvPr>
            <p:ph sz="half" idx="2"/>
          </p:nvPr>
        </p:nvSpPr>
        <p:spPr>
          <a:xfrm>
            <a:off x="1371600" y="1981200"/>
            <a:ext cx="7315200" cy="4419600"/>
          </a:xfrm>
        </p:spPr>
        <p:txBody>
          <a:bodyPr>
            <a:normAutofit/>
          </a:bodyPr>
          <a:lstStyle/>
          <a:p>
            <a:pPr marL="285750" indent="-285750">
              <a:spcBef>
                <a:spcPts val="0"/>
              </a:spcBef>
              <a:buFont typeface="Arial" pitchFamily="34" charset="0"/>
              <a:buChar char="•"/>
            </a:pPr>
            <a:r>
              <a:rPr lang="en-US" sz="1800" dirty="0"/>
              <a:t>Capnography is considered by many experts to be a diagnostic test</a:t>
            </a:r>
            <a:r>
              <a:rPr lang="en-US" sz="1800" dirty="0" smtClean="0"/>
              <a:t>.</a:t>
            </a:r>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a:spcBef>
                <a:spcPts val="0"/>
              </a:spcBef>
            </a:pPr>
            <a:endParaRPr lang="en-US" sz="1800" dirty="0" smtClean="0"/>
          </a:p>
          <a:p>
            <a:pPr marL="285750" indent="-285750">
              <a:spcBef>
                <a:spcPts val="0"/>
              </a:spcBef>
              <a:buFont typeface="Arial" pitchFamily="34" charset="0"/>
              <a:buChar char="•"/>
            </a:pPr>
            <a:r>
              <a:rPr lang="en-US" sz="1800" dirty="0"/>
              <a:t>Remember, diagnostic tests, regardless of their ability and value, must be interpreted in the context of the patient’s clinical picture</a:t>
            </a:r>
            <a:r>
              <a:rPr lang="en-US" sz="1800" dirty="0" smtClean="0"/>
              <a:t>.</a:t>
            </a:r>
            <a:endParaRPr 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1712688" y="2438400"/>
            <a:ext cx="6633023" cy="1469263"/>
          </a:xfrm>
          <a:prstGeom prst="rect">
            <a:avLst/>
          </a:prstGeom>
        </p:spPr>
      </p:pic>
      <p:pic>
        <p:nvPicPr>
          <p:cNvPr id="10" name="Picture 9"/>
          <p:cNvPicPr>
            <a:picLocks noChangeAspect="1"/>
          </p:cNvPicPr>
          <p:nvPr/>
        </p:nvPicPr>
        <p:blipFill>
          <a:blip r:embed="rId4"/>
          <a:stretch>
            <a:fillRect/>
          </a:stretch>
        </p:blipFill>
        <p:spPr>
          <a:xfrm>
            <a:off x="1682205" y="4093142"/>
            <a:ext cx="6693988" cy="1408298"/>
          </a:xfrm>
          <a:prstGeom prst="rect">
            <a:avLst/>
          </a:prstGeom>
        </p:spPr>
      </p:pic>
    </p:spTree>
    <p:extLst>
      <p:ext uri="{BB962C8B-B14F-4D97-AF65-F5344CB8AC3E}">
        <p14:creationId xmlns:p14="http://schemas.microsoft.com/office/powerpoint/2010/main" val="159488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smtClean="0"/>
              <a:t>Increased </a:t>
            </a:r>
            <a:r>
              <a:rPr lang="en-US" sz="1800" dirty="0"/>
              <a:t>emphasis is on the use of </a:t>
            </a:r>
            <a:r>
              <a:rPr lang="en-US" sz="1800" dirty="0" err="1"/>
              <a:t>capnography</a:t>
            </a:r>
            <a:r>
              <a:rPr lang="en-US" sz="1800" dirty="0"/>
              <a:t> to confirm and continually monitor tracheal tube placement, quality of CPR and to provide an early indication of return of spontaneous circulation (ROSC)</a:t>
            </a:r>
          </a:p>
          <a:p>
            <a:pPr lvl="2">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a:solidFill>
                  <a:schemeClr val="accent1"/>
                </a:solidFill>
              </a:rPr>
              <a:t>EtCO2 </a:t>
            </a:r>
            <a:r>
              <a:rPr lang="en-US" dirty="0"/>
              <a:t>and Cardiac Arrest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895600"/>
            <a:ext cx="29622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662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smtClean="0">
                <a:solidFill>
                  <a:schemeClr val="accent1"/>
                </a:solidFill>
                <a:latin typeface="Franklin Gothic Heavy" pitchFamily="34" charset="0"/>
              </a:rPr>
              <a:t>CPR</a:t>
            </a:r>
            <a:r>
              <a:rPr lang="en-US" sz="1800" dirty="0" smtClean="0"/>
              <a:t>	</a:t>
            </a:r>
          </a:p>
          <a:p>
            <a:pPr>
              <a:spcBef>
                <a:spcPts val="0"/>
              </a:spcBef>
            </a:pPr>
            <a:r>
              <a:rPr lang="en-US" sz="800" dirty="0" smtClean="0"/>
              <a:t>		</a:t>
            </a:r>
          </a:p>
          <a:p>
            <a:pPr marL="285750" lvl="2" indent="-285750">
              <a:spcBef>
                <a:spcPts val="0"/>
              </a:spcBef>
              <a:buFont typeface="Arial" pitchFamily="34" charset="0"/>
              <a:buChar char="•"/>
            </a:pPr>
            <a:r>
              <a:rPr lang="en-US" sz="1800" dirty="0"/>
              <a:t>Square box waveform</a:t>
            </a:r>
          </a:p>
          <a:p>
            <a:pPr marL="285750" lvl="2" indent="-285750">
              <a:spcBef>
                <a:spcPts val="0"/>
              </a:spcBef>
              <a:buFont typeface="Arial" pitchFamily="34" charset="0"/>
              <a:buChar char="•"/>
            </a:pPr>
            <a:r>
              <a:rPr lang="en-US" sz="1800" dirty="0"/>
              <a:t>ETCO2 10-15 mm Hg (possibly higher) with adequate CPR</a:t>
            </a:r>
          </a:p>
          <a:p>
            <a:pPr marL="285750" lvl="2" indent="-285750">
              <a:spcBef>
                <a:spcPts val="0"/>
              </a:spcBef>
              <a:buFont typeface="Arial" pitchFamily="34" charset="0"/>
              <a:buChar char="•"/>
            </a:pPr>
            <a:r>
              <a:rPr lang="en-US" sz="1800" dirty="0"/>
              <a:t>Management: Change Rescuers if ETCO2 falls below 10 mm Hg</a:t>
            </a:r>
          </a:p>
          <a:p>
            <a:pPr lvl="2">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EtCO2 </a:t>
            </a:r>
            <a:r>
              <a:rPr lang="en-US" dirty="0">
                <a:solidFill>
                  <a:srgbClr val="ACCBF9">
                    <a:lumMod val="25000"/>
                  </a:srgbClr>
                </a:solidFill>
              </a:rPr>
              <a:t>and Cardiac Arrest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895600"/>
            <a:ext cx="29622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24000" y="3200400"/>
            <a:ext cx="7243763" cy="2048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571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smtClean="0">
                <a:solidFill>
                  <a:schemeClr val="accent1"/>
                </a:solidFill>
                <a:latin typeface="Franklin Gothic Heavy" pitchFamily="34" charset="0"/>
              </a:rPr>
              <a:t>Termination </a:t>
            </a:r>
            <a:r>
              <a:rPr lang="en-US" sz="1800" dirty="0">
                <a:solidFill>
                  <a:schemeClr val="accent1"/>
                </a:solidFill>
                <a:latin typeface="Franklin Gothic Heavy" pitchFamily="34" charset="0"/>
              </a:rPr>
              <a:t>of Resuscitation</a:t>
            </a:r>
            <a:r>
              <a:rPr lang="en-US" sz="1800" dirty="0" smtClean="0"/>
              <a:t>	</a:t>
            </a:r>
          </a:p>
          <a:p>
            <a:pPr>
              <a:spcBef>
                <a:spcPts val="0"/>
              </a:spcBef>
            </a:pPr>
            <a:r>
              <a:rPr lang="en-US" sz="800" dirty="0" smtClean="0"/>
              <a:t>		</a:t>
            </a:r>
          </a:p>
          <a:p>
            <a:pPr marL="285750" lvl="2" indent="-285750">
              <a:spcBef>
                <a:spcPts val="0"/>
              </a:spcBef>
              <a:buFont typeface="Arial" pitchFamily="34" charset="0"/>
              <a:buChar char="•"/>
            </a:pPr>
            <a:r>
              <a:rPr lang="en-US" sz="1800" dirty="0"/>
              <a:t>EtCO2 measurements during a resuscitation give you an accurate indicator of survivability for patients under CPR</a:t>
            </a:r>
          </a:p>
          <a:p>
            <a:pPr lvl="2">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EtCO2 </a:t>
            </a:r>
            <a:r>
              <a:rPr lang="en-US" dirty="0">
                <a:solidFill>
                  <a:srgbClr val="ACCBF9">
                    <a:lumMod val="25000"/>
                  </a:srgbClr>
                </a:solidFill>
              </a:rPr>
              <a:t>and Cardiac Arrest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895600"/>
            <a:ext cx="29622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25" y="3051175"/>
            <a:ext cx="5730875"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124" y="3505200"/>
            <a:ext cx="573087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79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599" y="960242"/>
            <a:ext cx="7643813" cy="5135563"/>
          </a:xfrm>
        </p:spPr>
        <p:txBody>
          <a:bodyPr>
            <a:normAutofit/>
          </a:bodyPr>
          <a:lstStyle/>
          <a:p>
            <a:pPr>
              <a:spcBef>
                <a:spcPts val="0"/>
              </a:spcBef>
            </a:pPr>
            <a:r>
              <a:rPr lang="en-US" sz="1800" dirty="0">
                <a:solidFill>
                  <a:schemeClr val="accent1"/>
                </a:solidFill>
                <a:latin typeface="Franklin Gothic Heavy" pitchFamily="34" charset="0"/>
              </a:rPr>
              <a:t>96 Minutes Without a Heartbeat</a:t>
            </a:r>
            <a:r>
              <a:rPr lang="en-US" sz="1800" dirty="0" smtClean="0"/>
              <a:t>	</a:t>
            </a:r>
          </a:p>
          <a:p>
            <a:pPr>
              <a:spcBef>
                <a:spcPts val="0"/>
              </a:spcBef>
            </a:pPr>
            <a:r>
              <a:rPr lang="en-US" sz="800" dirty="0" smtClean="0"/>
              <a:t>		</a:t>
            </a:r>
          </a:p>
          <a:p>
            <a:pPr marL="285750" lvl="2" indent="-285750">
              <a:spcBef>
                <a:spcPts val="0"/>
              </a:spcBef>
              <a:spcAft>
                <a:spcPts val="400"/>
              </a:spcAft>
              <a:buFont typeface="Arial" pitchFamily="34" charset="0"/>
              <a:buChar char="•"/>
            </a:pPr>
            <a:r>
              <a:rPr lang="en-US" sz="1800" dirty="0"/>
              <a:t>Howard Snitzer, a 54-year-old chef from </a:t>
            </a:r>
            <a:r>
              <a:rPr lang="en-US" sz="1800" dirty="0" smtClean="0"/>
              <a:t/>
            </a:r>
            <a:br>
              <a:rPr lang="en-US" sz="1800" dirty="0" smtClean="0"/>
            </a:br>
            <a:r>
              <a:rPr lang="en-US" sz="1800" dirty="0" smtClean="0"/>
              <a:t>Goodhue</a:t>
            </a:r>
            <a:r>
              <a:rPr lang="en-US" sz="1800" dirty="0"/>
              <a:t>, </a:t>
            </a:r>
            <a:r>
              <a:rPr lang="en-US" sz="1800" dirty="0" smtClean="0"/>
              <a:t>Minn.</a:t>
            </a:r>
          </a:p>
          <a:p>
            <a:pPr marL="285750" lvl="2" indent="-285750">
              <a:spcBef>
                <a:spcPts val="0"/>
              </a:spcBef>
              <a:spcAft>
                <a:spcPts val="400"/>
              </a:spcAft>
              <a:buFont typeface="Arial" pitchFamily="34" charset="0"/>
              <a:buChar char="•"/>
            </a:pPr>
            <a:r>
              <a:rPr lang="en-US" sz="1800" dirty="0" smtClean="0"/>
              <a:t>Collapsed </a:t>
            </a:r>
            <a:r>
              <a:rPr lang="en-US" sz="1800" dirty="0"/>
              <a:t>from cardiac arrest outside a </a:t>
            </a:r>
            <a:r>
              <a:rPr lang="en-US" sz="1800" dirty="0" smtClean="0"/>
              <a:t/>
            </a:r>
            <a:br>
              <a:rPr lang="en-US" sz="1800" dirty="0" smtClean="0"/>
            </a:br>
            <a:r>
              <a:rPr lang="en-US" sz="1800" dirty="0" smtClean="0"/>
              <a:t>grocery </a:t>
            </a:r>
            <a:r>
              <a:rPr lang="en-US" sz="1800" dirty="0"/>
              <a:t>store in </a:t>
            </a:r>
            <a:r>
              <a:rPr lang="en-US" sz="1800" dirty="0" smtClean="0"/>
              <a:t>January</a:t>
            </a:r>
          </a:p>
          <a:p>
            <a:pPr marL="285750" lvl="2" indent="-285750">
              <a:spcBef>
                <a:spcPts val="0"/>
              </a:spcBef>
              <a:spcAft>
                <a:spcPts val="400"/>
              </a:spcAft>
              <a:buFont typeface="Arial" pitchFamily="34" charset="0"/>
              <a:buChar char="•"/>
            </a:pPr>
            <a:r>
              <a:rPr lang="en-US" sz="1800" dirty="0" smtClean="0"/>
              <a:t>High quality CPR </a:t>
            </a:r>
            <a:r>
              <a:rPr lang="en-US" sz="1800" dirty="0"/>
              <a:t>established </a:t>
            </a:r>
            <a:r>
              <a:rPr lang="en-US" sz="1800" dirty="0" smtClean="0"/>
              <a:t>immediately. </a:t>
            </a:r>
            <a:br>
              <a:rPr lang="en-US" sz="1800" dirty="0" smtClean="0"/>
            </a:br>
            <a:r>
              <a:rPr lang="en-US" sz="1800" dirty="0" smtClean="0"/>
              <a:t>Mr</a:t>
            </a:r>
            <a:r>
              <a:rPr lang="en-US" sz="1800" dirty="0"/>
              <a:t>. Snitzer's rescuers, who rotated every couple of minutes to avoid fatigue, kept pumping his chest. </a:t>
            </a:r>
            <a:endParaRPr lang="en-US" sz="1800" dirty="0" smtClean="0"/>
          </a:p>
          <a:p>
            <a:pPr marL="285750" lvl="2" indent="-285750">
              <a:spcBef>
                <a:spcPts val="0"/>
              </a:spcBef>
              <a:spcAft>
                <a:spcPts val="400"/>
              </a:spcAft>
              <a:buFont typeface="Arial" pitchFamily="34" charset="0"/>
              <a:buChar char="•"/>
            </a:pPr>
            <a:r>
              <a:rPr lang="en-US" sz="1800" dirty="0"/>
              <a:t>What kept them going? Readings displayed on the capnograph </a:t>
            </a:r>
            <a:r>
              <a:rPr lang="en-US" sz="1800" dirty="0" smtClean="0"/>
              <a:t>indicated </a:t>
            </a:r>
            <a:r>
              <a:rPr lang="en-US" sz="1800" dirty="0"/>
              <a:t>the air coming out of Mr. Snitzer's lungs had healthy levels of carbon dioxide </a:t>
            </a:r>
            <a:r>
              <a:rPr lang="en-US" sz="1800" dirty="0" smtClean="0"/>
              <a:t>(</a:t>
            </a:r>
            <a:r>
              <a:rPr lang="en-US" sz="1800" dirty="0"/>
              <a:t>in the </a:t>
            </a:r>
            <a:r>
              <a:rPr lang="en-US" sz="1800" dirty="0" smtClean="0"/>
              <a:t>mid 30s)—strong </a:t>
            </a:r>
            <a:r>
              <a:rPr lang="en-US" sz="1800" dirty="0"/>
              <a:t>evidence that CPR was </a:t>
            </a:r>
            <a:r>
              <a:rPr lang="en-US" sz="1800" dirty="0" smtClean="0"/>
              <a:t>effectively moving </a:t>
            </a:r>
            <a:r>
              <a:rPr lang="en-US" sz="1800" dirty="0"/>
              <a:t>oxygenated blood to his brain and other organs. </a:t>
            </a:r>
            <a:endParaRPr lang="en-US" sz="1800" dirty="0" smtClean="0"/>
          </a:p>
          <a:p>
            <a:pPr marL="285750" lvl="2" indent="-285750">
              <a:spcBef>
                <a:spcPts val="0"/>
              </a:spcBef>
              <a:spcAft>
                <a:spcPts val="400"/>
              </a:spcAft>
              <a:buFont typeface="Arial" pitchFamily="34" charset="0"/>
              <a:buChar char="•"/>
            </a:pPr>
            <a:r>
              <a:rPr lang="en-US" sz="1800" b="1" i="1" dirty="0" smtClean="0"/>
              <a:t>96 minutes and 12 shocks later Mr. Snitzer’s pulse returned.</a:t>
            </a:r>
          </a:p>
          <a:p>
            <a:pPr marL="285750" lvl="2" indent="-285750">
              <a:spcBef>
                <a:spcPts val="0"/>
              </a:spcBef>
              <a:spcAft>
                <a:spcPts val="400"/>
              </a:spcAft>
              <a:buFont typeface="Arial" pitchFamily="34" charset="0"/>
              <a:buChar char="•"/>
            </a:pPr>
            <a:r>
              <a:rPr lang="en-US" sz="1800" dirty="0" smtClean="0"/>
              <a:t>Five days later Mr. Snitzer was out of intensive care and has experienced a complete neurologic recovery</a:t>
            </a:r>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EtCO2 </a:t>
            </a:r>
            <a:r>
              <a:rPr lang="en-US" dirty="0">
                <a:solidFill>
                  <a:srgbClr val="ACCBF9">
                    <a:lumMod val="25000"/>
                  </a:srgbClr>
                </a:solidFill>
              </a:rPr>
              <a:t>and Cardiac Arrest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979759"/>
            <a:ext cx="3224213" cy="1782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71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895600"/>
            <a:ext cx="29622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smtClean="0">
                <a:solidFill>
                  <a:schemeClr val="accent1"/>
                </a:solidFill>
                <a:latin typeface="Franklin Gothic Heavy" pitchFamily="34" charset="0"/>
              </a:rPr>
              <a:t>ROSC(Return of Spontaneous Circulation)</a:t>
            </a:r>
            <a:r>
              <a:rPr lang="en-US" sz="1800" dirty="0" smtClean="0"/>
              <a:t>	</a:t>
            </a:r>
          </a:p>
          <a:p>
            <a:pPr>
              <a:spcBef>
                <a:spcPts val="0"/>
              </a:spcBef>
            </a:pPr>
            <a:r>
              <a:rPr lang="en-US" sz="800" dirty="0" smtClean="0"/>
              <a:t>		</a:t>
            </a:r>
          </a:p>
          <a:p>
            <a:r>
              <a:rPr lang="en-US" sz="1800" dirty="0" smtClean="0"/>
              <a:t>During CPR sudden increase of ETCO2 above10-15mmHg</a:t>
            </a:r>
          </a:p>
          <a:p>
            <a:r>
              <a:rPr lang="en-US" sz="1800" dirty="0" smtClean="0"/>
              <a:t>ETCO2 may go above baseline as circulation is restored b/c CO2 leaving formerly under-perfused tissues</a:t>
            </a:r>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EtCO2 </a:t>
            </a:r>
            <a:r>
              <a:rPr lang="en-US" dirty="0">
                <a:solidFill>
                  <a:srgbClr val="ACCBF9">
                    <a:lumMod val="25000"/>
                  </a:srgbClr>
                </a:solidFill>
              </a:rPr>
              <a:t>and Cardiac Arrest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02594" y="3048000"/>
            <a:ext cx="5006444"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29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a:solidFill>
                  <a:schemeClr val="accent1"/>
                </a:solidFill>
                <a:latin typeface="Franklin Gothic Heavy" pitchFamily="34" charset="0"/>
              </a:rPr>
              <a:t>I</a:t>
            </a:r>
            <a:r>
              <a:rPr lang="en-US" sz="1800" dirty="0" smtClean="0">
                <a:solidFill>
                  <a:schemeClr val="accent1"/>
                </a:solidFill>
                <a:latin typeface="Franklin Gothic Heavy" pitchFamily="34" charset="0"/>
              </a:rPr>
              <a:t>mpact </a:t>
            </a:r>
            <a:r>
              <a:rPr lang="en-US" sz="1800" dirty="0">
                <a:solidFill>
                  <a:schemeClr val="accent1"/>
                </a:solidFill>
                <a:latin typeface="Franklin Gothic Heavy" pitchFamily="34" charset="0"/>
              </a:rPr>
              <a:t>of automated compressions is on ETCO2 waveforms. </a:t>
            </a:r>
          </a:p>
          <a:p>
            <a:pPr>
              <a:spcBef>
                <a:spcPts val="0"/>
              </a:spcBef>
            </a:pPr>
            <a:r>
              <a:rPr lang="en-US" sz="800" dirty="0" smtClean="0"/>
              <a:t>		</a:t>
            </a:r>
          </a:p>
          <a:p>
            <a:pPr marL="342900" indent="-342900">
              <a:buFont typeface="Arial" pitchFamily="34" charset="0"/>
              <a:buChar char="•"/>
            </a:pPr>
            <a:r>
              <a:rPr lang="en-US" sz="1800" dirty="0"/>
              <a:t>The compression-decompression method allows for significant chest recoil during the decompression phase, which allows air will move freely in and out of the lungs in the presents of an open airway.</a:t>
            </a:r>
          </a:p>
          <a:p>
            <a:pPr marL="342900" indent="-342900">
              <a:buFont typeface="Arial" pitchFamily="34" charset="0"/>
              <a:buChar char="•"/>
            </a:pPr>
            <a:r>
              <a:rPr lang="en-US" sz="1800" dirty="0"/>
              <a:t>The air movement is often significant enough to result in detection by </a:t>
            </a:r>
            <a:r>
              <a:rPr lang="en-US" sz="1800" dirty="0" err="1"/>
              <a:t>capnography</a:t>
            </a:r>
            <a:r>
              <a:rPr lang="en-US" sz="1800" dirty="0"/>
              <a:t> and result in observable waveforms.</a:t>
            </a:r>
          </a:p>
          <a:p>
            <a:pPr marL="342900" indent="-342900">
              <a:buFont typeface="Arial" pitchFamily="34" charset="0"/>
              <a:buChar char="•"/>
            </a:pPr>
            <a:r>
              <a:rPr lang="en-US" sz="1800" dirty="0"/>
              <a:t>The waveforms are uniform and consistent in size and will have a short plateau, with the manually delivered ventilations having longer waveforms.</a:t>
            </a:r>
          </a:p>
          <a:p>
            <a:pPr marL="342900" indent="-342900">
              <a:buFont typeface="Arial" pitchFamily="34" charset="0"/>
              <a:buChar char="•"/>
            </a:pPr>
            <a:r>
              <a:rPr lang="en-US" sz="1800" dirty="0"/>
              <a:t>Potential to administer nebulizer via BVM if shark-fin waveform.</a:t>
            </a:r>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rgbClr val="629DD1"/>
                </a:solidFill>
              </a:rPr>
              <a:t>LUCAS </a:t>
            </a:r>
            <a:r>
              <a:rPr lang="en-US" dirty="0" smtClean="0">
                <a:solidFill>
                  <a:srgbClr val="ACCBF9">
                    <a:lumMod val="25000"/>
                  </a:srgbClr>
                </a:solidFill>
              </a:rPr>
              <a:t>and Capnography</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90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endParaRPr lang="en-US" sz="1800" dirty="0"/>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rgbClr val="629DD1"/>
                </a:solidFill>
              </a:rPr>
              <a:t>LUCAS </a:t>
            </a:r>
            <a:r>
              <a:rPr lang="en-US" dirty="0" smtClean="0">
                <a:solidFill>
                  <a:srgbClr val="ACCBF9">
                    <a:lumMod val="25000"/>
                  </a:srgbClr>
                </a:solidFill>
              </a:rPr>
              <a:t>and Capnography</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1447800" y="1447800"/>
            <a:ext cx="7511144" cy="3886200"/>
          </a:xfrm>
          <a:prstGeom prst="rect">
            <a:avLst/>
          </a:prstGeom>
        </p:spPr>
      </p:pic>
    </p:spTree>
    <p:extLst>
      <p:ext uri="{BB962C8B-B14F-4D97-AF65-F5344CB8AC3E}">
        <p14:creationId xmlns:p14="http://schemas.microsoft.com/office/powerpoint/2010/main" val="141604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a:solidFill>
                  <a:schemeClr val="accent1"/>
                </a:solidFill>
                <a:latin typeface="Franklin Gothic Heavy" pitchFamily="34" charset="0"/>
              </a:rPr>
              <a:t>ET Tube Verification</a:t>
            </a:r>
            <a:r>
              <a:rPr lang="en-US" sz="800" dirty="0" smtClean="0"/>
              <a:t>		</a:t>
            </a:r>
          </a:p>
          <a:p>
            <a:r>
              <a:rPr lang="en-US" sz="1800" dirty="0"/>
              <a:t>Verification of proper tube placement</a:t>
            </a:r>
          </a:p>
          <a:p>
            <a:r>
              <a:rPr lang="en-US" sz="1800" dirty="0"/>
              <a:t>There is simply NO BETTER WAY  to confirm proper tube placement</a:t>
            </a:r>
          </a:p>
          <a:p>
            <a:r>
              <a:rPr lang="en-US" sz="1800" dirty="0"/>
              <a:t>than with waveform </a:t>
            </a:r>
            <a:r>
              <a:rPr lang="en-US" sz="1800" dirty="0" err="1"/>
              <a:t>capnography</a:t>
            </a:r>
            <a:r>
              <a:rPr lang="en-US" sz="1800" dirty="0"/>
              <a:t>…. PERIOD!!!</a:t>
            </a:r>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895600"/>
            <a:ext cx="29622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EtCO2 </a:t>
            </a:r>
            <a:r>
              <a:rPr lang="en-US" dirty="0">
                <a:solidFill>
                  <a:srgbClr val="ACCBF9">
                    <a:lumMod val="25000"/>
                  </a:srgbClr>
                </a:solidFill>
              </a:rPr>
              <a:t>and Cardiac Arrest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8000"/>
          <a:stretch/>
        </p:blipFill>
        <p:spPr bwMode="auto">
          <a:xfrm>
            <a:off x="1247775" y="3733800"/>
            <a:ext cx="7667625" cy="114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578" r="7655"/>
          <a:stretch/>
        </p:blipFill>
        <p:spPr bwMode="auto">
          <a:xfrm>
            <a:off x="1676400" y="4267199"/>
            <a:ext cx="7185024"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92"/>
          <p:cNvGrpSpPr>
            <a:grpSpLocks/>
          </p:cNvGrpSpPr>
          <p:nvPr/>
        </p:nvGrpSpPr>
        <p:grpSpPr bwMode="auto">
          <a:xfrm>
            <a:off x="1358899" y="3960018"/>
            <a:ext cx="188913" cy="635000"/>
            <a:chOff x="728" y="2767"/>
            <a:chExt cx="119" cy="400"/>
          </a:xfrm>
        </p:grpSpPr>
        <p:sp>
          <p:nvSpPr>
            <p:cNvPr id="13" name="WordArt 65"/>
            <p:cNvSpPr>
              <a:spLocks noChangeArrowheads="1" noChangeShapeType="1" noTextEdit="1"/>
            </p:cNvSpPr>
            <p:nvPr/>
          </p:nvSpPr>
          <p:spPr bwMode="auto">
            <a:xfrm>
              <a:off x="728" y="2767"/>
              <a:ext cx="108" cy="10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kern="10" dirty="0">
                  <a:solidFill>
                    <a:srgbClr val="99CC00"/>
                  </a:solidFill>
                  <a:latin typeface="Arial Black"/>
                </a:rPr>
                <a:t>0</a:t>
              </a:r>
              <a:endParaRPr kumimoji="0" lang="en-US" sz="1000" b="0" i="0" u="none" strike="noStrike" kern="10" cap="none" spc="0" normalizeH="0" baseline="0" noProof="0" dirty="0" smtClean="0">
                <a:ln>
                  <a:noFill/>
                </a:ln>
                <a:solidFill>
                  <a:srgbClr val="99CC00"/>
                </a:solidFill>
                <a:effectLst/>
                <a:uLnTx/>
                <a:uFillTx/>
                <a:latin typeface="Arial Black"/>
              </a:endParaRPr>
            </a:p>
          </p:txBody>
        </p:sp>
        <p:sp>
          <p:nvSpPr>
            <p:cNvPr id="14" name="WordArt 66"/>
            <p:cNvSpPr>
              <a:spLocks noChangeArrowheads="1" noChangeShapeType="1" noTextEdit="1"/>
            </p:cNvSpPr>
            <p:nvPr/>
          </p:nvSpPr>
          <p:spPr bwMode="auto">
            <a:xfrm>
              <a:off x="739" y="3059"/>
              <a:ext cx="108" cy="10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kern="10" dirty="0">
                  <a:solidFill>
                    <a:srgbClr val="99CC00"/>
                  </a:solidFill>
                  <a:latin typeface="Arial Black"/>
                </a:rPr>
                <a:t>0</a:t>
              </a:r>
              <a:endParaRPr kumimoji="0" lang="en-US" sz="1000" b="0" i="0" u="none" strike="noStrike" kern="10" cap="none" spc="0" normalizeH="0" baseline="0" noProof="0" dirty="0" smtClean="0">
                <a:ln>
                  <a:noFill/>
                </a:ln>
                <a:solidFill>
                  <a:srgbClr val="99CC00"/>
                </a:solidFill>
                <a:effectLst/>
                <a:uLnTx/>
                <a:uFillTx/>
                <a:latin typeface="Arial Black"/>
              </a:endParaRPr>
            </a:p>
          </p:txBody>
        </p:sp>
      </p:grpSp>
      <p:sp>
        <p:nvSpPr>
          <p:cNvPr id="15" name="Line 29"/>
          <p:cNvSpPr>
            <a:spLocks noChangeShapeType="1"/>
          </p:cNvSpPr>
          <p:nvPr/>
        </p:nvSpPr>
        <p:spPr bwMode="auto">
          <a:xfrm>
            <a:off x="1676400" y="3848099"/>
            <a:ext cx="0" cy="985837"/>
          </a:xfrm>
          <a:prstGeom prst="line">
            <a:avLst/>
          </a:prstGeom>
          <a:noFill/>
          <a:ln w="9525">
            <a:solidFill>
              <a:srgbClr val="99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16" name="Line 62"/>
          <p:cNvSpPr>
            <a:spLocks noChangeShapeType="1"/>
          </p:cNvSpPr>
          <p:nvPr/>
        </p:nvSpPr>
        <p:spPr bwMode="auto">
          <a:xfrm>
            <a:off x="1273969" y="4341017"/>
            <a:ext cx="402431" cy="0"/>
          </a:xfrm>
          <a:prstGeom prst="line">
            <a:avLst/>
          </a:prstGeom>
          <a:noFill/>
          <a:ln w="9525">
            <a:solidFill>
              <a:srgbClr val="99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pic>
        <p:nvPicPr>
          <p:cNvPr id="1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9374" y="4669631"/>
            <a:ext cx="212725" cy="10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9609" y="4202905"/>
            <a:ext cx="311150" cy="12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Line 23"/>
          <p:cNvSpPr>
            <a:spLocks noChangeShapeType="1"/>
          </p:cNvSpPr>
          <p:nvPr/>
        </p:nvSpPr>
        <p:spPr bwMode="auto">
          <a:xfrm>
            <a:off x="1349374" y="3848099"/>
            <a:ext cx="7543800" cy="0"/>
          </a:xfrm>
          <a:prstGeom prst="line">
            <a:avLst/>
          </a:prstGeom>
          <a:noFill/>
          <a:ln w="9525">
            <a:solidFill>
              <a:srgbClr val="99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pic>
        <p:nvPicPr>
          <p:cNvPr id="23558"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r="9869" b="-1"/>
          <a:stretch/>
        </p:blipFill>
        <p:spPr bwMode="auto">
          <a:xfrm>
            <a:off x="1695451" y="4687094"/>
            <a:ext cx="7219950"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8049" y="4015580"/>
            <a:ext cx="61817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67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nodeType="withEffect">
                                  <p:stCondLst>
                                    <p:cond delay="2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23557"/>
                                        </p:tgtEl>
                                        <p:attrNameLst>
                                          <p:attrName>style.visibility</p:attrName>
                                        </p:attrNameLst>
                                      </p:cBhvr>
                                      <p:to>
                                        <p:strVal val="visible"/>
                                      </p:to>
                                    </p:set>
                                    <p:animEffect transition="in" filter="wipe(left)">
                                      <p:cBhvr>
                                        <p:cTn id="13" dur="8000"/>
                                        <p:tgtEl>
                                          <p:spTgt spid="23557"/>
                                        </p:tgtEl>
                                      </p:cBhvr>
                                    </p:animEffect>
                                  </p:childTnLst>
                                </p:cTn>
                              </p:par>
                            </p:childTnLst>
                          </p:cTn>
                        </p:par>
                        <p:par>
                          <p:cTn id="14" fill="hold">
                            <p:stCondLst>
                              <p:cond delay="8000"/>
                            </p:stCondLst>
                            <p:childTnLst>
                              <p:par>
                                <p:cTn id="15" presetID="1" presetClass="exit" presetSubtype="0" fill="hold" nodeType="afterEffect">
                                  <p:stCondLst>
                                    <p:cond delay="0"/>
                                  </p:stCondLst>
                                  <p:childTnLst>
                                    <p:set>
                                      <p:cBhvr>
                                        <p:cTn id="16" dur="1" fill="hold">
                                          <p:stCondLst>
                                            <p:cond delay="0"/>
                                          </p:stCondLst>
                                        </p:cTn>
                                        <p:tgtEl>
                                          <p:spTgt spid="23557"/>
                                        </p:tgtEl>
                                        <p:attrNameLst>
                                          <p:attrName>style.visibility</p:attrName>
                                        </p:attrNameLst>
                                      </p:cBhvr>
                                      <p:to>
                                        <p:strVal val="hidden"/>
                                      </p:to>
                                    </p:set>
                                  </p:childTnLst>
                                </p:cTn>
                              </p:par>
                            </p:childTnLst>
                          </p:cTn>
                        </p:par>
                        <p:par>
                          <p:cTn id="17" fill="hold">
                            <p:stCondLst>
                              <p:cond delay="8000"/>
                            </p:stCondLst>
                            <p:childTnLst>
                              <p:par>
                                <p:cTn id="18" presetID="22" presetClass="entr" presetSubtype="8" fill="hold" nodeType="afterEffect">
                                  <p:stCondLst>
                                    <p:cond delay="0"/>
                                  </p:stCondLst>
                                  <p:childTnLst>
                                    <p:set>
                                      <p:cBhvr>
                                        <p:cTn id="19" dur="1" fill="hold">
                                          <p:stCondLst>
                                            <p:cond delay="0"/>
                                          </p:stCondLst>
                                        </p:cTn>
                                        <p:tgtEl>
                                          <p:spTgt spid="23558"/>
                                        </p:tgtEl>
                                        <p:attrNameLst>
                                          <p:attrName>style.visibility</p:attrName>
                                        </p:attrNameLst>
                                      </p:cBhvr>
                                      <p:to>
                                        <p:strVal val="visible"/>
                                      </p:to>
                                    </p:set>
                                    <p:animEffect transition="in" filter="wipe(left)">
                                      <p:cBhvr>
                                        <p:cTn id="20" dur="8000"/>
                                        <p:tgtEl>
                                          <p:spTgt spid="23558"/>
                                        </p:tgtEl>
                                      </p:cBhvr>
                                    </p:animEffect>
                                  </p:childTnLst>
                                </p:cTn>
                              </p:par>
                              <p:par>
                                <p:cTn id="21" presetID="10" presetClass="entr" presetSubtype="0" fill="hold" nodeType="withEffect">
                                  <p:stCondLst>
                                    <p:cond delay="1000"/>
                                  </p:stCondLst>
                                  <p:childTnLst>
                                    <p:set>
                                      <p:cBhvr>
                                        <p:cTn id="22" dur="1" fill="hold">
                                          <p:stCondLst>
                                            <p:cond delay="0"/>
                                          </p:stCondLst>
                                        </p:cTn>
                                        <p:tgtEl>
                                          <p:spTgt spid="23559"/>
                                        </p:tgtEl>
                                        <p:attrNameLst>
                                          <p:attrName>style.visibility</p:attrName>
                                        </p:attrNameLst>
                                      </p:cBhvr>
                                      <p:to>
                                        <p:strVal val="visible"/>
                                      </p:to>
                                    </p:set>
                                    <p:animEffect transition="in" filter="fade">
                                      <p:cBhvr>
                                        <p:cTn id="23" dur="80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146425"/>
            <a:ext cx="29622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a:solidFill>
                  <a:schemeClr val="accent1"/>
                </a:solidFill>
                <a:latin typeface="Franklin Gothic Heavy" pitchFamily="34" charset="0"/>
              </a:rPr>
              <a:t>ET Tube Verification</a:t>
            </a:r>
            <a:r>
              <a:rPr lang="en-US" sz="800" dirty="0" smtClean="0"/>
              <a:t>		</a:t>
            </a:r>
          </a:p>
          <a:p>
            <a:r>
              <a:rPr lang="en-US" sz="1800" dirty="0"/>
              <a:t>A </a:t>
            </a:r>
            <a:r>
              <a:rPr lang="en-US" sz="1800" dirty="0" smtClean="0"/>
              <a:t>study </a:t>
            </a:r>
            <a:r>
              <a:rPr lang="en-US" sz="1800" dirty="0"/>
              <a:t>compared field intubations </a:t>
            </a:r>
            <a:r>
              <a:rPr lang="en-US" sz="1800" dirty="0" smtClean="0"/>
              <a:t>that used </a:t>
            </a:r>
            <a:r>
              <a:rPr lang="en-US" sz="1800" dirty="0" err="1"/>
              <a:t>capnography</a:t>
            </a:r>
            <a:r>
              <a:rPr lang="en-US" sz="1800" dirty="0"/>
              <a:t> to confirm ETT placement </a:t>
            </a:r>
            <a:r>
              <a:rPr lang="en-US" sz="1800" dirty="0" smtClean="0"/>
              <a:t>vs. intubations </a:t>
            </a:r>
            <a:r>
              <a:rPr lang="en-US" sz="1800" dirty="0"/>
              <a:t>that did not use </a:t>
            </a:r>
            <a:r>
              <a:rPr lang="en-US" sz="1800" dirty="0" err="1"/>
              <a:t>capnography</a:t>
            </a:r>
            <a:r>
              <a:rPr lang="en-US" sz="1800" dirty="0"/>
              <a:t> </a:t>
            </a:r>
            <a:r>
              <a:rPr lang="en-US" sz="1800" dirty="0" smtClean="0"/>
              <a:t>to confirm </a:t>
            </a:r>
            <a:r>
              <a:rPr lang="en-US" sz="1800" dirty="0"/>
              <a:t>placement</a:t>
            </a:r>
            <a:r>
              <a:rPr lang="en-US" sz="1800" dirty="0" smtClean="0"/>
              <a:t>.</a:t>
            </a:r>
          </a:p>
          <a:p>
            <a:r>
              <a:rPr lang="en-US" sz="1800" dirty="0" smtClean="0"/>
              <a:t> </a:t>
            </a:r>
            <a:r>
              <a:rPr lang="en-US" sz="1800" dirty="0"/>
              <a:t>The study showed:</a:t>
            </a:r>
          </a:p>
          <a:p>
            <a:r>
              <a:rPr lang="en-US" sz="1800" dirty="0"/>
              <a:t>• That 0% of intubations went unrecognized </a:t>
            </a:r>
            <a:r>
              <a:rPr lang="en-US" sz="1800" dirty="0" smtClean="0"/>
              <a:t>if misplaced </a:t>
            </a:r>
            <a:r>
              <a:rPr lang="en-US" sz="1800" dirty="0"/>
              <a:t>when ETCO2 </a:t>
            </a:r>
            <a:r>
              <a:rPr lang="en-US" sz="1800" dirty="0" smtClean="0"/>
              <a:t/>
            </a:r>
            <a:br>
              <a:rPr lang="en-US" sz="1800" dirty="0" smtClean="0"/>
            </a:br>
            <a:r>
              <a:rPr lang="en-US" sz="1800" dirty="0" smtClean="0"/>
              <a:t>   monitoring </a:t>
            </a:r>
            <a:r>
              <a:rPr lang="en-US" sz="1800" dirty="0"/>
              <a:t>was used</a:t>
            </a:r>
          </a:p>
          <a:p>
            <a:r>
              <a:rPr lang="en-US" sz="1800" dirty="0"/>
              <a:t>• 23% went unrecognized in the </a:t>
            </a:r>
            <a:r>
              <a:rPr lang="en-US" sz="1800" dirty="0" smtClean="0"/>
              <a:t>non-EtCO2 monitored group</a:t>
            </a:r>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EtCO2 </a:t>
            </a:r>
            <a:r>
              <a:rPr lang="en-US" dirty="0">
                <a:solidFill>
                  <a:srgbClr val="ACCBF9">
                    <a:lumMod val="25000"/>
                  </a:srgbClr>
                </a:solidFill>
              </a:rPr>
              <a:t>and Cardiac Arrest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53000" y="3886200"/>
            <a:ext cx="3124200" cy="646331"/>
          </a:xfrm>
          <a:prstGeom prst="rect">
            <a:avLst/>
          </a:prstGeom>
          <a:solidFill>
            <a:schemeClr val="accent1">
              <a:lumMod val="75000"/>
            </a:schemeClr>
          </a:solidFill>
        </p:spPr>
        <p:txBody>
          <a:bodyPr wrap="square" rtlCol="0">
            <a:spAutoFit/>
          </a:bodyPr>
          <a:lstStyle/>
          <a:p>
            <a:r>
              <a:rPr lang="en-US" dirty="0">
                <a:solidFill>
                  <a:srgbClr val="FFC100"/>
                </a:solidFill>
                <a:latin typeface="Helvetica"/>
              </a:rPr>
              <a:t>A</a:t>
            </a:r>
            <a:r>
              <a:rPr lang="en-US" dirty="0" smtClean="0">
                <a:solidFill>
                  <a:srgbClr val="FFC100"/>
                </a:solidFill>
                <a:latin typeface="Helvetica"/>
              </a:rPr>
              <a:t>lways </a:t>
            </a:r>
            <a:r>
              <a:rPr lang="en-US" dirty="0">
                <a:solidFill>
                  <a:srgbClr val="FFC100"/>
                </a:solidFill>
                <a:latin typeface="Helvetica"/>
              </a:rPr>
              <a:t>confirm intubations with </a:t>
            </a:r>
            <a:r>
              <a:rPr lang="en-US" dirty="0" smtClean="0">
                <a:solidFill>
                  <a:srgbClr val="FFC100"/>
                </a:solidFill>
                <a:latin typeface="Helvetica"/>
              </a:rPr>
              <a:t>waveform </a:t>
            </a:r>
            <a:r>
              <a:rPr lang="en-US" dirty="0" err="1" smtClean="0">
                <a:solidFill>
                  <a:srgbClr val="FFC100"/>
                </a:solidFill>
                <a:latin typeface="Helvetica"/>
              </a:rPr>
              <a:t>capnography</a:t>
            </a:r>
            <a:endParaRPr lang="en-US" dirty="0"/>
          </a:p>
        </p:txBody>
      </p:sp>
    </p:spTree>
    <p:extLst>
      <p:ext uri="{BB962C8B-B14F-4D97-AF65-F5344CB8AC3E}">
        <p14:creationId xmlns:p14="http://schemas.microsoft.com/office/powerpoint/2010/main" val="139365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146425"/>
            <a:ext cx="29622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a:solidFill>
                  <a:schemeClr val="accent1"/>
                </a:solidFill>
                <a:latin typeface="Franklin Gothic Heavy" pitchFamily="34" charset="0"/>
              </a:rPr>
              <a:t>ET Tube </a:t>
            </a:r>
            <a:r>
              <a:rPr lang="en-US" sz="1800" dirty="0" smtClean="0">
                <a:solidFill>
                  <a:schemeClr val="accent1"/>
                </a:solidFill>
                <a:latin typeface="Franklin Gothic Heavy" pitchFamily="34" charset="0"/>
              </a:rPr>
              <a:t>Troubleshooting</a:t>
            </a:r>
          </a:p>
          <a:p>
            <a:pPr>
              <a:spcBef>
                <a:spcPts val="0"/>
              </a:spcBef>
            </a:pPr>
            <a:r>
              <a:rPr lang="en-US" sz="1800" dirty="0" smtClean="0">
                <a:solidFill>
                  <a:schemeClr val="accent1"/>
                </a:solidFill>
                <a:latin typeface="Franklin Gothic Heavy" pitchFamily="34" charset="0"/>
              </a:rPr>
              <a:t>Dislodged </a:t>
            </a:r>
            <a:r>
              <a:rPr lang="en-US" sz="1800" dirty="0">
                <a:solidFill>
                  <a:schemeClr val="accent1"/>
                </a:solidFill>
                <a:latin typeface="Franklin Gothic Heavy" pitchFamily="34" charset="0"/>
              </a:rPr>
              <a:t>ETT</a:t>
            </a:r>
            <a:endParaRPr lang="en-US" sz="800" dirty="0" smtClean="0"/>
          </a:p>
          <a:p>
            <a:pPr>
              <a:spcBef>
                <a:spcPts val="0"/>
              </a:spcBef>
            </a:pPr>
            <a:endParaRPr lang="en-US" sz="800" dirty="0" smtClean="0"/>
          </a:p>
          <a:p>
            <a:pPr marL="285750" indent="-285750">
              <a:buFont typeface="Arial" pitchFamily="34" charset="0"/>
              <a:buChar char="•"/>
            </a:pPr>
            <a:r>
              <a:rPr lang="en-US" sz="1800" dirty="0"/>
              <a:t>Loss of waveform</a:t>
            </a:r>
          </a:p>
          <a:p>
            <a:pPr marL="285750" indent="-285750">
              <a:buFont typeface="Arial" pitchFamily="34" charset="0"/>
              <a:buChar char="•"/>
            </a:pPr>
            <a:r>
              <a:rPr lang="en-US" sz="1800" dirty="0"/>
              <a:t>Loss of ETCO2 reading</a:t>
            </a:r>
          </a:p>
          <a:p>
            <a:pPr marL="285750" indent="-285750">
              <a:buFont typeface="Arial" pitchFamily="34" charset="0"/>
              <a:buChar char="•"/>
            </a:pPr>
            <a:r>
              <a:rPr lang="en-US" sz="1800" dirty="0"/>
              <a:t>Management: Replace ETT</a:t>
            </a:r>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EtCO2 </a:t>
            </a:r>
            <a:r>
              <a:rPr lang="en-US" dirty="0">
                <a:solidFill>
                  <a:srgbClr val="ACCBF9">
                    <a:lumMod val="25000"/>
                  </a:srgbClr>
                </a:solidFill>
              </a:rPr>
              <a:t>and Cardiac Arrest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9306" y="3348103"/>
            <a:ext cx="5540443" cy="1547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532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50000">
              <a:schemeClr val="tx1">
                <a:lumMod val="85000"/>
                <a:lumOff val="15000"/>
              </a:schemeClr>
            </a:gs>
            <a:gs pos="100000">
              <a:schemeClr val="tx1">
                <a:lumMod val="85000"/>
                <a:lumOff val="1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0"/>
            <a:ext cx="7772400" cy="936625"/>
          </a:xfrm>
        </p:spPr>
        <p:txBody>
          <a:bodyPr>
            <a:normAutofit/>
          </a:bodyPr>
          <a:lstStyle/>
          <a:p>
            <a:r>
              <a:rPr lang="en-US" sz="2800" dirty="0" smtClean="0">
                <a:solidFill>
                  <a:schemeClr val="bg1">
                    <a:lumMod val="95000"/>
                  </a:schemeClr>
                </a:solidFill>
              </a:rPr>
              <a:t>Why Capnography?</a:t>
            </a:r>
            <a:endParaRPr lang="en-US" sz="2800" dirty="0">
              <a:solidFill>
                <a:schemeClr val="bg1">
                  <a:lumMod val="95000"/>
                </a:schemeClr>
              </a:solidFill>
            </a:endParaRPr>
          </a:p>
        </p:txBody>
      </p:sp>
      <p:pic>
        <p:nvPicPr>
          <p:cNvPr id="4" name="digital_numbers_H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96247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a:solidFill>
                  <a:schemeClr val="accent1"/>
                </a:solidFill>
                <a:latin typeface="Franklin Gothic Heavy" pitchFamily="34" charset="0"/>
              </a:rPr>
              <a:t>ET Tube </a:t>
            </a:r>
            <a:r>
              <a:rPr lang="en-US" sz="1800" dirty="0" smtClean="0">
                <a:solidFill>
                  <a:schemeClr val="accent1"/>
                </a:solidFill>
                <a:latin typeface="Franklin Gothic Heavy" pitchFamily="34" charset="0"/>
              </a:rPr>
              <a:t>Troubleshooting</a:t>
            </a:r>
          </a:p>
          <a:p>
            <a:pPr>
              <a:spcBef>
                <a:spcPts val="0"/>
              </a:spcBef>
            </a:pPr>
            <a:r>
              <a:rPr lang="en-US" sz="1800" dirty="0">
                <a:solidFill>
                  <a:schemeClr val="accent1"/>
                </a:solidFill>
                <a:latin typeface="Franklin Gothic Heavy" pitchFamily="34" charset="0"/>
              </a:rPr>
              <a:t>Obstruction</a:t>
            </a:r>
          </a:p>
          <a:p>
            <a:pPr>
              <a:spcBef>
                <a:spcPts val="0"/>
              </a:spcBef>
            </a:pPr>
            <a:r>
              <a:rPr lang="en-US" sz="800" dirty="0" smtClean="0"/>
              <a:t>		</a:t>
            </a:r>
          </a:p>
          <a:p>
            <a:r>
              <a:rPr lang="en-US" sz="1800" dirty="0"/>
              <a:t>An obstructed ET tube may have an erratic EtCO2 value with a very irregular waveform</a:t>
            </a:r>
          </a:p>
          <a:p>
            <a:pPr>
              <a:spcBef>
                <a:spcPts val="0"/>
              </a:spcBef>
            </a:pPr>
            <a:endParaRPr lang="en-US" sz="1800" dirty="0"/>
          </a:p>
          <a:p>
            <a:pPr marL="285750" indent="-285750">
              <a:spcBef>
                <a:spcPts val="0"/>
              </a:spcBef>
              <a:buFont typeface="Arial" pitchFamily="34" charset="0"/>
              <a:buChar char="•"/>
            </a:pPr>
            <a:endParaRPr lang="en-US" sz="1800" dirty="0" smtClean="0"/>
          </a:p>
          <a:p>
            <a:pPr marL="285750" indent="-285750">
              <a:spcBef>
                <a:spcPts val="0"/>
              </a:spcBef>
              <a:buFont typeface="Arial" pitchFamily="34" charset="0"/>
              <a:buChar char="•"/>
            </a:pPr>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895600"/>
            <a:ext cx="29622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EtCO2 </a:t>
            </a:r>
            <a:r>
              <a:rPr lang="en-US" dirty="0">
                <a:solidFill>
                  <a:srgbClr val="ACCBF9">
                    <a:lumMod val="25000"/>
                  </a:srgbClr>
                </a:solidFill>
              </a:rPr>
              <a:t>and Cardiac Arrest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8000"/>
          <a:stretch/>
        </p:blipFill>
        <p:spPr bwMode="auto">
          <a:xfrm>
            <a:off x="1247775" y="3733800"/>
            <a:ext cx="7667625" cy="114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92"/>
          <p:cNvGrpSpPr>
            <a:grpSpLocks/>
          </p:cNvGrpSpPr>
          <p:nvPr/>
        </p:nvGrpSpPr>
        <p:grpSpPr bwMode="auto">
          <a:xfrm>
            <a:off x="1358899" y="3960018"/>
            <a:ext cx="188913" cy="635000"/>
            <a:chOff x="728" y="2767"/>
            <a:chExt cx="119" cy="400"/>
          </a:xfrm>
        </p:grpSpPr>
        <p:sp>
          <p:nvSpPr>
            <p:cNvPr id="13" name="WordArt 65"/>
            <p:cNvSpPr>
              <a:spLocks noChangeArrowheads="1" noChangeShapeType="1" noTextEdit="1"/>
            </p:cNvSpPr>
            <p:nvPr/>
          </p:nvSpPr>
          <p:spPr bwMode="auto">
            <a:xfrm>
              <a:off x="728" y="2767"/>
              <a:ext cx="108" cy="10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kern="10" noProof="0" dirty="0" smtClean="0">
                  <a:solidFill>
                    <a:srgbClr val="99CC00"/>
                  </a:solidFill>
                  <a:latin typeface="Arial Black"/>
                </a:rPr>
                <a:t>39</a:t>
              </a:r>
              <a:endParaRPr kumimoji="0" lang="en-US" sz="1000" b="0" i="0" u="none" strike="noStrike" kern="10" cap="none" spc="0" normalizeH="0" baseline="0" noProof="0" dirty="0" smtClean="0">
                <a:ln>
                  <a:noFill/>
                </a:ln>
                <a:solidFill>
                  <a:srgbClr val="99CC00"/>
                </a:solidFill>
                <a:effectLst/>
                <a:uLnTx/>
                <a:uFillTx/>
                <a:latin typeface="Arial Black"/>
              </a:endParaRPr>
            </a:p>
          </p:txBody>
        </p:sp>
        <p:sp>
          <p:nvSpPr>
            <p:cNvPr id="14" name="WordArt 66"/>
            <p:cNvSpPr>
              <a:spLocks noChangeArrowheads="1" noChangeShapeType="1" noTextEdit="1"/>
            </p:cNvSpPr>
            <p:nvPr/>
          </p:nvSpPr>
          <p:spPr bwMode="auto">
            <a:xfrm>
              <a:off x="739" y="3059"/>
              <a:ext cx="108" cy="10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kern="10" noProof="0" dirty="0" smtClean="0">
                  <a:solidFill>
                    <a:srgbClr val="99CC00"/>
                  </a:solidFill>
                  <a:latin typeface="Arial Black"/>
                </a:rPr>
                <a:t>16</a:t>
              </a:r>
              <a:endParaRPr kumimoji="0" lang="en-US" sz="1000" b="0" i="0" u="none" strike="noStrike" kern="10" cap="none" spc="0" normalizeH="0" baseline="0" noProof="0" dirty="0" smtClean="0">
                <a:ln>
                  <a:noFill/>
                </a:ln>
                <a:solidFill>
                  <a:srgbClr val="99CC00"/>
                </a:solidFill>
                <a:effectLst/>
                <a:uLnTx/>
                <a:uFillTx/>
                <a:latin typeface="Arial Black"/>
              </a:endParaRPr>
            </a:p>
          </p:txBody>
        </p:sp>
      </p:grpSp>
      <p:sp>
        <p:nvSpPr>
          <p:cNvPr id="15" name="Line 29"/>
          <p:cNvSpPr>
            <a:spLocks noChangeShapeType="1"/>
          </p:cNvSpPr>
          <p:nvPr/>
        </p:nvSpPr>
        <p:spPr bwMode="auto">
          <a:xfrm>
            <a:off x="1676400" y="3848099"/>
            <a:ext cx="0" cy="985837"/>
          </a:xfrm>
          <a:prstGeom prst="line">
            <a:avLst/>
          </a:prstGeom>
          <a:noFill/>
          <a:ln w="9525">
            <a:solidFill>
              <a:srgbClr val="99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16" name="Line 62"/>
          <p:cNvSpPr>
            <a:spLocks noChangeShapeType="1"/>
          </p:cNvSpPr>
          <p:nvPr/>
        </p:nvSpPr>
        <p:spPr bwMode="auto">
          <a:xfrm>
            <a:off x="1273969" y="4341017"/>
            <a:ext cx="402431" cy="0"/>
          </a:xfrm>
          <a:prstGeom prst="line">
            <a:avLst/>
          </a:prstGeom>
          <a:noFill/>
          <a:ln w="9525">
            <a:solidFill>
              <a:srgbClr val="99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pic>
        <p:nvPicPr>
          <p:cNvPr id="1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374" y="4669631"/>
            <a:ext cx="212725" cy="10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9609" y="4202905"/>
            <a:ext cx="311150" cy="12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Line 23"/>
          <p:cNvSpPr>
            <a:spLocks noChangeShapeType="1"/>
          </p:cNvSpPr>
          <p:nvPr/>
        </p:nvSpPr>
        <p:spPr bwMode="auto">
          <a:xfrm>
            <a:off x="1349374" y="3848099"/>
            <a:ext cx="7543800" cy="0"/>
          </a:xfrm>
          <a:prstGeom prst="line">
            <a:avLst/>
          </a:prstGeom>
          <a:noFill/>
          <a:ln w="9525">
            <a:solidFill>
              <a:srgbClr val="99CC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pic>
        <p:nvPicPr>
          <p:cNvPr id="2560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4591" r="2558"/>
          <a:stretch/>
        </p:blipFill>
        <p:spPr bwMode="auto">
          <a:xfrm>
            <a:off x="1676399" y="4139405"/>
            <a:ext cx="72167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365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nodeType="withEffect">
                                  <p:stCondLst>
                                    <p:cond delay="2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25603"/>
                                        </p:tgtEl>
                                        <p:attrNameLst>
                                          <p:attrName>style.visibility</p:attrName>
                                        </p:attrNameLst>
                                      </p:cBhvr>
                                      <p:to>
                                        <p:strVal val="visible"/>
                                      </p:to>
                                    </p:set>
                                    <p:animEffect transition="in" filter="wipe(left)">
                                      <p:cBhvr>
                                        <p:cTn id="13" dur="8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a:solidFill>
                  <a:schemeClr val="accent1"/>
                </a:solidFill>
                <a:latin typeface="Franklin Gothic Heavy" pitchFamily="34" charset="0"/>
              </a:rPr>
              <a:t>165 Minutes of CPR</a:t>
            </a:r>
          </a:p>
          <a:p>
            <a:pPr>
              <a:spcBef>
                <a:spcPts val="0"/>
              </a:spcBef>
            </a:pPr>
            <a:r>
              <a:rPr lang="en-US" sz="800" dirty="0" smtClean="0"/>
              <a:t>		</a:t>
            </a:r>
          </a:p>
          <a:p>
            <a:pPr marL="285750" lvl="2" indent="-285750">
              <a:spcBef>
                <a:spcPts val="0"/>
              </a:spcBef>
              <a:spcAft>
                <a:spcPts val="400"/>
              </a:spcAft>
              <a:buFont typeface="Arial" pitchFamily="34" charset="0"/>
              <a:buChar char="•"/>
            </a:pPr>
            <a:r>
              <a:rPr lang="en-US" sz="1800" dirty="0">
                <a:solidFill>
                  <a:srgbClr val="ACCBF9">
                    <a:lumMod val="25000"/>
                  </a:srgbClr>
                </a:solidFill>
              </a:rPr>
              <a:t>Tim Franko, a 56-year-old mechanic </a:t>
            </a:r>
            <a:br>
              <a:rPr lang="en-US" sz="1800" dirty="0">
                <a:solidFill>
                  <a:srgbClr val="ACCBF9">
                    <a:lumMod val="25000"/>
                  </a:srgbClr>
                </a:solidFill>
              </a:rPr>
            </a:br>
            <a:r>
              <a:rPr lang="en-US" sz="1800" dirty="0">
                <a:solidFill>
                  <a:srgbClr val="ACCBF9">
                    <a:lumMod val="25000"/>
                  </a:srgbClr>
                </a:solidFill>
              </a:rPr>
              <a:t>from </a:t>
            </a:r>
            <a:r>
              <a:rPr lang="en-US" sz="1800" dirty="0" err="1">
                <a:solidFill>
                  <a:srgbClr val="ACCBF9">
                    <a:lumMod val="25000"/>
                  </a:srgbClr>
                </a:solidFill>
              </a:rPr>
              <a:t>St.Paul</a:t>
            </a:r>
            <a:r>
              <a:rPr lang="en-US" sz="1800" dirty="0">
                <a:solidFill>
                  <a:srgbClr val="ACCBF9">
                    <a:lumMod val="25000"/>
                  </a:srgbClr>
                </a:solidFill>
              </a:rPr>
              <a:t>, Minn.</a:t>
            </a:r>
          </a:p>
          <a:p>
            <a:pPr marL="285750" lvl="2" indent="-285750">
              <a:spcBef>
                <a:spcPts val="0"/>
              </a:spcBef>
              <a:spcAft>
                <a:spcPts val="400"/>
              </a:spcAft>
              <a:buFont typeface="Arial" pitchFamily="34" charset="0"/>
              <a:buChar char="•"/>
            </a:pPr>
            <a:r>
              <a:rPr lang="en-US" sz="1800" dirty="0">
                <a:solidFill>
                  <a:srgbClr val="ACCBF9">
                    <a:lumMod val="25000"/>
                  </a:srgbClr>
                </a:solidFill>
              </a:rPr>
              <a:t>Collapsed from cardiac arrest </a:t>
            </a:r>
            <a:br>
              <a:rPr lang="en-US" sz="1800" dirty="0">
                <a:solidFill>
                  <a:srgbClr val="ACCBF9">
                    <a:lumMod val="25000"/>
                  </a:srgbClr>
                </a:solidFill>
              </a:rPr>
            </a:br>
            <a:r>
              <a:rPr lang="en-US" sz="1800" dirty="0">
                <a:solidFill>
                  <a:srgbClr val="ACCBF9">
                    <a:lumMod val="25000"/>
                  </a:srgbClr>
                </a:solidFill>
              </a:rPr>
              <a:t>while at work.</a:t>
            </a:r>
          </a:p>
          <a:p>
            <a:pPr marL="285750" lvl="2" indent="-285750">
              <a:spcBef>
                <a:spcPts val="0"/>
              </a:spcBef>
              <a:spcAft>
                <a:spcPts val="400"/>
              </a:spcAft>
              <a:buFont typeface="Arial" pitchFamily="34" charset="0"/>
              <a:buChar char="•"/>
            </a:pPr>
            <a:r>
              <a:rPr lang="en-US" sz="1800" dirty="0">
                <a:solidFill>
                  <a:srgbClr val="ACCBF9">
                    <a:lumMod val="25000"/>
                  </a:srgbClr>
                </a:solidFill>
              </a:rPr>
              <a:t>CPR established immediately. </a:t>
            </a:r>
            <a:br>
              <a:rPr lang="en-US" sz="1800" dirty="0">
                <a:solidFill>
                  <a:srgbClr val="ACCBF9">
                    <a:lumMod val="25000"/>
                  </a:srgbClr>
                </a:solidFill>
              </a:rPr>
            </a:br>
            <a:r>
              <a:rPr lang="en-US" sz="1800" dirty="0">
                <a:solidFill>
                  <a:srgbClr val="ACCBF9">
                    <a:lumMod val="25000"/>
                  </a:srgbClr>
                </a:solidFill>
              </a:rPr>
              <a:t>Rescuers immediately applied </a:t>
            </a:r>
            <a:br>
              <a:rPr lang="en-US" sz="1800" dirty="0">
                <a:solidFill>
                  <a:srgbClr val="ACCBF9">
                    <a:lumMod val="25000"/>
                  </a:srgbClr>
                </a:solidFill>
              </a:rPr>
            </a:br>
            <a:r>
              <a:rPr lang="en-US" sz="1800" dirty="0">
                <a:solidFill>
                  <a:srgbClr val="ACCBF9">
                    <a:lumMod val="25000"/>
                  </a:srgbClr>
                </a:solidFill>
              </a:rPr>
              <a:t>a LUCUS </a:t>
            </a:r>
            <a:r>
              <a:rPr lang="en-US" sz="1800" dirty="0" smtClean="0">
                <a:solidFill>
                  <a:srgbClr val="ACCBF9">
                    <a:lumMod val="25000"/>
                  </a:srgbClr>
                </a:solidFill>
              </a:rPr>
              <a:t>device and capnography</a:t>
            </a:r>
            <a:endParaRPr lang="en-US" sz="1800" dirty="0">
              <a:solidFill>
                <a:srgbClr val="ACCBF9">
                  <a:lumMod val="25000"/>
                </a:srgbClr>
              </a:solidFill>
            </a:endParaRPr>
          </a:p>
          <a:p>
            <a:pPr marL="285750" lvl="2" indent="-285750">
              <a:spcBef>
                <a:spcPts val="0"/>
              </a:spcBef>
              <a:spcAft>
                <a:spcPts val="400"/>
              </a:spcAft>
              <a:buFont typeface="Arial" pitchFamily="34" charset="0"/>
              <a:buChar char="•"/>
            </a:pPr>
            <a:r>
              <a:rPr lang="en-US" sz="1800" dirty="0">
                <a:solidFill>
                  <a:srgbClr val="ACCBF9">
                    <a:lumMod val="25000"/>
                  </a:srgbClr>
                </a:solidFill>
              </a:rPr>
              <a:t>While receiving automated compression Mr. Franko became conscious and would answer yes/no question by blinking. </a:t>
            </a:r>
          </a:p>
          <a:p>
            <a:pPr marL="285750" lvl="2" indent="-285750">
              <a:spcBef>
                <a:spcPts val="0"/>
              </a:spcBef>
              <a:spcAft>
                <a:spcPts val="400"/>
              </a:spcAft>
              <a:buFont typeface="Arial" pitchFamily="34" charset="0"/>
              <a:buChar char="•"/>
            </a:pPr>
            <a:r>
              <a:rPr lang="en-US" sz="1800" dirty="0">
                <a:solidFill>
                  <a:srgbClr val="ACCBF9">
                    <a:lumMod val="25000"/>
                  </a:srgbClr>
                </a:solidFill>
              </a:rPr>
              <a:t>Thirty minutes after arriving at the hospital, after numerous unsuccessful shocks his heart briefly began beating but stopped again  after a minute.</a:t>
            </a:r>
          </a:p>
          <a:p>
            <a:pPr marL="285750" lvl="2" indent="-285750">
              <a:spcBef>
                <a:spcPts val="0"/>
              </a:spcBef>
              <a:spcAft>
                <a:spcPts val="400"/>
              </a:spcAft>
              <a:buFont typeface="Arial" pitchFamily="34" charset="0"/>
              <a:buChar char="•"/>
            </a:pPr>
            <a:r>
              <a:rPr lang="en-US" sz="1800" dirty="0">
                <a:solidFill>
                  <a:srgbClr val="ACCBF9">
                    <a:lumMod val="25000"/>
                  </a:srgbClr>
                </a:solidFill>
              </a:rPr>
              <a:t>After 90 minutes his heartbeat was restored and he was transferred to the Cath Lab.</a:t>
            </a:r>
          </a:p>
        </p:txBody>
      </p:sp>
      <p:sp>
        <p:nvSpPr>
          <p:cNvPr id="2" name="Title 1"/>
          <p:cNvSpPr>
            <a:spLocks noGrp="1"/>
          </p:cNvSpPr>
          <p:nvPr>
            <p:ph type="title"/>
          </p:nvPr>
        </p:nvSpPr>
        <p:spPr>
          <a:xfrm>
            <a:off x="1371600" y="274638"/>
            <a:ext cx="7315200" cy="563562"/>
          </a:xfrm>
        </p:spPr>
        <p:txBody>
          <a:bodyPr>
            <a:normAutofit fontScale="90000"/>
          </a:bodyPr>
          <a:lstStyle/>
          <a:p>
            <a:r>
              <a:rPr lang="en-US" dirty="0" smtClean="0">
                <a:solidFill>
                  <a:srgbClr val="629DD1"/>
                </a:solidFill>
              </a:rPr>
              <a:t>World Record</a:t>
            </a:r>
            <a:r>
              <a:rPr lang="en-US" dirty="0" smtClean="0">
                <a:solidFill>
                  <a:srgbClr val="ACCBF9">
                    <a:lumMod val="25000"/>
                  </a:srgbClr>
                </a:solidFill>
              </a:rPr>
              <a:t> CPR</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5273991" y="874059"/>
            <a:ext cx="3310415" cy="2481287"/>
          </a:xfrm>
          <a:prstGeom prst="rect">
            <a:avLst/>
          </a:prstGeom>
        </p:spPr>
      </p:pic>
    </p:spTree>
    <p:extLst>
      <p:ext uri="{BB962C8B-B14F-4D97-AF65-F5344CB8AC3E}">
        <p14:creationId xmlns:p14="http://schemas.microsoft.com/office/powerpoint/2010/main" val="301508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smtClean="0">
                <a:solidFill>
                  <a:schemeClr val="accent1"/>
                </a:solidFill>
                <a:latin typeface="Franklin Gothic Heavy" pitchFamily="34" charset="0"/>
              </a:rPr>
              <a:t>2 Hours and 45 </a:t>
            </a:r>
            <a:r>
              <a:rPr lang="en-US" sz="1800" dirty="0">
                <a:solidFill>
                  <a:schemeClr val="accent1"/>
                </a:solidFill>
                <a:latin typeface="Franklin Gothic Heavy" pitchFamily="34" charset="0"/>
              </a:rPr>
              <a:t>Minutes of CPR</a:t>
            </a:r>
          </a:p>
          <a:p>
            <a:pPr>
              <a:spcBef>
                <a:spcPts val="0"/>
              </a:spcBef>
            </a:pPr>
            <a:r>
              <a:rPr lang="en-US" sz="800" dirty="0" smtClean="0"/>
              <a:t>		</a:t>
            </a:r>
          </a:p>
          <a:p>
            <a:pPr marL="285750" lvl="2" indent="-285750">
              <a:spcBef>
                <a:spcPts val="0"/>
              </a:spcBef>
              <a:spcAft>
                <a:spcPts val="400"/>
              </a:spcAft>
              <a:buFont typeface="Arial" pitchFamily="34" charset="0"/>
              <a:buChar char="•"/>
            </a:pPr>
            <a:r>
              <a:rPr lang="en-US" sz="1800" dirty="0">
                <a:solidFill>
                  <a:srgbClr val="ACCBF9">
                    <a:lumMod val="25000"/>
                  </a:srgbClr>
                </a:solidFill>
              </a:rPr>
              <a:t>After arriving at the Cath Lab his </a:t>
            </a:r>
            <a:br>
              <a:rPr lang="en-US" sz="1800" dirty="0">
                <a:solidFill>
                  <a:srgbClr val="ACCBF9">
                    <a:lumMod val="25000"/>
                  </a:srgbClr>
                </a:solidFill>
              </a:rPr>
            </a:br>
            <a:r>
              <a:rPr lang="en-US" sz="1800" dirty="0">
                <a:solidFill>
                  <a:srgbClr val="ACCBF9">
                    <a:lumMod val="25000"/>
                  </a:srgbClr>
                </a:solidFill>
              </a:rPr>
              <a:t>heart stopped again and the LUCAS </a:t>
            </a:r>
            <a:br>
              <a:rPr lang="en-US" sz="1800" dirty="0">
                <a:solidFill>
                  <a:srgbClr val="ACCBF9">
                    <a:lumMod val="25000"/>
                  </a:srgbClr>
                </a:solidFill>
              </a:rPr>
            </a:br>
            <a:r>
              <a:rPr lang="en-US" sz="1800" dirty="0">
                <a:solidFill>
                  <a:srgbClr val="ACCBF9">
                    <a:lumMod val="25000"/>
                  </a:srgbClr>
                </a:solidFill>
              </a:rPr>
              <a:t>was started again.</a:t>
            </a:r>
          </a:p>
          <a:p>
            <a:pPr marL="285750" lvl="2" indent="-285750">
              <a:spcBef>
                <a:spcPts val="0"/>
              </a:spcBef>
              <a:spcAft>
                <a:spcPts val="400"/>
              </a:spcAft>
              <a:buFont typeface="Arial" pitchFamily="34" charset="0"/>
              <a:buChar char="•"/>
            </a:pPr>
            <a:r>
              <a:rPr lang="en-US" sz="1800" dirty="0">
                <a:solidFill>
                  <a:srgbClr val="ACCBF9">
                    <a:lumMod val="25000"/>
                  </a:srgbClr>
                </a:solidFill>
              </a:rPr>
              <a:t>While receiving CPR a catheter was </a:t>
            </a:r>
            <a:br>
              <a:rPr lang="en-US" sz="1800" dirty="0">
                <a:solidFill>
                  <a:srgbClr val="ACCBF9">
                    <a:lumMod val="25000"/>
                  </a:srgbClr>
                </a:solidFill>
              </a:rPr>
            </a:br>
            <a:r>
              <a:rPr lang="en-US" sz="1800" dirty="0">
                <a:solidFill>
                  <a:srgbClr val="ACCBF9">
                    <a:lumMod val="25000"/>
                  </a:srgbClr>
                </a:solidFill>
              </a:rPr>
              <a:t>inserted and the blockage to </a:t>
            </a:r>
            <a:r>
              <a:rPr lang="en-US" sz="1800" dirty="0" smtClean="0">
                <a:solidFill>
                  <a:srgbClr val="ACCBF9">
                    <a:lumMod val="25000"/>
                  </a:srgbClr>
                </a:solidFill>
              </a:rPr>
              <a:t>the </a:t>
            </a:r>
            <a:br>
              <a:rPr lang="en-US" sz="1800" dirty="0" smtClean="0">
                <a:solidFill>
                  <a:srgbClr val="ACCBF9">
                    <a:lumMod val="25000"/>
                  </a:srgbClr>
                </a:solidFill>
              </a:rPr>
            </a:br>
            <a:r>
              <a:rPr lang="en-US" sz="1800" dirty="0" smtClean="0">
                <a:solidFill>
                  <a:srgbClr val="ACCBF9">
                    <a:lumMod val="25000"/>
                  </a:srgbClr>
                </a:solidFill>
              </a:rPr>
              <a:t>LAD “</a:t>
            </a:r>
            <a:r>
              <a:rPr lang="en-US" sz="1800" dirty="0">
                <a:solidFill>
                  <a:srgbClr val="ACCBF9">
                    <a:lumMod val="25000"/>
                  </a:srgbClr>
                </a:solidFill>
              </a:rPr>
              <a:t>widowmaker” was removed</a:t>
            </a:r>
          </a:p>
          <a:p>
            <a:pPr marL="285750" lvl="2" indent="-285750">
              <a:spcBef>
                <a:spcPts val="0"/>
              </a:spcBef>
              <a:spcAft>
                <a:spcPts val="400"/>
              </a:spcAft>
              <a:buFont typeface="Arial" pitchFamily="34" charset="0"/>
              <a:buChar char="•"/>
            </a:pPr>
            <a:r>
              <a:rPr lang="en-US" sz="1800" dirty="0">
                <a:solidFill>
                  <a:srgbClr val="ACCBF9">
                    <a:lumMod val="25000"/>
                  </a:srgbClr>
                </a:solidFill>
              </a:rPr>
              <a:t>Mr. Franko woke the next morning </a:t>
            </a:r>
            <a:br>
              <a:rPr lang="en-US" sz="1800" dirty="0">
                <a:solidFill>
                  <a:srgbClr val="ACCBF9">
                    <a:lumMod val="25000"/>
                  </a:srgbClr>
                </a:solidFill>
              </a:rPr>
            </a:br>
            <a:r>
              <a:rPr lang="en-US" sz="1800" dirty="0">
                <a:solidFill>
                  <a:srgbClr val="ACCBF9">
                    <a:lumMod val="25000"/>
                  </a:srgbClr>
                </a:solidFill>
              </a:rPr>
              <a:t>with full brain function and was able </a:t>
            </a:r>
            <a:br>
              <a:rPr lang="en-US" sz="1800" dirty="0">
                <a:solidFill>
                  <a:srgbClr val="ACCBF9">
                    <a:lumMod val="25000"/>
                  </a:srgbClr>
                </a:solidFill>
              </a:rPr>
            </a:br>
            <a:r>
              <a:rPr lang="en-US" sz="1800" dirty="0">
                <a:solidFill>
                  <a:srgbClr val="ACCBF9">
                    <a:lumMod val="25000"/>
                  </a:srgbClr>
                </a:solidFill>
              </a:rPr>
              <a:t>to go home 10 days later.</a:t>
            </a:r>
          </a:p>
          <a:p>
            <a:pPr marL="285750" lvl="2" indent="-285750">
              <a:spcBef>
                <a:spcPts val="0"/>
              </a:spcBef>
              <a:spcAft>
                <a:spcPts val="400"/>
              </a:spcAft>
              <a:buFont typeface="Arial" pitchFamily="34" charset="0"/>
              <a:buChar char="•"/>
            </a:pPr>
            <a:r>
              <a:rPr lang="en-US" sz="1800" dirty="0" smtClean="0">
                <a:solidFill>
                  <a:srgbClr val="ACCBF9">
                    <a:lumMod val="25000"/>
                  </a:srgbClr>
                </a:solidFill>
              </a:rPr>
              <a:t>Mr. </a:t>
            </a:r>
            <a:r>
              <a:rPr lang="en-US" sz="1800" dirty="0">
                <a:solidFill>
                  <a:srgbClr val="ACCBF9">
                    <a:lumMod val="25000"/>
                  </a:srgbClr>
                </a:solidFill>
              </a:rPr>
              <a:t>Franko was clinically dead for 2 hours and 45 minutes, during this time he was defibrillated a total of 32 times</a:t>
            </a:r>
            <a:r>
              <a:rPr lang="en-US" sz="1800" dirty="0" smtClean="0">
                <a:solidFill>
                  <a:srgbClr val="ACCBF9">
                    <a:lumMod val="25000"/>
                  </a:srgbClr>
                </a:solidFill>
              </a:rPr>
              <a:t>.</a:t>
            </a:r>
          </a:p>
          <a:p>
            <a:pPr marL="285750" lvl="2" indent="-285750">
              <a:spcBef>
                <a:spcPts val="0"/>
              </a:spcBef>
              <a:spcAft>
                <a:spcPts val="400"/>
              </a:spcAft>
              <a:buFont typeface="Arial" pitchFamily="34" charset="0"/>
              <a:buChar char="•"/>
            </a:pPr>
            <a:r>
              <a:rPr lang="en-US" sz="1800" dirty="0" smtClean="0"/>
              <a:t>Mr. Franko’s recovery</a:t>
            </a:r>
            <a:r>
              <a:rPr lang="en-US" sz="1800" dirty="0"/>
              <a:t>, by any measure, is stunning. Aside from some anemia and weakness, and sore muscles from the thousands of chest compressions that saved his life, Franko appears fine.</a:t>
            </a:r>
            <a:endParaRPr lang="en-US" sz="1800" dirty="0" smtClean="0">
              <a:solidFill>
                <a:srgbClr val="ACCBF9">
                  <a:lumMod val="25000"/>
                </a:srgbClr>
              </a:solidFill>
            </a:endParaRPr>
          </a:p>
          <a:p>
            <a:pPr marL="285750" lvl="2" indent="-285750">
              <a:spcBef>
                <a:spcPts val="0"/>
              </a:spcBef>
              <a:spcAft>
                <a:spcPts val="400"/>
              </a:spcAft>
              <a:buFont typeface="Arial" pitchFamily="34" charset="0"/>
              <a:buChar char="•"/>
            </a:pPr>
            <a:endParaRPr lang="en-US" sz="1800" dirty="0">
              <a:solidFill>
                <a:srgbClr val="ACCBF9">
                  <a:lumMod val="25000"/>
                </a:srgbClr>
              </a:solidFill>
            </a:endParaRPr>
          </a:p>
        </p:txBody>
      </p:sp>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World Record</a:t>
            </a:r>
            <a:r>
              <a:rPr lang="en-US" dirty="0">
                <a:solidFill>
                  <a:srgbClr val="ACCBF9">
                    <a:lumMod val="25000"/>
                  </a:srgbClr>
                </a:solidFill>
              </a:rPr>
              <a:t> CPR</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5273991" y="874059"/>
            <a:ext cx="3310415" cy="2481287"/>
          </a:xfrm>
          <a:prstGeom prst="rect">
            <a:avLst/>
          </a:prstGeom>
        </p:spPr>
      </p:pic>
    </p:spTree>
    <p:extLst>
      <p:ext uri="{BB962C8B-B14F-4D97-AF65-F5344CB8AC3E}">
        <p14:creationId xmlns:p14="http://schemas.microsoft.com/office/powerpoint/2010/main" val="252093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50000">
              <a:schemeClr val="tx1">
                <a:lumMod val="85000"/>
                <a:lumOff val="15000"/>
              </a:schemeClr>
            </a:gs>
            <a:gs pos="100000">
              <a:schemeClr val="tx1">
                <a:lumMod val="85000"/>
                <a:lumOff val="1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0"/>
            <a:ext cx="7772400" cy="936625"/>
          </a:xfrm>
        </p:spPr>
        <p:txBody>
          <a:bodyPr>
            <a:normAutofit/>
          </a:bodyPr>
          <a:lstStyle/>
          <a:p>
            <a:r>
              <a:rPr lang="en-US" sz="2800" dirty="0">
                <a:solidFill>
                  <a:schemeClr val="bg1">
                    <a:lumMod val="95000"/>
                  </a:schemeClr>
                </a:solidFill>
              </a:rPr>
              <a:t>EtCO2 </a:t>
            </a:r>
            <a:r>
              <a:rPr lang="en-US" sz="2800" dirty="0" smtClean="0">
                <a:solidFill>
                  <a:schemeClr val="bg1">
                    <a:lumMod val="95000"/>
                  </a:schemeClr>
                </a:solidFill>
              </a:rPr>
              <a:t>Medical-Legal</a:t>
            </a:r>
            <a:endParaRPr lang="en-US" sz="2800" dirty="0">
              <a:solidFill>
                <a:schemeClr val="bg1">
                  <a:lumMod val="95000"/>
                </a:schemeClr>
              </a:solidFill>
            </a:endParaRPr>
          </a:p>
        </p:txBody>
      </p:sp>
      <p:pic>
        <p:nvPicPr>
          <p:cNvPr id="4" name="digital_numbers_H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4549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a:solidFill>
                  <a:schemeClr val="accent1"/>
                </a:solidFill>
                <a:latin typeface="Franklin Gothic Heavy" pitchFamily="34" charset="0"/>
              </a:rPr>
              <a:t>Changing Practice Standards, Changing Legal Liability</a:t>
            </a:r>
            <a:r>
              <a:rPr lang="en-US" sz="800" dirty="0" smtClean="0"/>
              <a:t>		</a:t>
            </a:r>
          </a:p>
        </p:txBody>
      </p:sp>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EtCO2 </a:t>
            </a:r>
            <a:r>
              <a:rPr lang="en-US" dirty="0" smtClean="0">
                <a:solidFill>
                  <a:srgbClr val="ACCBF9">
                    <a:lumMod val="25000"/>
                  </a:srgbClr>
                </a:solidFill>
              </a:rPr>
              <a:t>– A New Standard?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3"/>
          <a:srcRect l="20101" r="29648" b="42333"/>
          <a:stretch/>
        </p:blipFill>
        <p:spPr>
          <a:xfrm>
            <a:off x="2133600" y="1676400"/>
            <a:ext cx="2743200" cy="4073514"/>
          </a:xfrm>
          <a:prstGeom prst="rect">
            <a:avLst/>
          </a:prstGeom>
        </p:spPr>
      </p:pic>
      <p:pic>
        <p:nvPicPr>
          <p:cNvPr id="5" name="Picture 4"/>
          <p:cNvPicPr>
            <a:picLocks noChangeAspect="1"/>
          </p:cNvPicPr>
          <p:nvPr/>
        </p:nvPicPr>
        <p:blipFill rotWithShape="1">
          <a:blip r:embed="rId4"/>
          <a:srcRect l="6418" r="11928"/>
          <a:stretch/>
        </p:blipFill>
        <p:spPr>
          <a:xfrm>
            <a:off x="5510560" y="1705976"/>
            <a:ext cx="2819401" cy="4014362"/>
          </a:xfrm>
          <a:prstGeom prst="rect">
            <a:avLst/>
          </a:prstGeom>
        </p:spPr>
      </p:pic>
    </p:spTree>
    <p:extLst>
      <p:ext uri="{BB962C8B-B14F-4D97-AF65-F5344CB8AC3E}">
        <p14:creationId xmlns:p14="http://schemas.microsoft.com/office/powerpoint/2010/main" val="234313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a:solidFill>
                  <a:schemeClr val="accent1"/>
                </a:solidFill>
                <a:latin typeface="Franklin Gothic Heavy" pitchFamily="34" charset="0"/>
              </a:rPr>
              <a:t>Changing Practice Standards, Changing Legal Liability</a:t>
            </a:r>
            <a:r>
              <a:rPr lang="en-US" sz="800" dirty="0" smtClean="0"/>
              <a:t>		</a:t>
            </a:r>
          </a:p>
          <a:p>
            <a:r>
              <a:rPr lang="en-US" sz="1800" dirty="0" smtClean="0"/>
              <a:t>Capnography provides </a:t>
            </a:r>
            <a:r>
              <a:rPr lang="en-US" sz="1800" dirty="0"/>
              <a:t>an illustration of how advances in technology can affect the standard of care, at least in the juror’s eyes. </a:t>
            </a:r>
            <a:endParaRPr lang="en-US" sz="1800" dirty="0" smtClean="0"/>
          </a:p>
          <a:p>
            <a:r>
              <a:rPr lang="en-US" sz="1800" dirty="0"/>
              <a:t>The death of Michael Jackson and the criminal prosecution of his physician, Dr. Conrad Murray </a:t>
            </a:r>
            <a:r>
              <a:rPr lang="en-US" sz="1800" dirty="0" smtClean="0"/>
              <a:t>placed the monitoring of capnography directly into the public eye.</a:t>
            </a:r>
          </a:p>
          <a:p>
            <a:pPr marL="285750" indent="-285750">
              <a:buFont typeface="Arial" pitchFamily="34" charset="0"/>
              <a:buChar char="•"/>
            </a:pPr>
            <a:r>
              <a:rPr lang="en-US" sz="1700" dirty="0"/>
              <a:t>One of the seventeen acts of medical malpractice alleged by the prosecution in the involuntary manslaughter trial of Dr. Murray is that Dr. Murray failed to adequately monitor Michael Jackson with capnography (amongst other monitoring equipment) during the administration </a:t>
            </a:r>
            <a:r>
              <a:rPr lang="en-US" sz="1700" dirty="0" smtClean="0"/>
              <a:t>of sedation.</a:t>
            </a:r>
            <a:endParaRPr lang="en-US" sz="1700" dirty="0"/>
          </a:p>
        </p:txBody>
      </p:sp>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EtCO2 </a:t>
            </a:r>
            <a:r>
              <a:rPr lang="en-US" dirty="0" smtClean="0">
                <a:solidFill>
                  <a:srgbClr val="ACCBF9">
                    <a:lumMod val="25000"/>
                  </a:srgbClr>
                </a:solidFill>
              </a:rPr>
              <a:t>– A New Standard?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05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smtClean="0">
                <a:solidFill>
                  <a:schemeClr val="accent1"/>
                </a:solidFill>
                <a:latin typeface="Franklin Gothic Heavy" pitchFamily="34" charset="0"/>
              </a:rPr>
              <a:t>Its CAPNOGRAPHY, not Cat Pornography</a:t>
            </a:r>
            <a:r>
              <a:rPr lang="en-US" sz="800" dirty="0" smtClean="0"/>
              <a:t>		</a:t>
            </a:r>
          </a:p>
          <a:p>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EtCO2 </a:t>
            </a:r>
            <a:r>
              <a:rPr lang="en-US" dirty="0" smtClean="0">
                <a:solidFill>
                  <a:srgbClr val="ACCBF9">
                    <a:lumMod val="25000"/>
                  </a:srgbClr>
                </a:solidFill>
              </a:rPr>
              <a:t>– A New Standard?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100" t="4255" r="4200" b="3990"/>
          <a:stretch/>
        </p:blipFill>
        <p:spPr>
          <a:xfrm>
            <a:off x="1600200" y="1600200"/>
            <a:ext cx="7234362" cy="4038600"/>
          </a:xfrm>
          <a:prstGeom prst="rect">
            <a:avLst/>
          </a:prstGeom>
        </p:spPr>
      </p:pic>
    </p:spTree>
    <p:extLst>
      <p:ext uri="{BB962C8B-B14F-4D97-AF65-F5344CB8AC3E}">
        <p14:creationId xmlns:p14="http://schemas.microsoft.com/office/powerpoint/2010/main" val="216417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516758"/>
          </a:xfrm>
        </p:spPr>
        <p:txBody>
          <a:bodyPr>
            <a:normAutofit/>
          </a:bodyPr>
          <a:lstStyle/>
          <a:p>
            <a:pPr>
              <a:spcBef>
                <a:spcPts val="0"/>
              </a:spcBef>
            </a:pPr>
            <a:r>
              <a:rPr lang="en-US" sz="1800" dirty="0">
                <a:solidFill>
                  <a:schemeClr val="accent1"/>
                </a:solidFill>
                <a:latin typeface="Franklin Gothic Heavy" pitchFamily="34" charset="0"/>
              </a:rPr>
              <a:t>Changing Practice Standards, Changing Legal Liability</a:t>
            </a:r>
            <a:r>
              <a:rPr lang="en-US" sz="800" dirty="0" smtClean="0"/>
              <a:t>		</a:t>
            </a:r>
          </a:p>
          <a:p>
            <a:r>
              <a:rPr lang="en-US" sz="1800" b="1" dirty="0"/>
              <a:t>Not only is capnography now becoming standard in </a:t>
            </a:r>
            <a:r>
              <a:rPr lang="en-US" sz="1800" b="1" dirty="0" smtClean="0"/>
              <a:t>hospitals, and out-patient </a:t>
            </a:r>
            <a:r>
              <a:rPr lang="en-US" sz="1800" b="1" dirty="0"/>
              <a:t>care settings, but it is also becoming the standard in emergent care settings</a:t>
            </a:r>
            <a:r>
              <a:rPr lang="en-US" sz="1800" b="1" dirty="0" smtClean="0"/>
              <a:t>.</a:t>
            </a:r>
          </a:p>
          <a:p>
            <a:r>
              <a:rPr lang="en-US" sz="1800" dirty="0" smtClean="0"/>
              <a:t>In October</a:t>
            </a:r>
            <a:r>
              <a:rPr lang="en-US" sz="1800" dirty="0"/>
              <a:t>, 2010, the American Heart Association (AHA) and the European Resuscitation Council released updated resuscitation guidelines recommending capnography for intubated patients throughout the peri-arrest period. </a:t>
            </a:r>
            <a:endParaRPr lang="en-US" sz="1800" dirty="0" smtClean="0"/>
          </a:p>
          <a:p>
            <a:pPr marL="285750" indent="-285750">
              <a:buFont typeface="Arial" pitchFamily="34" charset="0"/>
              <a:buChar char="•"/>
            </a:pPr>
            <a:r>
              <a:rPr lang="en-US" sz="1800" dirty="0" smtClean="0"/>
              <a:t>Continuous waveform capnography was recommended as a </a:t>
            </a:r>
            <a:r>
              <a:rPr lang="en-US" sz="1800" i="1" dirty="0" smtClean="0"/>
              <a:t>Class 1 Level ,of Evidence</a:t>
            </a:r>
            <a:r>
              <a:rPr lang="en-US" sz="1800" dirty="0" smtClean="0"/>
              <a:t> procedure, the strongest classification available from the AHA.</a:t>
            </a:r>
          </a:p>
          <a:p>
            <a:pPr marL="285750" indent="-285750">
              <a:buFont typeface="Arial" pitchFamily="34" charset="0"/>
              <a:buChar char="•"/>
            </a:pPr>
            <a:r>
              <a:rPr lang="en-US" sz="1800" dirty="0" smtClean="0"/>
              <a:t>Waveform Capnography </a:t>
            </a:r>
            <a:r>
              <a:rPr lang="en-US" sz="1800" dirty="0"/>
              <a:t>should be used “to confirm and monitor endotracheal tube placement in the field, in the transport vehicle, on arrival at the hospital, and after any patient transfer to reduce the risk of unrecognized tube misplacement or displacement.” </a:t>
            </a:r>
            <a:endParaRPr lang="en-US" sz="1800" dirty="0" smtClean="0"/>
          </a:p>
          <a:p>
            <a:pPr marL="285750" indent="-285750">
              <a:buFont typeface="Arial" pitchFamily="34" charset="0"/>
              <a:buChar char="•"/>
            </a:pPr>
            <a:r>
              <a:rPr lang="en-US" sz="1800" dirty="0"/>
              <a:t>Furthermore, “it is reasonable to consider using quantitative waveform capnography in intubated patients to monitor CPR quality, optimize chest compressions, and detect ROSC [return of spontaneous resuscitation] during chest compressions or when rhythm check reveals an organized rhythm (Class IIb, LOE C).”</a:t>
            </a:r>
            <a:endParaRPr lang="en-US" sz="1800" dirty="0" smtClean="0"/>
          </a:p>
          <a:p>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EtCO2 </a:t>
            </a:r>
            <a:r>
              <a:rPr lang="en-US" dirty="0" smtClean="0">
                <a:solidFill>
                  <a:srgbClr val="ACCBF9">
                    <a:lumMod val="25000"/>
                  </a:srgbClr>
                </a:solidFill>
              </a:rPr>
              <a:t>– A New Standard?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991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a:solidFill>
                  <a:schemeClr val="accent1"/>
                </a:solidFill>
                <a:latin typeface="Franklin Gothic Heavy" pitchFamily="34" charset="0"/>
              </a:rPr>
              <a:t>Changing Practice Standards, Changing Legal Liability</a:t>
            </a:r>
            <a:r>
              <a:rPr lang="en-US" sz="800" dirty="0" smtClean="0"/>
              <a:t>		</a:t>
            </a:r>
          </a:p>
          <a:p>
            <a:r>
              <a:rPr lang="en-US" sz="1800" dirty="0"/>
              <a:t>Fifteen years ago ambulances did not use </a:t>
            </a:r>
            <a:r>
              <a:rPr lang="en-US" sz="1800" dirty="0" err="1"/>
              <a:t>capnography</a:t>
            </a:r>
            <a:r>
              <a:rPr lang="en-US" sz="1800" dirty="0"/>
              <a:t>.  </a:t>
            </a:r>
            <a:endParaRPr lang="en-US" sz="1800" dirty="0" smtClean="0"/>
          </a:p>
          <a:p>
            <a:r>
              <a:rPr lang="en-US" sz="1800" dirty="0" smtClean="0"/>
              <a:t>Now</a:t>
            </a:r>
            <a:r>
              <a:rPr lang="en-US" sz="1800" dirty="0"/>
              <a:t>, medical professionals predict that, within the next five years, </a:t>
            </a:r>
            <a:r>
              <a:rPr lang="en-US" sz="1800" dirty="0" err="1"/>
              <a:t>capnography</a:t>
            </a:r>
            <a:r>
              <a:rPr lang="en-US" sz="1800" dirty="0"/>
              <a:t> will become the “staple technology” of an emergency responder’s standard of care.   </a:t>
            </a:r>
            <a:endParaRPr lang="en-US" sz="1800" dirty="0" smtClean="0"/>
          </a:p>
          <a:p>
            <a:r>
              <a:rPr lang="en-US" sz="1800" dirty="0" smtClean="0"/>
              <a:t>If </a:t>
            </a:r>
            <a:r>
              <a:rPr lang="en-US" sz="1800" dirty="0"/>
              <a:t>true, the legal ramifications are apparent</a:t>
            </a:r>
            <a:r>
              <a:rPr lang="en-US" sz="1800" dirty="0" smtClean="0"/>
              <a:t>.</a:t>
            </a:r>
          </a:p>
          <a:p>
            <a:pPr marL="285750" indent="-285750">
              <a:buFont typeface="Arial" pitchFamily="34" charset="0"/>
              <a:buChar char="•"/>
            </a:pPr>
            <a:r>
              <a:rPr lang="en-US" sz="1700" dirty="0"/>
              <a:t>For example, emergency responders readily arrive on a scene to treat patients suffering cardiac arrest without </a:t>
            </a:r>
            <a:r>
              <a:rPr lang="en-US" sz="1700" dirty="0" err="1"/>
              <a:t>capnography</a:t>
            </a:r>
            <a:r>
              <a:rPr lang="en-US" sz="1700" dirty="0"/>
              <a:t> equipment and initiate CPR.  </a:t>
            </a:r>
            <a:endParaRPr lang="en-US" sz="1700" dirty="0" smtClean="0"/>
          </a:p>
          <a:p>
            <a:pPr marL="285750" indent="-285750">
              <a:buFont typeface="Arial" pitchFamily="34" charset="0"/>
              <a:buChar char="•"/>
            </a:pPr>
            <a:r>
              <a:rPr lang="en-US" sz="1700" dirty="0" smtClean="0"/>
              <a:t>These </a:t>
            </a:r>
            <a:r>
              <a:rPr lang="en-US" sz="1700" dirty="0"/>
              <a:t>same emergency responders cease treatment believing that ROSC is unlikely. </a:t>
            </a:r>
            <a:endParaRPr lang="en-US" sz="1700" dirty="0" smtClean="0"/>
          </a:p>
          <a:p>
            <a:pPr marL="285750" indent="-285750">
              <a:buFont typeface="Arial" pitchFamily="34" charset="0"/>
              <a:buChar char="•"/>
            </a:pPr>
            <a:r>
              <a:rPr lang="en-US" sz="1700" dirty="0" smtClean="0"/>
              <a:t>If </a:t>
            </a:r>
            <a:r>
              <a:rPr lang="en-US" sz="1700" dirty="0" err="1"/>
              <a:t>capnography</a:t>
            </a:r>
            <a:r>
              <a:rPr lang="en-US" sz="1700" dirty="0"/>
              <a:t> becomes the “staple technology” of an emergency responder’s standard of care, the emergency responder and the affiliated hospital have just become defendants in medical malpractice action.</a:t>
            </a:r>
          </a:p>
          <a:p>
            <a:endParaRPr lang="en-US" sz="1800" dirty="0"/>
          </a:p>
          <a:p>
            <a:pPr marL="285750" indent="-285750">
              <a:spcBef>
                <a:spcPts val="0"/>
              </a:spcBef>
              <a:buFont typeface="Arial" pitchFamily="34" charset="0"/>
              <a:buChar char="•"/>
            </a:pPr>
            <a:endParaRPr lang="en-US" sz="1800" dirty="0" smtClean="0"/>
          </a:p>
          <a:p>
            <a:pPr>
              <a:spcBef>
                <a:spcPts val="0"/>
              </a:spcBef>
            </a:pPr>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EtCO2 </a:t>
            </a:r>
            <a:r>
              <a:rPr lang="en-US" dirty="0" smtClean="0">
                <a:solidFill>
                  <a:srgbClr val="ACCBF9">
                    <a:lumMod val="25000"/>
                  </a:srgbClr>
                </a:solidFill>
              </a:rPr>
              <a:t>– A New Standard?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665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a:solidFill>
                  <a:schemeClr val="accent1"/>
                </a:solidFill>
                <a:latin typeface="Franklin Gothic Heavy" pitchFamily="34" charset="0"/>
              </a:rPr>
              <a:t>Standard of Care is Not a Static Concept</a:t>
            </a:r>
            <a:r>
              <a:rPr lang="en-US" sz="800" dirty="0" smtClean="0"/>
              <a:t>		</a:t>
            </a:r>
          </a:p>
          <a:p>
            <a:r>
              <a:rPr lang="en-US" sz="1800" dirty="0"/>
              <a:t>New uses of existing technology as well as the advent of new technology will expand the standard of care, regardless of the perceived costs involved. </a:t>
            </a:r>
            <a:endParaRPr lang="en-US" sz="1800" dirty="0" smtClean="0"/>
          </a:p>
          <a:p>
            <a:pPr marL="285750" indent="-285750">
              <a:buFont typeface="Arial" pitchFamily="34" charset="0"/>
              <a:buChar char="•"/>
            </a:pPr>
            <a:r>
              <a:rPr lang="en-US" sz="1700" dirty="0"/>
              <a:t>While capnography was once relegated to the operating room, plaintiffs and their experts will undoubtedly point to the new ASA and AHA guidelines as the standard of care in outside settings. </a:t>
            </a:r>
            <a:endParaRPr lang="en-US" sz="1700" dirty="0" smtClean="0"/>
          </a:p>
          <a:p>
            <a:pPr marL="285750" indent="-285750">
              <a:buFont typeface="Arial" pitchFamily="34" charset="0"/>
              <a:buChar char="•"/>
            </a:pPr>
            <a:r>
              <a:rPr lang="en-US" sz="1700" dirty="0"/>
              <a:t>Again, while some medical professionals may feel that capnography is ill-suited for these outside settings (due to “false alarms” or cost), it is a jury, and not a medical panel, who decides what the applicable standard of care is in a trial.</a:t>
            </a:r>
          </a:p>
          <a:p>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EtCO2 </a:t>
            </a:r>
            <a:r>
              <a:rPr lang="en-US" dirty="0" smtClean="0">
                <a:solidFill>
                  <a:srgbClr val="ACCBF9">
                    <a:lumMod val="25000"/>
                  </a:srgbClr>
                </a:solidFill>
              </a:rPr>
              <a:t>– A New Standard?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08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schemeClr val="accent1"/>
                </a:solidFill>
              </a:rPr>
              <a:t>Why </a:t>
            </a:r>
            <a:r>
              <a:rPr lang="en-US" sz="3000" dirty="0"/>
              <a:t>Capnography I Have my Pulse Ox?</a:t>
            </a:r>
          </a:p>
        </p:txBody>
      </p:sp>
      <p:sp>
        <p:nvSpPr>
          <p:cNvPr id="7" name="Text Placeholder 6"/>
          <p:cNvSpPr>
            <a:spLocks noGrp="1"/>
          </p:cNvSpPr>
          <p:nvPr>
            <p:ph type="body" idx="1"/>
          </p:nvPr>
        </p:nvSpPr>
        <p:spPr/>
        <p:txBody>
          <a:bodyPr/>
          <a:lstStyle/>
          <a:p>
            <a:r>
              <a:rPr lang="en-US" dirty="0">
                <a:solidFill>
                  <a:schemeClr val="accent1"/>
                </a:solidFill>
                <a:effectLst>
                  <a:outerShdw blurRad="38100" dist="38100" dir="2700000" algn="tl">
                    <a:srgbClr val="000000">
                      <a:alpha val="43137"/>
                    </a:srgbClr>
                  </a:outerShdw>
                </a:effectLst>
              </a:rPr>
              <a:t>Pulse </a:t>
            </a:r>
            <a:r>
              <a:rPr lang="en-US" dirty="0" smtClean="0">
                <a:solidFill>
                  <a:schemeClr val="accent1"/>
                </a:solidFill>
                <a:effectLst>
                  <a:outerShdw blurRad="38100" dist="38100" dir="2700000" algn="tl">
                    <a:srgbClr val="000000">
                      <a:alpha val="43137"/>
                    </a:srgbClr>
                  </a:outerShdw>
                </a:effectLst>
              </a:rPr>
              <a:t>Oximetry</a:t>
            </a:r>
            <a:endParaRPr lang="en-US" dirty="0">
              <a:solidFill>
                <a:schemeClr val="accent1"/>
              </a:solidFill>
              <a:effectLst>
                <a:outerShdw blurRad="38100" dist="38100" dir="2700000" algn="tl">
                  <a:srgbClr val="000000">
                    <a:alpha val="43137"/>
                  </a:srgbClr>
                </a:outerShdw>
              </a:effectLst>
            </a:endParaRPr>
          </a:p>
        </p:txBody>
      </p:sp>
      <p:sp>
        <p:nvSpPr>
          <p:cNvPr id="3" name="Content Placeholder 2"/>
          <p:cNvSpPr>
            <a:spLocks noGrp="1"/>
          </p:cNvSpPr>
          <p:nvPr>
            <p:ph sz="half" idx="2"/>
          </p:nvPr>
        </p:nvSpPr>
        <p:spPr/>
        <p:txBody>
          <a:bodyPr>
            <a:normAutofit/>
          </a:bodyPr>
          <a:lstStyle/>
          <a:p>
            <a:pPr marL="285750" indent="-285750">
              <a:spcBef>
                <a:spcPts val="0"/>
              </a:spcBef>
              <a:buFont typeface="Arial" pitchFamily="34" charset="0"/>
              <a:buChar char="•"/>
            </a:pPr>
            <a:r>
              <a:rPr lang="en-US" sz="1800" dirty="0"/>
              <a:t>Oxygen Saturation</a:t>
            </a:r>
          </a:p>
          <a:p>
            <a:pPr marL="285750" indent="-285750">
              <a:spcBef>
                <a:spcPts val="0"/>
              </a:spcBef>
              <a:buFont typeface="Arial" pitchFamily="34" charset="0"/>
              <a:buChar char="•"/>
            </a:pPr>
            <a:r>
              <a:rPr lang="en-US" sz="1800" dirty="0"/>
              <a:t>Reflects Oxygenation</a:t>
            </a:r>
          </a:p>
          <a:p>
            <a:pPr marL="285750" indent="-285750">
              <a:spcBef>
                <a:spcPts val="0"/>
              </a:spcBef>
              <a:buFont typeface="Arial" pitchFamily="34" charset="0"/>
              <a:buChar char="•"/>
            </a:pPr>
            <a:r>
              <a:rPr lang="en-US" sz="1800" dirty="0"/>
              <a:t>P</a:t>
            </a:r>
            <a:r>
              <a:rPr lang="en-US" sz="1800" dirty="0" smtClean="0"/>
              <a:t>ulse-oximetry can </a:t>
            </a:r>
            <a:r>
              <a:rPr lang="en-US" sz="1800" dirty="0"/>
              <a:t>take 3 – 4 minutes to show a change in respiratory status</a:t>
            </a:r>
            <a:r>
              <a:rPr lang="en-US" sz="1800" dirty="0" smtClean="0"/>
              <a:t>.</a:t>
            </a:r>
          </a:p>
          <a:p>
            <a:pPr marL="285750" indent="-285750">
              <a:spcBef>
                <a:spcPts val="0"/>
              </a:spcBef>
              <a:buFont typeface="Arial" pitchFamily="34" charset="0"/>
              <a:buChar char="•"/>
            </a:pPr>
            <a:r>
              <a:rPr lang="en-US" sz="1800" dirty="0" smtClean="0"/>
              <a:t>Should </a:t>
            </a:r>
            <a:r>
              <a:rPr lang="en-US" sz="1800" dirty="0"/>
              <a:t>be used with Capnography</a:t>
            </a:r>
          </a:p>
        </p:txBody>
      </p:sp>
      <p:sp>
        <p:nvSpPr>
          <p:cNvPr id="8" name="Text Placeholder 7"/>
          <p:cNvSpPr>
            <a:spLocks noGrp="1"/>
          </p:cNvSpPr>
          <p:nvPr>
            <p:ph type="body" sz="quarter" idx="3"/>
          </p:nvPr>
        </p:nvSpPr>
        <p:spPr/>
        <p:txBody>
          <a:bodyPr/>
          <a:lstStyle/>
          <a:p>
            <a:r>
              <a:rPr lang="en-US" dirty="0" smtClean="0">
                <a:solidFill>
                  <a:schemeClr val="accent1"/>
                </a:solidFill>
                <a:effectLst>
                  <a:outerShdw blurRad="38100" dist="38100" dir="2700000" algn="tl">
                    <a:srgbClr val="000000">
                      <a:alpha val="43137"/>
                    </a:srgbClr>
                  </a:outerShdw>
                </a:effectLst>
              </a:rPr>
              <a:t>Capnography</a:t>
            </a:r>
            <a:endParaRPr lang="en-US" dirty="0">
              <a:solidFill>
                <a:schemeClr val="accent1"/>
              </a:solidFill>
              <a:effectLst>
                <a:outerShdw blurRad="38100" dist="38100" dir="2700000" algn="tl">
                  <a:srgbClr val="000000">
                    <a:alpha val="43137"/>
                  </a:srgbClr>
                </a:outerShdw>
              </a:effectLst>
            </a:endParaRPr>
          </a:p>
        </p:txBody>
      </p:sp>
      <p:sp>
        <p:nvSpPr>
          <p:cNvPr id="9" name="Content Placeholder 8"/>
          <p:cNvSpPr>
            <a:spLocks noGrp="1"/>
          </p:cNvSpPr>
          <p:nvPr>
            <p:ph sz="quarter" idx="4"/>
          </p:nvPr>
        </p:nvSpPr>
        <p:spPr/>
        <p:txBody>
          <a:bodyPr>
            <a:normAutofit/>
          </a:bodyPr>
          <a:lstStyle/>
          <a:p>
            <a:pPr marL="285750" indent="-285750">
              <a:spcBef>
                <a:spcPts val="0"/>
              </a:spcBef>
              <a:buFont typeface="Arial" pitchFamily="34" charset="0"/>
              <a:buChar char="•"/>
            </a:pPr>
            <a:r>
              <a:rPr lang="en-US" sz="1800" dirty="0"/>
              <a:t>Carbon Dioxide</a:t>
            </a:r>
          </a:p>
          <a:p>
            <a:pPr marL="285750" indent="-285750">
              <a:spcBef>
                <a:spcPts val="0"/>
              </a:spcBef>
              <a:buFont typeface="Arial" pitchFamily="34" charset="0"/>
              <a:buChar char="•"/>
            </a:pPr>
            <a:r>
              <a:rPr lang="en-US" sz="1800" dirty="0"/>
              <a:t>Reflects Ventilation</a:t>
            </a:r>
          </a:p>
          <a:p>
            <a:pPr marL="285750" indent="-285750">
              <a:spcBef>
                <a:spcPts val="0"/>
              </a:spcBef>
              <a:buFont typeface="Arial" pitchFamily="34" charset="0"/>
              <a:buChar char="•"/>
            </a:pPr>
            <a:r>
              <a:rPr lang="en-US" sz="1800" dirty="0"/>
              <a:t>Hypoventilation/Apnea detected immediately</a:t>
            </a:r>
          </a:p>
          <a:p>
            <a:pPr marL="285750" indent="-285750">
              <a:spcBef>
                <a:spcPts val="0"/>
              </a:spcBef>
              <a:buFont typeface="Arial" pitchFamily="34" charset="0"/>
              <a:buChar char="•"/>
            </a:pPr>
            <a:r>
              <a:rPr lang="en-US" sz="1800" dirty="0"/>
              <a:t>Should be used with pulse Oximetry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12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960242"/>
            <a:ext cx="7543800" cy="5135563"/>
          </a:xfrm>
        </p:spPr>
        <p:txBody>
          <a:bodyPr>
            <a:normAutofit/>
          </a:bodyPr>
          <a:lstStyle/>
          <a:p>
            <a:pPr>
              <a:spcBef>
                <a:spcPts val="0"/>
              </a:spcBef>
            </a:pPr>
            <a:r>
              <a:rPr lang="en-US" sz="1800" dirty="0">
                <a:solidFill>
                  <a:schemeClr val="accent1"/>
                </a:solidFill>
                <a:latin typeface="Franklin Gothic Heavy" pitchFamily="34" charset="0"/>
              </a:rPr>
              <a:t>Standard of Care is Not a Static Concept</a:t>
            </a:r>
            <a:r>
              <a:rPr lang="en-US" sz="800" dirty="0" smtClean="0"/>
              <a:t>		</a:t>
            </a:r>
          </a:p>
          <a:p>
            <a:r>
              <a:rPr lang="en-US" sz="1800" dirty="0"/>
              <a:t>Dr. Conrad Murray </a:t>
            </a:r>
            <a:r>
              <a:rPr lang="en-US" sz="1800" dirty="0" smtClean="0"/>
              <a:t>did </a:t>
            </a:r>
            <a:r>
              <a:rPr lang="en-US" sz="1800" dirty="0"/>
              <a:t>not keep abreast and/or accept the evolving </a:t>
            </a:r>
            <a:r>
              <a:rPr lang="en-US" sz="1800" dirty="0" smtClean="0"/>
              <a:t>guidelines, </a:t>
            </a:r>
            <a:r>
              <a:rPr lang="en-US" sz="1800" dirty="0"/>
              <a:t>whereas Mr. Snitzer’s first responders followed the AHA guidelines and saved someone’s life. </a:t>
            </a:r>
            <a:endParaRPr lang="en-US" sz="1800" dirty="0" smtClean="0"/>
          </a:p>
          <a:p>
            <a:r>
              <a:rPr lang="en-US" sz="1800" dirty="0"/>
              <a:t>While Mr. Snitzer’s resuscitation may now be considered miraculous, in the future, with the help of </a:t>
            </a:r>
            <a:r>
              <a:rPr lang="en-US" sz="1800" dirty="0" err="1"/>
              <a:t>capnography</a:t>
            </a:r>
            <a:r>
              <a:rPr lang="en-US" sz="1800" dirty="0"/>
              <a:t>, such outcomes may become more common</a:t>
            </a:r>
            <a:r>
              <a:rPr lang="en-US" sz="1800" dirty="0" smtClean="0"/>
              <a:t>.</a:t>
            </a:r>
          </a:p>
          <a:p>
            <a:r>
              <a:rPr lang="en-US" sz="1800" dirty="0"/>
              <a:t>In the end, medical professionals should not be hesitant to </a:t>
            </a:r>
            <a:r>
              <a:rPr lang="en-US" sz="1800" dirty="0" smtClean="0"/>
              <a:t>embrace </a:t>
            </a:r>
            <a:r>
              <a:rPr lang="en-US" sz="1800" dirty="0"/>
              <a:t>the fact that advanced technology </a:t>
            </a:r>
            <a:r>
              <a:rPr lang="en-US" sz="1800" dirty="0" smtClean="0"/>
              <a:t>leads to changes in the </a:t>
            </a:r>
            <a:r>
              <a:rPr lang="en-US" sz="1800" dirty="0"/>
              <a:t>standard of </a:t>
            </a:r>
            <a:r>
              <a:rPr lang="en-US" sz="1800" dirty="0" smtClean="0"/>
              <a:t>care.</a:t>
            </a:r>
            <a:endParaRPr lang="en-US" sz="1800" dirty="0"/>
          </a:p>
          <a:p>
            <a:endParaRPr lang="en-US" sz="1800" dirty="0" smtClean="0"/>
          </a:p>
          <a:p>
            <a:pPr marL="285750" indent="-285750">
              <a:spcBef>
                <a:spcPts val="0"/>
              </a:spcBef>
              <a:buFont typeface="Arial" pitchFamily="34" charset="0"/>
              <a:buChar char="•"/>
            </a:pPr>
            <a:endParaRPr lang="en-US" sz="1800" dirty="0" smtClean="0"/>
          </a:p>
        </p:txBody>
      </p:sp>
      <p:sp>
        <p:nvSpPr>
          <p:cNvPr id="2" name="Title 1"/>
          <p:cNvSpPr>
            <a:spLocks noGrp="1"/>
          </p:cNvSpPr>
          <p:nvPr>
            <p:ph type="title"/>
          </p:nvPr>
        </p:nvSpPr>
        <p:spPr>
          <a:xfrm>
            <a:off x="1371600" y="274638"/>
            <a:ext cx="7315200" cy="563562"/>
          </a:xfrm>
        </p:spPr>
        <p:txBody>
          <a:bodyPr>
            <a:normAutofit fontScale="90000"/>
          </a:bodyPr>
          <a:lstStyle/>
          <a:p>
            <a:r>
              <a:rPr lang="en-US" dirty="0">
                <a:solidFill>
                  <a:srgbClr val="629DD1"/>
                </a:solidFill>
              </a:rPr>
              <a:t>EtCO2 </a:t>
            </a:r>
            <a:r>
              <a:rPr lang="en-US" dirty="0" smtClean="0">
                <a:solidFill>
                  <a:srgbClr val="ACCBF9">
                    <a:lumMod val="25000"/>
                  </a:srgbClr>
                </a:solidFill>
              </a:rPr>
              <a:t>– A New Standard?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182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50000">
              <a:schemeClr val="tx1">
                <a:lumMod val="85000"/>
                <a:lumOff val="15000"/>
              </a:schemeClr>
            </a:gs>
            <a:gs pos="100000">
              <a:schemeClr val="tx1">
                <a:lumMod val="85000"/>
                <a:lumOff val="1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0"/>
            <a:ext cx="7772400" cy="936625"/>
          </a:xfrm>
        </p:spPr>
        <p:txBody>
          <a:bodyPr>
            <a:normAutofit/>
          </a:bodyPr>
          <a:lstStyle/>
          <a:p>
            <a:r>
              <a:rPr lang="en-US" sz="2800" dirty="0" smtClean="0">
                <a:solidFill>
                  <a:schemeClr val="bg1">
                    <a:lumMod val="95000"/>
                  </a:schemeClr>
                </a:solidFill>
              </a:rPr>
              <a:t>Questions</a:t>
            </a:r>
            <a:endParaRPr lang="en-US" sz="2800" dirty="0">
              <a:solidFill>
                <a:schemeClr val="bg1">
                  <a:lumMod val="95000"/>
                </a:schemeClr>
              </a:solidFill>
            </a:endParaRPr>
          </a:p>
        </p:txBody>
      </p:sp>
      <p:pic>
        <p:nvPicPr>
          <p:cNvPr id="4" name="digital_numbers_H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05400"/>
          </a:xfrm>
          <a:prstGeom prst="rect">
            <a:avLst/>
          </a:prstGeom>
        </p:spPr>
      </p:pic>
      <p:sp>
        <p:nvSpPr>
          <p:cNvPr id="3" name="Rectangle 2"/>
          <p:cNvSpPr/>
          <p:nvPr/>
        </p:nvSpPr>
        <p:spPr>
          <a:xfrm>
            <a:off x="1371600" y="228600"/>
            <a:ext cx="6400800" cy="4914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08" t="1294" r="2430" b="1664"/>
          <a:stretch/>
        </p:blipFill>
        <p:spPr bwMode="auto">
          <a:xfrm>
            <a:off x="1447800" y="304800"/>
            <a:ext cx="6276376" cy="469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59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5486400" cy="566738"/>
          </a:xfrm>
        </p:spPr>
        <p:txBody>
          <a:bodyPr>
            <a:normAutofit/>
          </a:bodyPr>
          <a:lstStyle/>
          <a:p>
            <a:r>
              <a:rPr lang="en-US" sz="3000" dirty="0">
                <a:solidFill>
                  <a:schemeClr val="accent1"/>
                </a:solidFill>
              </a:rPr>
              <a:t>Pulse Ox </a:t>
            </a:r>
            <a:r>
              <a:rPr lang="en-US" sz="3000" dirty="0" smtClean="0"/>
              <a:t>vs. Capnography </a:t>
            </a:r>
            <a:endParaRPr lang="en-US" sz="3000" dirty="0"/>
          </a:p>
        </p:txBody>
      </p:sp>
      <p:sp>
        <p:nvSpPr>
          <p:cNvPr id="7" name="Text Placeholder 6"/>
          <p:cNvSpPr>
            <a:spLocks noGrp="1"/>
          </p:cNvSpPr>
          <p:nvPr>
            <p:ph type="body" sz="half" idx="2"/>
          </p:nvPr>
        </p:nvSpPr>
        <p:spPr>
          <a:xfrm>
            <a:off x="1524000" y="4419600"/>
            <a:ext cx="7249791" cy="804862"/>
          </a:xfrm>
        </p:spPr>
        <p:txBody>
          <a:bodyPr>
            <a:noAutofit/>
          </a:bodyPr>
          <a:lstStyle/>
          <a:p>
            <a:r>
              <a:rPr lang="en-US" sz="2800" b="1" dirty="0"/>
              <a:t>Good </a:t>
            </a:r>
            <a:r>
              <a:rPr lang="en-US" sz="2800" b="1" dirty="0" smtClean="0"/>
              <a:t>pulse</a:t>
            </a:r>
            <a:r>
              <a:rPr lang="en-US" sz="2800" b="1" dirty="0"/>
              <a:t>….good </a:t>
            </a:r>
            <a:r>
              <a:rPr lang="en-US" sz="2800" b="1" dirty="0" smtClean="0"/>
              <a:t>Spo2</a:t>
            </a:r>
            <a:r>
              <a:rPr lang="en-US" sz="2800" b="1" dirty="0"/>
              <a:t>….</a:t>
            </a:r>
            <a:r>
              <a:rPr lang="en-US" sz="2800" b="1" i="1" dirty="0"/>
              <a:t>No Capnography!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889" y="1752600"/>
            <a:ext cx="7249792"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90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solidFill>
                  <a:schemeClr val="accent1"/>
                </a:solidFill>
              </a:rPr>
              <a:t>What can </a:t>
            </a:r>
            <a:r>
              <a:rPr lang="en-US" sz="3000" dirty="0"/>
              <a:t>Capnography do for me?</a:t>
            </a:r>
          </a:p>
        </p:txBody>
      </p:sp>
      <p:sp>
        <p:nvSpPr>
          <p:cNvPr id="7" name="Text Placeholder 6"/>
          <p:cNvSpPr>
            <a:spLocks noGrp="1"/>
          </p:cNvSpPr>
          <p:nvPr>
            <p:ph type="body" idx="1"/>
          </p:nvPr>
        </p:nvSpPr>
        <p:spPr/>
        <p:txBody>
          <a:bodyPr>
            <a:normAutofit fontScale="92500"/>
          </a:bodyPr>
          <a:lstStyle/>
          <a:p>
            <a:r>
              <a:rPr lang="en-US" dirty="0"/>
              <a:t>Non-Intubated Applications</a:t>
            </a:r>
          </a:p>
        </p:txBody>
      </p:sp>
      <p:sp>
        <p:nvSpPr>
          <p:cNvPr id="3" name="Content Placeholder 2"/>
          <p:cNvSpPr>
            <a:spLocks noGrp="1"/>
          </p:cNvSpPr>
          <p:nvPr>
            <p:ph sz="half" idx="2"/>
          </p:nvPr>
        </p:nvSpPr>
        <p:spPr/>
        <p:txBody>
          <a:bodyPr>
            <a:normAutofit/>
          </a:bodyPr>
          <a:lstStyle/>
          <a:p>
            <a:pPr marL="285750" indent="-285750">
              <a:spcBef>
                <a:spcPts val="0"/>
              </a:spcBef>
              <a:buFont typeface="Arial" pitchFamily="34" charset="0"/>
              <a:buChar char="•"/>
            </a:pPr>
            <a:r>
              <a:rPr lang="en-US" sz="1800" dirty="0"/>
              <a:t>Bronchospasms: Asthma, COPD, </a:t>
            </a:r>
            <a:r>
              <a:rPr lang="en-US" sz="1800" dirty="0" smtClean="0"/>
              <a:t>Anaphylaxis</a:t>
            </a:r>
            <a:endParaRPr lang="en-US" sz="1800" dirty="0"/>
          </a:p>
          <a:p>
            <a:pPr marL="285750" indent="-285750">
              <a:spcBef>
                <a:spcPts val="0"/>
              </a:spcBef>
              <a:buFont typeface="Arial" pitchFamily="34" charset="0"/>
              <a:buChar char="•"/>
            </a:pPr>
            <a:r>
              <a:rPr lang="en-US" sz="1800" dirty="0"/>
              <a:t>Hypoventilation: Drugs, Stroke, CHF, </a:t>
            </a:r>
            <a:r>
              <a:rPr lang="en-US" sz="1800" dirty="0" smtClean="0"/>
              <a:t>Postictal</a:t>
            </a:r>
            <a:endParaRPr lang="en-US" sz="1800" dirty="0"/>
          </a:p>
          <a:p>
            <a:pPr marL="285750" indent="-285750">
              <a:spcBef>
                <a:spcPts val="0"/>
              </a:spcBef>
              <a:buFont typeface="Arial" pitchFamily="34" charset="0"/>
              <a:buChar char="•"/>
            </a:pPr>
            <a:r>
              <a:rPr lang="en-US" sz="1800" dirty="0"/>
              <a:t>Shock &amp; Circulatory compromise</a:t>
            </a:r>
          </a:p>
          <a:p>
            <a:pPr marL="285750" indent="-285750">
              <a:spcBef>
                <a:spcPts val="0"/>
              </a:spcBef>
              <a:buFont typeface="Arial" pitchFamily="34" charset="0"/>
              <a:buChar char="•"/>
            </a:pPr>
            <a:r>
              <a:rPr lang="en-US" sz="1800" dirty="0"/>
              <a:t>Hyperventilation Syndrome: Biofeedback</a:t>
            </a:r>
          </a:p>
        </p:txBody>
      </p:sp>
      <p:sp>
        <p:nvSpPr>
          <p:cNvPr id="8" name="Text Placeholder 7"/>
          <p:cNvSpPr>
            <a:spLocks noGrp="1"/>
          </p:cNvSpPr>
          <p:nvPr>
            <p:ph type="body" sz="quarter" idx="3"/>
          </p:nvPr>
        </p:nvSpPr>
        <p:spPr/>
        <p:txBody>
          <a:bodyPr/>
          <a:lstStyle/>
          <a:p>
            <a:r>
              <a:rPr lang="en-US" dirty="0"/>
              <a:t>Intubated Applications</a:t>
            </a:r>
          </a:p>
        </p:txBody>
      </p:sp>
      <p:sp>
        <p:nvSpPr>
          <p:cNvPr id="9" name="Content Placeholder 8"/>
          <p:cNvSpPr>
            <a:spLocks noGrp="1"/>
          </p:cNvSpPr>
          <p:nvPr>
            <p:ph sz="quarter" idx="4"/>
          </p:nvPr>
        </p:nvSpPr>
        <p:spPr/>
        <p:txBody>
          <a:bodyPr>
            <a:normAutofit/>
          </a:bodyPr>
          <a:lstStyle/>
          <a:p>
            <a:pPr marL="285750" indent="-285750">
              <a:spcBef>
                <a:spcPts val="0"/>
              </a:spcBef>
              <a:buFont typeface="Arial" pitchFamily="34" charset="0"/>
              <a:buChar char="•"/>
            </a:pPr>
            <a:r>
              <a:rPr lang="en-US" sz="1800" dirty="0"/>
              <a:t>Verification of ETT placement</a:t>
            </a:r>
          </a:p>
          <a:p>
            <a:pPr marL="285750" indent="-285750">
              <a:spcBef>
                <a:spcPts val="0"/>
              </a:spcBef>
              <a:buFont typeface="Arial" pitchFamily="34" charset="0"/>
              <a:buChar char="•"/>
            </a:pPr>
            <a:r>
              <a:rPr lang="en-US" sz="1800" dirty="0"/>
              <a:t>ETT surveillance during transport</a:t>
            </a:r>
          </a:p>
          <a:p>
            <a:pPr marL="285750" indent="-285750">
              <a:spcBef>
                <a:spcPts val="0"/>
              </a:spcBef>
              <a:buFont typeface="Arial" pitchFamily="34" charset="0"/>
              <a:buChar char="•"/>
            </a:pPr>
            <a:r>
              <a:rPr lang="en-US" sz="1800" dirty="0"/>
              <a:t>Control ventilations during CHI and increased ICP</a:t>
            </a:r>
          </a:p>
          <a:p>
            <a:pPr marL="285750" indent="-285750">
              <a:spcBef>
                <a:spcPts val="0"/>
              </a:spcBef>
              <a:buFont typeface="Arial" pitchFamily="34" charset="0"/>
              <a:buChar char="•"/>
            </a:pPr>
            <a:r>
              <a:rPr lang="en-US" sz="1800" dirty="0"/>
              <a:t>CPR: compression efficacy, early signs of ROSC, survival predictor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95805"/>
            <a:ext cx="862013" cy="6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673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PresenterMedia.com Animated Theme">
  <a:themeElements>
    <a:clrScheme name="Custom 4">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A3B563"/>
      </a:hlink>
      <a:folHlink>
        <a:srgbClr val="7FAF8E"/>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Static Theme">
  <a:themeElements>
    <a:clrScheme name="Custom 4">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A3B563"/>
      </a:hlink>
      <a:folHlink>
        <a:srgbClr val="7FAF8E"/>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4007</TotalTime>
  <Words>2234</Words>
  <Application>Microsoft Office PowerPoint</Application>
  <PresentationFormat>On-screen Show (4:3)</PresentationFormat>
  <Paragraphs>597</Paragraphs>
  <Slides>71</Slides>
  <Notes>0</Notes>
  <HiddenSlides>0</HiddenSlides>
  <MMClips>10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71</vt:i4>
      </vt:variant>
    </vt:vector>
  </HeadingPairs>
  <TitlesOfParts>
    <vt:vector size="83" baseType="lpstr">
      <vt:lpstr>Arial</vt:lpstr>
      <vt:lpstr>Arial Black</vt:lpstr>
      <vt:lpstr>Calibri</vt:lpstr>
      <vt:lpstr>Franklin Gothic Book</vt:lpstr>
      <vt:lpstr>Franklin Gothic Heavy</vt:lpstr>
      <vt:lpstr>Helvetica</vt:lpstr>
      <vt:lpstr>Impact</vt:lpstr>
      <vt:lpstr>Tahoma</vt:lpstr>
      <vt:lpstr>Wingdings</vt:lpstr>
      <vt:lpstr>PresenterMedia.com Animated Theme</vt:lpstr>
      <vt:lpstr>PresenterMedia.com Static Theme</vt:lpstr>
      <vt:lpstr>Office Theme</vt:lpstr>
      <vt:lpstr>CAPNOgraphy</vt:lpstr>
      <vt:lpstr>Capnography Agenda</vt:lpstr>
      <vt:lpstr>History of Capnography</vt:lpstr>
      <vt:lpstr>History of Capnography</vt:lpstr>
      <vt:lpstr>Why Capnography</vt:lpstr>
      <vt:lpstr>Why Capnography?</vt:lpstr>
      <vt:lpstr>Why Capnography I Have my Pulse Ox?</vt:lpstr>
      <vt:lpstr>Pulse Ox vs. Capnography </vt:lpstr>
      <vt:lpstr>What can Capnography do for me?</vt:lpstr>
      <vt:lpstr>How do CO2</vt:lpstr>
      <vt:lpstr>How do CO2</vt:lpstr>
      <vt:lpstr>How do CO2</vt:lpstr>
      <vt:lpstr>How do CO2</vt:lpstr>
      <vt:lpstr>Types of Capnography </vt:lpstr>
      <vt:lpstr>CO2 Detector Types</vt:lpstr>
      <vt:lpstr>CO2 Detector Types</vt:lpstr>
      <vt:lpstr>CO2 Detector Types</vt:lpstr>
      <vt:lpstr>How Waveform Capnography Works</vt:lpstr>
      <vt:lpstr>How Waveform Capnography Works</vt:lpstr>
      <vt:lpstr>How Waveform Capnography Works</vt:lpstr>
      <vt:lpstr>Basic Waveform</vt:lpstr>
      <vt:lpstr>Basic Waveforms</vt:lpstr>
      <vt:lpstr>Basic Waveforms</vt:lpstr>
      <vt:lpstr>Basic Waveforms</vt:lpstr>
      <vt:lpstr>Basic Waveforms</vt:lpstr>
      <vt:lpstr>Basic Waveforms</vt:lpstr>
      <vt:lpstr>Basic Waveforms</vt:lpstr>
      <vt:lpstr>Basic Waveforms</vt:lpstr>
      <vt:lpstr>Diagnostic Waveform</vt:lpstr>
      <vt:lpstr>Diagnostic Waveforms</vt:lpstr>
      <vt:lpstr>Diagnostic Waveforms</vt:lpstr>
      <vt:lpstr>Diagnostic Waveforms</vt:lpstr>
      <vt:lpstr>Diagnostic Waveforms</vt:lpstr>
      <vt:lpstr>Diagnostic Waveforms</vt:lpstr>
      <vt:lpstr>Diagnostic Waveforms</vt:lpstr>
      <vt:lpstr>Diagnostic Waveforms</vt:lpstr>
      <vt:lpstr>Diagnostic Waveforms</vt:lpstr>
      <vt:lpstr>Diagnostic Waveforms</vt:lpstr>
      <vt:lpstr>Diagnostic Waveforms</vt:lpstr>
      <vt:lpstr>Diagnostic Waveforms</vt:lpstr>
      <vt:lpstr>Diagnostic Waveforms</vt:lpstr>
      <vt:lpstr>Diagnostic Waveforms</vt:lpstr>
      <vt:lpstr>Diagnostic Waveforms</vt:lpstr>
      <vt:lpstr>Diagnostic Waveforms</vt:lpstr>
      <vt:lpstr>Diagnostic Waveforms</vt:lpstr>
      <vt:lpstr>Diagnostic Waveforms</vt:lpstr>
      <vt:lpstr>Diagnostic Waveforms</vt:lpstr>
      <vt:lpstr>Diagnostic Waveforms</vt:lpstr>
      <vt:lpstr>EtCO2 and Cardiac Arrest</vt:lpstr>
      <vt:lpstr>EtCO2 and Cardiac Arrest</vt:lpstr>
      <vt:lpstr>EtCO2 and Cardiac Arrest</vt:lpstr>
      <vt:lpstr>EtCO2 and Cardiac Arrest</vt:lpstr>
      <vt:lpstr>EtCO2 and Cardiac Arrest</vt:lpstr>
      <vt:lpstr>EtCO2 and Cardiac Arrest</vt:lpstr>
      <vt:lpstr>LUCAS and Capnography</vt:lpstr>
      <vt:lpstr>LUCAS and Capnography</vt:lpstr>
      <vt:lpstr>EtCO2 and Cardiac Arrest</vt:lpstr>
      <vt:lpstr>EtCO2 and Cardiac Arrest</vt:lpstr>
      <vt:lpstr>EtCO2 and Cardiac Arrest</vt:lpstr>
      <vt:lpstr>EtCO2 and Cardiac Arrest</vt:lpstr>
      <vt:lpstr>World Record CPR</vt:lpstr>
      <vt:lpstr>World Record CPR</vt:lpstr>
      <vt:lpstr>EtCO2 Medical-Legal</vt:lpstr>
      <vt:lpstr>EtCO2 – A New Standard?</vt:lpstr>
      <vt:lpstr>EtCO2 – A New Standard?</vt:lpstr>
      <vt:lpstr>EtCO2 – A New Standard?</vt:lpstr>
      <vt:lpstr>EtCO2 – A New Standard?</vt:lpstr>
      <vt:lpstr>EtCO2 – A New Standard?</vt:lpstr>
      <vt:lpstr>EtCO2 – A New Standard?</vt:lpstr>
      <vt:lpstr>EtCO2 – A New Standard?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Delmastro, Kevin M.</cp:lastModifiedBy>
  <cp:revision>158</cp:revision>
  <dcterms:created xsi:type="dcterms:W3CDTF">2010-11-24T18:19:10Z</dcterms:created>
  <dcterms:modified xsi:type="dcterms:W3CDTF">2020-11-18T21:32:31Z</dcterms:modified>
</cp:coreProperties>
</file>