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45"/>
  </p:notesMasterIdLst>
  <p:sldIdLst>
    <p:sldId id="256" r:id="rId3"/>
    <p:sldId id="284" r:id="rId4"/>
    <p:sldId id="289" r:id="rId5"/>
    <p:sldId id="261" r:id="rId6"/>
    <p:sldId id="316" r:id="rId7"/>
    <p:sldId id="317" r:id="rId8"/>
    <p:sldId id="288" r:id="rId9"/>
    <p:sldId id="292" r:id="rId10"/>
    <p:sldId id="315" r:id="rId11"/>
    <p:sldId id="282" r:id="rId12"/>
    <p:sldId id="280" r:id="rId13"/>
    <p:sldId id="296" r:id="rId14"/>
    <p:sldId id="320" r:id="rId15"/>
    <p:sldId id="298" r:id="rId16"/>
    <p:sldId id="291" r:id="rId17"/>
    <p:sldId id="297" r:id="rId18"/>
    <p:sldId id="290" r:id="rId19"/>
    <p:sldId id="293" r:id="rId20"/>
    <p:sldId id="295" r:id="rId21"/>
    <p:sldId id="318" r:id="rId22"/>
    <p:sldId id="300" r:id="rId23"/>
    <p:sldId id="301" r:id="rId24"/>
    <p:sldId id="302" r:id="rId25"/>
    <p:sldId id="303" r:id="rId26"/>
    <p:sldId id="313" r:id="rId27"/>
    <p:sldId id="319" r:id="rId28"/>
    <p:sldId id="322" r:id="rId29"/>
    <p:sldId id="321" r:id="rId30"/>
    <p:sldId id="323" r:id="rId31"/>
    <p:sldId id="299" r:id="rId32"/>
    <p:sldId id="294" r:id="rId33"/>
    <p:sldId id="310" r:id="rId34"/>
    <p:sldId id="311" r:id="rId35"/>
    <p:sldId id="312" r:id="rId36"/>
    <p:sldId id="304" r:id="rId37"/>
    <p:sldId id="305" r:id="rId38"/>
    <p:sldId id="306" r:id="rId39"/>
    <p:sldId id="324" r:id="rId40"/>
    <p:sldId id="307" r:id="rId41"/>
    <p:sldId id="268" r:id="rId42"/>
    <p:sldId id="314" r:id="rId43"/>
    <p:sldId id="278"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3308" autoAdjust="0"/>
    <p:restoredTop sz="94660"/>
  </p:normalViewPr>
  <p:slideViewPr>
    <p:cSldViewPr>
      <p:cViewPr varScale="1">
        <p:scale>
          <a:sx n="110" d="100"/>
          <a:sy n="110" d="100"/>
        </p:scale>
        <p:origin x="1266"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A63111-6480-4F7E-BB6E-C466431A5CE6}" type="datetimeFigureOut">
              <a:rPr lang="en-US" smtClean="0"/>
              <a:t>12/27/2018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ADCABC-806B-4C07-AD98-C9E200BAA944}" type="slidenum">
              <a:rPr lang="en-US" smtClean="0"/>
              <a:t>‹#›</a:t>
            </a:fld>
            <a:endParaRPr lang="en-US"/>
          </a:p>
        </p:txBody>
      </p:sp>
    </p:spTree>
    <p:extLst>
      <p:ext uri="{BB962C8B-B14F-4D97-AF65-F5344CB8AC3E}">
        <p14:creationId xmlns:p14="http://schemas.microsoft.com/office/powerpoint/2010/main" val="3921848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revolving_brain_800_h264.mo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a:prstGeom prst="rect">
            <a:avLst/>
          </a:prstGeom>
        </p:spPr>
      </p:pic>
      <p:sp>
        <p:nvSpPr>
          <p:cNvPr id="8" name="Freeform 7"/>
          <p:cNvSpPr/>
          <p:nvPr userDrawn="1"/>
        </p:nvSpPr>
        <p:spPr>
          <a:xfrm>
            <a:off x="-14516" y="3048466"/>
            <a:ext cx="9158515" cy="3657134"/>
          </a:xfrm>
          <a:custGeom>
            <a:avLst/>
            <a:gdLst>
              <a:gd name="connsiteX0" fmla="*/ 9144000 w 9144000"/>
              <a:gd name="connsiteY0" fmla="*/ 0 h 3816791"/>
              <a:gd name="connsiteX1" fmla="*/ 9144000 w 9144000"/>
              <a:gd name="connsiteY1" fmla="*/ 3816791 h 3816791"/>
              <a:gd name="connsiteX2" fmla="*/ 0 w 9144000"/>
              <a:gd name="connsiteY2" fmla="*/ 3816791 h 3816791"/>
              <a:gd name="connsiteX3" fmla="*/ 0 w 9144000"/>
              <a:gd name="connsiteY3" fmla="*/ 2482532 h 3816791"/>
              <a:gd name="connsiteX4" fmla="*/ 9144000 w 9144000"/>
              <a:gd name="connsiteY4" fmla="*/ 0 h 3816791"/>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322875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322875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438989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31617 h 3688751"/>
              <a:gd name="connsiteX1" fmla="*/ 9144000 w 9144000"/>
              <a:gd name="connsiteY1" fmla="*/ 3688751 h 3688751"/>
              <a:gd name="connsiteX2" fmla="*/ 0 w 9144000"/>
              <a:gd name="connsiteY2" fmla="*/ 3688751 h 3688751"/>
              <a:gd name="connsiteX3" fmla="*/ 14514 w 9144000"/>
              <a:gd name="connsiteY3" fmla="*/ 2238378 h 3688751"/>
              <a:gd name="connsiteX4" fmla="*/ 9129486 w 9144000"/>
              <a:gd name="connsiteY4" fmla="*/ 31617 h 3688751"/>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44001 w 9158515"/>
              <a:gd name="connsiteY0" fmla="*/ 0 h 3657134"/>
              <a:gd name="connsiteX1" fmla="*/ 9158515 w 9158515"/>
              <a:gd name="connsiteY1" fmla="*/ 3657134 h 3657134"/>
              <a:gd name="connsiteX2" fmla="*/ 14515 w 9158515"/>
              <a:gd name="connsiteY2" fmla="*/ 3657134 h 3657134"/>
              <a:gd name="connsiteX3" fmla="*/ 0 w 9158515"/>
              <a:gd name="connsiteY3" fmla="*/ 2642189 h 3657134"/>
              <a:gd name="connsiteX4" fmla="*/ 9144001 w 9158515"/>
              <a:gd name="connsiteY4" fmla="*/ 0 h 3657134"/>
              <a:gd name="connsiteX0" fmla="*/ 9144001 w 9158515"/>
              <a:gd name="connsiteY0" fmla="*/ 0 h 3657134"/>
              <a:gd name="connsiteX1" fmla="*/ 9158515 w 9158515"/>
              <a:gd name="connsiteY1" fmla="*/ 3657134 h 3657134"/>
              <a:gd name="connsiteX2" fmla="*/ 14515 w 9158515"/>
              <a:gd name="connsiteY2" fmla="*/ 3657134 h 3657134"/>
              <a:gd name="connsiteX3" fmla="*/ 0 w 9158515"/>
              <a:gd name="connsiteY3" fmla="*/ 2642189 h 3657134"/>
              <a:gd name="connsiteX4" fmla="*/ 9144001 w 9158515"/>
              <a:gd name="connsiteY4" fmla="*/ 0 h 365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8515" h="3657134">
                <a:moveTo>
                  <a:pt x="9144001" y="0"/>
                </a:moveTo>
                <a:lnTo>
                  <a:pt x="9158515" y="3657134"/>
                </a:lnTo>
                <a:lnTo>
                  <a:pt x="14515" y="3657134"/>
                </a:lnTo>
                <a:lnTo>
                  <a:pt x="0" y="2642189"/>
                </a:lnTo>
                <a:cubicBezTo>
                  <a:pt x="5364084" y="3075366"/>
                  <a:pt x="4894548" y="380181"/>
                  <a:pt x="9144001"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userDrawn="1"/>
        </p:nvSpPr>
        <p:spPr>
          <a:xfrm>
            <a:off x="0" y="3741524"/>
            <a:ext cx="9144000" cy="3134620"/>
          </a:xfrm>
          <a:custGeom>
            <a:avLst/>
            <a:gdLst>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41557 h 3176177"/>
              <a:gd name="connsiteX1" fmla="*/ 9144000 w 9144000"/>
              <a:gd name="connsiteY1" fmla="*/ 3176177 h 3176177"/>
              <a:gd name="connsiteX2" fmla="*/ 0 w 9144000"/>
              <a:gd name="connsiteY2" fmla="*/ 3176177 h 3176177"/>
              <a:gd name="connsiteX3" fmla="*/ 0 w 9144000"/>
              <a:gd name="connsiteY3" fmla="*/ 1841918 h 3176177"/>
              <a:gd name="connsiteX4" fmla="*/ 9144000 w 9144000"/>
              <a:gd name="connsiteY4" fmla="*/ 41557 h 3176177"/>
              <a:gd name="connsiteX0" fmla="*/ 9144000 w 9144000"/>
              <a:gd name="connsiteY0" fmla="*/ 24674 h 3159294"/>
              <a:gd name="connsiteX1" fmla="*/ 9144000 w 9144000"/>
              <a:gd name="connsiteY1" fmla="*/ 3159294 h 3159294"/>
              <a:gd name="connsiteX2" fmla="*/ 0 w 9144000"/>
              <a:gd name="connsiteY2" fmla="*/ 3159294 h 3159294"/>
              <a:gd name="connsiteX3" fmla="*/ 0 w 9144000"/>
              <a:gd name="connsiteY3" fmla="*/ 1825035 h 3159294"/>
              <a:gd name="connsiteX4" fmla="*/ 9144000 w 9144000"/>
              <a:gd name="connsiteY4" fmla="*/ 24674 h 3159294"/>
              <a:gd name="connsiteX0" fmla="*/ 9144000 w 9144000"/>
              <a:gd name="connsiteY0" fmla="*/ 52657 h 3187277"/>
              <a:gd name="connsiteX1" fmla="*/ 9144000 w 9144000"/>
              <a:gd name="connsiteY1" fmla="*/ 3187277 h 3187277"/>
              <a:gd name="connsiteX2" fmla="*/ 0 w 9144000"/>
              <a:gd name="connsiteY2" fmla="*/ 3187277 h 3187277"/>
              <a:gd name="connsiteX3" fmla="*/ 0 w 9144000"/>
              <a:gd name="connsiteY3" fmla="*/ 1853018 h 3187277"/>
              <a:gd name="connsiteX4" fmla="*/ 9144000 w 9144000"/>
              <a:gd name="connsiteY4" fmla="*/ 52657 h 3187277"/>
              <a:gd name="connsiteX0" fmla="*/ 9144000 w 9144000"/>
              <a:gd name="connsiteY0" fmla="*/ 136215 h 3270835"/>
              <a:gd name="connsiteX1" fmla="*/ 9144000 w 9144000"/>
              <a:gd name="connsiteY1" fmla="*/ 3270835 h 3270835"/>
              <a:gd name="connsiteX2" fmla="*/ 0 w 9144000"/>
              <a:gd name="connsiteY2" fmla="*/ 3270835 h 3270835"/>
              <a:gd name="connsiteX3" fmla="*/ 0 w 9144000"/>
              <a:gd name="connsiteY3" fmla="*/ 1936576 h 3270835"/>
              <a:gd name="connsiteX4" fmla="*/ 9144000 w 9144000"/>
              <a:gd name="connsiteY4" fmla="*/ 136215 h 3270835"/>
              <a:gd name="connsiteX0" fmla="*/ 9144000 w 9144000"/>
              <a:gd name="connsiteY0" fmla="*/ 46986 h 3181606"/>
              <a:gd name="connsiteX1" fmla="*/ 9144000 w 9144000"/>
              <a:gd name="connsiteY1" fmla="*/ 3181606 h 3181606"/>
              <a:gd name="connsiteX2" fmla="*/ 0 w 9144000"/>
              <a:gd name="connsiteY2" fmla="*/ 3181606 h 3181606"/>
              <a:gd name="connsiteX3" fmla="*/ 0 w 9144000"/>
              <a:gd name="connsiteY3" fmla="*/ 1847347 h 3181606"/>
              <a:gd name="connsiteX4" fmla="*/ 9144000 w 9144000"/>
              <a:gd name="connsiteY4" fmla="*/ 46986 h 3181606"/>
              <a:gd name="connsiteX0" fmla="*/ 9144000 w 9144000"/>
              <a:gd name="connsiteY0" fmla="*/ 20512 h 3155132"/>
              <a:gd name="connsiteX1" fmla="*/ 9144000 w 9144000"/>
              <a:gd name="connsiteY1" fmla="*/ 3155132 h 3155132"/>
              <a:gd name="connsiteX2" fmla="*/ 0 w 9144000"/>
              <a:gd name="connsiteY2" fmla="*/ 3155132 h 3155132"/>
              <a:gd name="connsiteX3" fmla="*/ 0 w 9144000"/>
              <a:gd name="connsiteY3" fmla="*/ 1820873 h 3155132"/>
              <a:gd name="connsiteX4" fmla="*/ 9144000 w 9144000"/>
              <a:gd name="connsiteY4" fmla="*/ 20512 h 3155132"/>
              <a:gd name="connsiteX0" fmla="*/ 9144000 w 9144000"/>
              <a:gd name="connsiteY0" fmla="*/ 18181 h 3152801"/>
              <a:gd name="connsiteX1" fmla="*/ 9144000 w 9144000"/>
              <a:gd name="connsiteY1" fmla="*/ 3152801 h 3152801"/>
              <a:gd name="connsiteX2" fmla="*/ 0 w 9144000"/>
              <a:gd name="connsiteY2" fmla="*/ 3152801 h 3152801"/>
              <a:gd name="connsiteX3" fmla="*/ 0 w 9144000"/>
              <a:gd name="connsiteY3" fmla="*/ 2166885 h 3152801"/>
              <a:gd name="connsiteX4" fmla="*/ 9144000 w 9144000"/>
              <a:gd name="connsiteY4" fmla="*/ 18181 h 3152801"/>
              <a:gd name="connsiteX0" fmla="*/ 9144000 w 9144000"/>
              <a:gd name="connsiteY0" fmla="*/ 20253 h 3154873"/>
              <a:gd name="connsiteX1" fmla="*/ 9144000 w 9144000"/>
              <a:gd name="connsiteY1" fmla="*/ 3154873 h 3154873"/>
              <a:gd name="connsiteX2" fmla="*/ 0 w 9144000"/>
              <a:gd name="connsiteY2" fmla="*/ 3154873 h 3154873"/>
              <a:gd name="connsiteX3" fmla="*/ 0 w 9144000"/>
              <a:gd name="connsiteY3" fmla="*/ 2168957 h 3154873"/>
              <a:gd name="connsiteX4" fmla="*/ 9144000 w 9144000"/>
              <a:gd name="connsiteY4" fmla="*/ 20253 h 3154873"/>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2148704 h 3134620"/>
              <a:gd name="connsiteX4" fmla="*/ 9144000 w 9144000"/>
              <a:gd name="connsiteY4" fmla="*/ 0 h 3134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3134620">
                <a:moveTo>
                  <a:pt x="9144000" y="0"/>
                </a:moveTo>
                <a:lnTo>
                  <a:pt x="9144000" y="3134620"/>
                </a:lnTo>
                <a:lnTo>
                  <a:pt x="0" y="3134620"/>
                </a:lnTo>
                <a:lnTo>
                  <a:pt x="0" y="2148704"/>
                </a:lnTo>
                <a:cubicBezTo>
                  <a:pt x="4362598" y="2306111"/>
                  <a:pt x="5083231" y="118923"/>
                  <a:pt x="91440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4473575"/>
            <a:ext cx="7772400" cy="1470025"/>
          </a:xfrm>
        </p:spPr>
        <p:txBody>
          <a:bodyPr anchor="b" anchorCtr="0"/>
          <a:lstStyle>
            <a:lvl1pPr algn="r">
              <a:defRPr>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2133600" y="5829300"/>
            <a:ext cx="6400800" cy="1752600"/>
          </a:xfrm>
        </p:spPr>
        <p:txBody>
          <a:bodyPr>
            <a:normAutofit/>
          </a:bodyPr>
          <a:lstStyle>
            <a:lvl1pPr marL="0" indent="0" algn="r">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45093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7" fill="hold"/>
                                        <p:tgtEl>
                                          <p:spTgt spid="7"/>
                                        </p:tgtEl>
                                      </p:cBhvr>
                                    </p:cmd>
                                  </p:childTnLst>
                                </p:cTn>
                              </p:par>
                              <p:par>
                                <p:cTn id="7" presetID="22" presetClass="entr" presetSubtype="8" fill="hold" grpId="0" nodeType="withEffect">
                                  <p:stCondLst>
                                    <p:cond delay="500"/>
                                  </p:stCondLst>
                                  <p:childTnLst>
                                    <p:set>
                                      <p:cBhvr>
                                        <p:cTn id="8" dur="1" fill="hold">
                                          <p:stCondLst>
                                            <p:cond delay="0"/>
                                          </p:stCondLst>
                                        </p:cTn>
                                        <p:tgtEl>
                                          <p:spTgt spid="9"/>
                                        </p:tgtEl>
                                        <p:attrNameLst>
                                          <p:attrName>style.visibility</p:attrName>
                                        </p:attrNameLst>
                                      </p:cBhvr>
                                      <p:to>
                                        <p:strVal val="visible"/>
                                      </p:to>
                                    </p:set>
                                    <p:animEffect transition="in" filter="wipe(left)">
                                      <p:cBhvr>
                                        <p:cTn id="9" dur="500"/>
                                        <p:tgtEl>
                                          <p:spTgt spid="9"/>
                                        </p:tgtEl>
                                      </p:cBhvr>
                                    </p:animEffect>
                                  </p:childTnLst>
                                </p:cTn>
                              </p:par>
                              <p:par>
                                <p:cTn id="10" presetID="22" presetClass="entr" presetSubtype="8" fill="hold" grpId="0" nodeType="withEffect">
                                  <p:stCondLst>
                                    <p:cond delay="110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video>
              <p:cMediaNode vol="80000">
                <p:cTn id="18" repeatCount="indefinite" fill="hold" display="0">
                  <p:stCondLst>
                    <p:cond delay="indefinite"/>
                  </p:stCondLst>
                </p:cTn>
                <p:tgtEl>
                  <p:spTgt spid="7"/>
                </p:tgtEl>
              </p:cMediaNode>
            </p:video>
          </p:childTnLst>
        </p:cTn>
      </p:par>
    </p:tnLst>
    <p:bldLst>
      <p:bldP spid="8" grpId="0" animBg="1"/>
      <p:bldP spid="9"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8850239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342900" indent="-342900">
              <a:buFont typeface="Arial" pitchFamily="34" charset="0"/>
              <a:buChar char="•"/>
              <a:defRPr>
                <a:solidFill>
                  <a:schemeClr val="bg1"/>
                </a:solidFill>
              </a:defRPr>
            </a:lvl1pPr>
            <a:lvl2pPr marL="342900" indent="-342900">
              <a:buFont typeface="Arial" pitchFamily="34" charset="0"/>
              <a:buChar char="•"/>
              <a:defRPr/>
            </a:lvl2pPr>
            <a:lvl3pPr marL="685800" indent="228600">
              <a:buFont typeface="Arial" pitchFamily="34" charset="0"/>
              <a:buChar char="•"/>
              <a:defRPr>
                <a:solidFill>
                  <a:schemeClr val="bg1"/>
                </a:solidFill>
              </a:defRPr>
            </a:lvl3pPr>
            <a:lvl4pPr marL="971550" indent="171450">
              <a:buFont typeface="Arial" pitchFamily="34" charset="0"/>
              <a:buChar char="•"/>
              <a:defRPr>
                <a:solidFill>
                  <a:schemeClr val="bg1"/>
                </a:solidFill>
              </a:defRPr>
            </a:lvl4pPr>
            <a:lvl5pPr marL="342900" indent="342900">
              <a:buFont typeface="Arial" pitchFamily="34" charset="0"/>
              <a:buChar char="•"/>
              <a:defRPr>
                <a:solidFill>
                  <a:schemeClr val="bg1"/>
                </a:solidFill>
              </a:defRPr>
            </a:lvl5pPr>
            <a:lvl6pPr marL="1600200" indent="-285750">
              <a:defRPr>
                <a:solidFill>
                  <a:schemeClr val="bg1"/>
                </a:solidFill>
              </a:defRPr>
            </a:lvl6pPr>
          </a:lstStyle>
          <a:p>
            <a:pPr lvl="0"/>
            <a:r>
              <a:rPr lang="en-US" dirty="0" smtClean="0"/>
              <a:t>Click to edit Master text styles</a:t>
            </a:r>
          </a:p>
          <a:p>
            <a:pPr lvl="4"/>
            <a:r>
              <a:rPr lang="en-US" dirty="0" smtClean="0"/>
              <a:t>Second level</a:t>
            </a:r>
          </a:p>
          <a:p>
            <a:pPr lvl="2"/>
            <a:r>
              <a:rPr lang="en-US" dirty="0" smtClean="0"/>
              <a:t>Third level</a:t>
            </a:r>
          </a:p>
          <a:p>
            <a:pPr lvl="3"/>
            <a:r>
              <a:rPr lang="en-US" dirty="0" smtClean="0"/>
              <a:t>Fourth level</a:t>
            </a:r>
          </a:p>
          <a:p>
            <a:pPr lvl="5"/>
            <a:r>
              <a:rPr lang="en-US" dirty="0" smtClean="0"/>
              <a:t>Fifth level</a:t>
            </a:r>
            <a:endParaRPr lang="en-US" dirty="0"/>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15407762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76485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087679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A851E47-BCC1-46BA-AE5F-7C9999871E85}" type="datetimeFigureOut">
              <a:rPr lang="en-US" smtClean="0"/>
              <a:t>12/27/2018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711517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A851E47-BCC1-46BA-AE5F-7C9999871E85}" type="datetimeFigureOut">
              <a:rPr lang="en-US" smtClean="0"/>
              <a:t>12/27/2018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288096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851E47-BCC1-46BA-AE5F-7C9999871E85}" type="datetimeFigureOut">
              <a:rPr lang="en-US" smtClean="0"/>
              <a:t>12/27/2018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625100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914400"/>
            <a:ext cx="5111750" cy="521176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2514600"/>
            <a:ext cx="3008313" cy="36115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413918508"/>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53340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11461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9007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750355247"/>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310918157"/>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66800"/>
            <a:ext cx="2057400" cy="50593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066800"/>
            <a:ext cx="6019800" cy="5059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834475409"/>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lternate Light Title and Content">
    <p:bg>
      <p:bgPr>
        <a:solidFill>
          <a:schemeClr val="bg1"/>
        </a:solidFill>
        <a:effectLst/>
      </p:bgPr>
    </p:bg>
    <p:spTree>
      <p:nvGrpSpPr>
        <p:cNvPr id="1" name=""/>
        <p:cNvGrpSpPr/>
        <p:nvPr/>
      </p:nvGrpSpPr>
      <p:grpSpPr>
        <a:xfrm>
          <a:off x="0" y="0"/>
          <a:ext cx="0" cy="0"/>
          <a:chOff x="0" y="0"/>
          <a:chExt cx="0" cy="0"/>
        </a:xfrm>
      </p:grpSpPr>
      <p:pic>
        <p:nvPicPr>
          <p:cNvPr id="7" name="revolving_brain_h264_strip.mo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1071563"/>
          </a:xfrm>
          <a:prstGeom prst="rect">
            <a:avLst/>
          </a:prstGeom>
        </p:spPr>
      </p:pic>
      <p:sp>
        <p:nvSpPr>
          <p:cNvPr id="8" name="Freeform 7"/>
          <p:cNvSpPr/>
          <p:nvPr userDrawn="1"/>
        </p:nvSpPr>
        <p:spPr>
          <a:xfrm>
            <a:off x="0" y="-3047"/>
            <a:ext cx="9144000" cy="2132553"/>
          </a:xfrm>
          <a:custGeom>
            <a:avLst/>
            <a:gdLst/>
            <a:ahLst/>
            <a:cxnLst/>
            <a:rect l="l" t="t" r="r" b="b"/>
            <a:pathLst>
              <a:path w="9144000" h="2132553">
                <a:moveTo>
                  <a:pt x="9144000" y="0"/>
                </a:moveTo>
                <a:lnTo>
                  <a:pt x="9144000" y="2132553"/>
                </a:lnTo>
                <a:lnTo>
                  <a:pt x="0" y="2132553"/>
                </a:lnTo>
                <a:lnTo>
                  <a:pt x="0" y="823293"/>
                </a:lnTo>
                <a:cubicBezTo>
                  <a:pt x="2149953" y="1641393"/>
                  <a:pt x="4076166" y="217597"/>
                  <a:pt x="9144000"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userDrawn="1"/>
        </p:nvSpPr>
        <p:spPr>
          <a:xfrm>
            <a:off x="0" y="282845"/>
            <a:ext cx="9144000" cy="2053488"/>
          </a:xfrm>
          <a:custGeom>
            <a:avLst/>
            <a:gdLst/>
            <a:ahLst/>
            <a:cxnLst/>
            <a:rect l="l" t="t" r="r" b="b"/>
            <a:pathLst>
              <a:path w="9144000" h="2053488">
                <a:moveTo>
                  <a:pt x="8602116" y="123"/>
                </a:moveTo>
                <a:cubicBezTo>
                  <a:pt x="8777703" y="-373"/>
                  <a:pt x="8958258" y="617"/>
                  <a:pt x="9144000" y="3291"/>
                </a:cubicBezTo>
                <a:lnTo>
                  <a:pt x="9144000" y="2053488"/>
                </a:lnTo>
                <a:lnTo>
                  <a:pt x="1" y="2053488"/>
                </a:lnTo>
                <a:lnTo>
                  <a:pt x="0" y="2053482"/>
                </a:lnTo>
                <a:lnTo>
                  <a:pt x="0" y="716244"/>
                </a:lnTo>
                <a:cubicBezTo>
                  <a:pt x="2483859" y="1470305"/>
                  <a:pt x="3135213" y="15548"/>
                  <a:pt x="8602116" y="123"/>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p:txBody>
          <a:bodyPr/>
          <a:lstStyle>
            <a:lvl1pPr>
              <a:defRPr>
                <a:solidFill>
                  <a:schemeClr val="tx1">
                    <a:lumMod val="75000"/>
                    <a:lumOff val="2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29428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repeatCount="indefinite" fill="hold" display="0">
                  <p:stCondLst>
                    <p:cond delay="indefinite"/>
                  </p:stCondLst>
                </p:cTn>
                <p:tgtEl>
                  <p:spTgt spid="7"/>
                </p:tgtEl>
              </p:cMediaNode>
            </p:video>
          </p:childTnLst>
        </p:cTn>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Picture">
    <p:spTree>
      <p:nvGrpSpPr>
        <p:cNvPr id="1" name=""/>
        <p:cNvGrpSpPr/>
        <p:nvPr/>
      </p:nvGrpSpPr>
      <p:grpSpPr>
        <a:xfrm>
          <a:off x="0" y="0"/>
          <a:ext cx="0" cy="0"/>
          <a:chOff x="0" y="0"/>
          <a:chExt cx="0" cy="0"/>
        </a:xfrm>
      </p:grpSpPr>
      <p:sp>
        <p:nvSpPr>
          <p:cNvPr id="9" name="Content Placeholder 2"/>
          <p:cNvSpPr>
            <a:spLocks noGrp="1"/>
          </p:cNvSpPr>
          <p:nvPr>
            <p:ph sz="half" idx="1"/>
          </p:nvPr>
        </p:nvSpPr>
        <p:spPr>
          <a:xfrm>
            <a:off x="332016"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178631"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025246"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339273" y="1600201"/>
            <a:ext cx="2797629"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200400" y="1600201"/>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061530" y="1600201"/>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9194846"/>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525" y="0"/>
            <a:ext cx="9144000" cy="6858000"/>
          </a:xfrm>
          <a:prstGeom prst="rect">
            <a:avLst/>
          </a:prstGeom>
        </p:spPr>
      </p:pic>
      <p:sp>
        <p:nvSpPr>
          <p:cNvPr id="8" name="Freeform 7"/>
          <p:cNvSpPr/>
          <p:nvPr userDrawn="1"/>
        </p:nvSpPr>
        <p:spPr>
          <a:xfrm>
            <a:off x="-14516" y="3048466"/>
            <a:ext cx="9158515" cy="3657134"/>
          </a:xfrm>
          <a:custGeom>
            <a:avLst/>
            <a:gdLst>
              <a:gd name="connsiteX0" fmla="*/ 9144000 w 9144000"/>
              <a:gd name="connsiteY0" fmla="*/ 0 h 3816791"/>
              <a:gd name="connsiteX1" fmla="*/ 9144000 w 9144000"/>
              <a:gd name="connsiteY1" fmla="*/ 3816791 h 3816791"/>
              <a:gd name="connsiteX2" fmla="*/ 0 w 9144000"/>
              <a:gd name="connsiteY2" fmla="*/ 3816791 h 3816791"/>
              <a:gd name="connsiteX3" fmla="*/ 0 w 9144000"/>
              <a:gd name="connsiteY3" fmla="*/ 2482532 h 3816791"/>
              <a:gd name="connsiteX4" fmla="*/ 9144000 w 9144000"/>
              <a:gd name="connsiteY4" fmla="*/ 0 h 3816791"/>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322875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322875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0 w 9144000"/>
              <a:gd name="connsiteY3" fmla="*/ 2438989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31617 h 3688751"/>
              <a:gd name="connsiteX1" fmla="*/ 9144000 w 9144000"/>
              <a:gd name="connsiteY1" fmla="*/ 3688751 h 3688751"/>
              <a:gd name="connsiteX2" fmla="*/ 0 w 9144000"/>
              <a:gd name="connsiteY2" fmla="*/ 3688751 h 3688751"/>
              <a:gd name="connsiteX3" fmla="*/ 14514 w 9144000"/>
              <a:gd name="connsiteY3" fmla="*/ 2238378 h 3688751"/>
              <a:gd name="connsiteX4" fmla="*/ 9129486 w 9144000"/>
              <a:gd name="connsiteY4" fmla="*/ 31617 h 3688751"/>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29486 w 9144000"/>
              <a:gd name="connsiteY0" fmla="*/ 0 h 3657134"/>
              <a:gd name="connsiteX1" fmla="*/ 9144000 w 9144000"/>
              <a:gd name="connsiteY1" fmla="*/ 3657134 h 3657134"/>
              <a:gd name="connsiteX2" fmla="*/ 0 w 9144000"/>
              <a:gd name="connsiteY2" fmla="*/ 3657134 h 3657134"/>
              <a:gd name="connsiteX3" fmla="*/ 14514 w 9144000"/>
              <a:gd name="connsiteY3" fmla="*/ 2206761 h 3657134"/>
              <a:gd name="connsiteX4" fmla="*/ 9129486 w 9144000"/>
              <a:gd name="connsiteY4" fmla="*/ 0 h 3657134"/>
              <a:gd name="connsiteX0" fmla="*/ 9144001 w 9158515"/>
              <a:gd name="connsiteY0" fmla="*/ 0 h 3657134"/>
              <a:gd name="connsiteX1" fmla="*/ 9158515 w 9158515"/>
              <a:gd name="connsiteY1" fmla="*/ 3657134 h 3657134"/>
              <a:gd name="connsiteX2" fmla="*/ 14515 w 9158515"/>
              <a:gd name="connsiteY2" fmla="*/ 3657134 h 3657134"/>
              <a:gd name="connsiteX3" fmla="*/ 0 w 9158515"/>
              <a:gd name="connsiteY3" fmla="*/ 2642189 h 3657134"/>
              <a:gd name="connsiteX4" fmla="*/ 9144001 w 9158515"/>
              <a:gd name="connsiteY4" fmla="*/ 0 h 3657134"/>
              <a:gd name="connsiteX0" fmla="*/ 9144001 w 9158515"/>
              <a:gd name="connsiteY0" fmla="*/ 0 h 3657134"/>
              <a:gd name="connsiteX1" fmla="*/ 9158515 w 9158515"/>
              <a:gd name="connsiteY1" fmla="*/ 3657134 h 3657134"/>
              <a:gd name="connsiteX2" fmla="*/ 14515 w 9158515"/>
              <a:gd name="connsiteY2" fmla="*/ 3657134 h 3657134"/>
              <a:gd name="connsiteX3" fmla="*/ 0 w 9158515"/>
              <a:gd name="connsiteY3" fmla="*/ 2642189 h 3657134"/>
              <a:gd name="connsiteX4" fmla="*/ 9144001 w 9158515"/>
              <a:gd name="connsiteY4" fmla="*/ 0 h 3657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8515" h="3657134">
                <a:moveTo>
                  <a:pt x="9144001" y="0"/>
                </a:moveTo>
                <a:lnTo>
                  <a:pt x="9158515" y="3657134"/>
                </a:lnTo>
                <a:lnTo>
                  <a:pt x="14515" y="3657134"/>
                </a:lnTo>
                <a:lnTo>
                  <a:pt x="0" y="2642189"/>
                </a:lnTo>
                <a:cubicBezTo>
                  <a:pt x="5364084" y="3075366"/>
                  <a:pt x="4894548" y="380181"/>
                  <a:pt x="9144001"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userDrawn="1"/>
        </p:nvSpPr>
        <p:spPr>
          <a:xfrm>
            <a:off x="0" y="3741524"/>
            <a:ext cx="9144000" cy="3134620"/>
          </a:xfrm>
          <a:custGeom>
            <a:avLst/>
            <a:gdLst>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1800361 h 3134620"/>
              <a:gd name="connsiteX4" fmla="*/ 9144000 w 9144000"/>
              <a:gd name="connsiteY4" fmla="*/ 0 h 3134620"/>
              <a:gd name="connsiteX0" fmla="*/ 9144000 w 9144000"/>
              <a:gd name="connsiteY0" fmla="*/ 41557 h 3176177"/>
              <a:gd name="connsiteX1" fmla="*/ 9144000 w 9144000"/>
              <a:gd name="connsiteY1" fmla="*/ 3176177 h 3176177"/>
              <a:gd name="connsiteX2" fmla="*/ 0 w 9144000"/>
              <a:gd name="connsiteY2" fmla="*/ 3176177 h 3176177"/>
              <a:gd name="connsiteX3" fmla="*/ 0 w 9144000"/>
              <a:gd name="connsiteY3" fmla="*/ 1841918 h 3176177"/>
              <a:gd name="connsiteX4" fmla="*/ 9144000 w 9144000"/>
              <a:gd name="connsiteY4" fmla="*/ 41557 h 3176177"/>
              <a:gd name="connsiteX0" fmla="*/ 9144000 w 9144000"/>
              <a:gd name="connsiteY0" fmla="*/ 24674 h 3159294"/>
              <a:gd name="connsiteX1" fmla="*/ 9144000 w 9144000"/>
              <a:gd name="connsiteY1" fmla="*/ 3159294 h 3159294"/>
              <a:gd name="connsiteX2" fmla="*/ 0 w 9144000"/>
              <a:gd name="connsiteY2" fmla="*/ 3159294 h 3159294"/>
              <a:gd name="connsiteX3" fmla="*/ 0 w 9144000"/>
              <a:gd name="connsiteY3" fmla="*/ 1825035 h 3159294"/>
              <a:gd name="connsiteX4" fmla="*/ 9144000 w 9144000"/>
              <a:gd name="connsiteY4" fmla="*/ 24674 h 3159294"/>
              <a:gd name="connsiteX0" fmla="*/ 9144000 w 9144000"/>
              <a:gd name="connsiteY0" fmla="*/ 52657 h 3187277"/>
              <a:gd name="connsiteX1" fmla="*/ 9144000 w 9144000"/>
              <a:gd name="connsiteY1" fmla="*/ 3187277 h 3187277"/>
              <a:gd name="connsiteX2" fmla="*/ 0 w 9144000"/>
              <a:gd name="connsiteY2" fmla="*/ 3187277 h 3187277"/>
              <a:gd name="connsiteX3" fmla="*/ 0 w 9144000"/>
              <a:gd name="connsiteY3" fmla="*/ 1853018 h 3187277"/>
              <a:gd name="connsiteX4" fmla="*/ 9144000 w 9144000"/>
              <a:gd name="connsiteY4" fmla="*/ 52657 h 3187277"/>
              <a:gd name="connsiteX0" fmla="*/ 9144000 w 9144000"/>
              <a:gd name="connsiteY0" fmla="*/ 136215 h 3270835"/>
              <a:gd name="connsiteX1" fmla="*/ 9144000 w 9144000"/>
              <a:gd name="connsiteY1" fmla="*/ 3270835 h 3270835"/>
              <a:gd name="connsiteX2" fmla="*/ 0 w 9144000"/>
              <a:gd name="connsiteY2" fmla="*/ 3270835 h 3270835"/>
              <a:gd name="connsiteX3" fmla="*/ 0 w 9144000"/>
              <a:gd name="connsiteY3" fmla="*/ 1936576 h 3270835"/>
              <a:gd name="connsiteX4" fmla="*/ 9144000 w 9144000"/>
              <a:gd name="connsiteY4" fmla="*/ 136215 h 3270835"/>
              <a:gd name="connsiteX0" fmla="*/ 9144000 w 9144000"/>
              <a:gd name="connsiteY0" fmla="*/ 46986 h 3181606"/>
              <a:gd name="connsiteX1" fmla="*/ 9144000 w 9144000"/>
              <a:gd name="connsiteY1" fmla="*/ 3181606 h 3181606"/>
              <a:gd name="connsiteX2" fmla="*/ 0 w 9144000"/>
              <a:gd name="connsiteY2" fmla="*/ 3181606 h 3181606"/>
              <a:gd name="connsiteX3" fmla="*/ 0 w 9144000"/>
              <a:gd name="connsiteY3" fmla="*/ 1847347 h 3181606"/>
              <a:gd name="connsiteX4" fmla="*/ 9144000 w 9144000"/>
              <a:gd name="connsiteY4" fmla="*/ 46986 h 3181606"/>
              <a:gd name="connsiteX0" fmla="*/ 9144000 w 9144000"/>
              <a:gd name="connsiteY0" fmla="*/ 20512 h 3155132"/>
              <a:gd name="connsiteX1" fmla="*/ 9144000 w 9144000"/>
              <a:gd name="connsiteY1" fmla="*/ 3155132 h 3155132"/>
              <a:gd name="connsiteX2" fmla="*/ 0 w 9144000"/>
              <a:gd name="connsiteY2" fmla="*/ 3155132 h 3155132"/>
              <a:gd name="connsiteX3" fmla="*/ 0 w 9144000"/>
              <a:gd name="connsiteY3" fmla="*/ 1820873 h 3155132"/>
              <a:gd name="connsiteX4" fmla="*/ 9144000 w 9144000"/>
              <a:gd name="connsiteY4" fmla="*/ 20512 h 3155132"/>
              <a:gd name="connsiteX0" fmla="*/ 9144000 w 9144000"/>
              <a:gd name="connsiteY0" fmla="*/ 18181 h 3152801"/>
              <a:gd name="connsiteX1" fmla="*/ 9144000 w 9144000"/>
              <a:gd name="connsiteY1" fmla="*/ 3152801 h 3152801"/>
              <a:gd name="connsiteX2" fmla="*/ 0 w 9144000"/>
              <a:gd name="connsiteY2" fmla="*/ 3152801 h 3152801"/>
              <a:gd name="connsiteX3" fmla="*/ 0 w 9144000"/>
              <a:gd name="connsiteY3" fmla="*/ 2166885 h 3152801"/>
              <a:gd name="connsiteX4" fmla="*/ 9144000 w 9144000"/>
              <a:gd name="connsiteY4" fmla="*/ 18181 h 3152801"/>
              <a:gd name="connsiteX0" fmla="*/ 9144000 w 9144000"/>
              <a:gd name="connsiteY0" fmla="*/ 20253 h 3154873"/>
              <a:gd name="connsiteX1" fmla="*/ 9144000 w 9144000"/>
              <a:gd name="connsiteY1" fmla="*/ 3154873 h 3154873"/>
              <a:gd name="connsiteX2" fmla="*/ 0 w 9144000"/>
              <a:gd name="connsiteY2" fmla="*/ 3154873 h 3154873"/>
              <a:gd name="connsiteX3" fmla="*/ 0 w 9144000"/>
              <a:gd name="connsiteY3" fmla="*/ 2168957 h 3154873"/>
              <a:gd name="connsiteX4" fmla="*/ 9144000 w 9144000"/>
              <a:gd name="connsiteY4" fmla="*/ 20253 h 3154873"/>
              <a:gd name="connsiteX0" fmla="*/ 9144000 w 9144000"/>
              <a:gd name="connsiteY0" fmla="*/ 0 h 3134620"/>
              <a:gd name="connsiteX1" fmla="*/ 9144000 w 9144000"/>
              <a:gd name="connsiteY1" fmla="*/ 3134620 h 3134620"/>
              <a:gd name="connsiteX2" fmla="*/ 0 w 9144000"/>
              <a:gd name="connsiteY2" fmla="*/ 3134620 h 3134620"/>
              <a:gd name="connsiteX3" fmla="*/ 0 w 9144000"/>
              <a:gd name="connsiteY3" fmla="*/ 2148704 h 3134620"/>
              <a:gd name="connsiteX4" fmla="*/ 9144000 w 9144000"/>
              <a:gd name="connsiteY4" fmla="*/ 0 h 3134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3134620">
                <a:moveTo>
                  <a:pt x="9144000" y="0"/>
                </a:moveTo>
                <a:lnTo>
                  <a:pt x="9144000" y="3134620"/>
                </a:lnTo>
                <a:lnTo>
                  <a:pt x="0" y="3134620"/>
                </a:lnTo>
                <a:lnTo>
                  <a:pt x="0" y="2148704"/>
                </a:lnTo>
                <a:cubicBezTo>
                  <a:pt x="4362598" y="2306111"/>
                  <a:pt x="5083231" y="118923"/>
                  <a:pt x="91440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4473575"/>
            <a:ext cx="7772400" cy="1470025"/>
          </a:xfrm>
        </p:spPr>
        <p:txBody>
          <a:bodyPr anchor="b" anchorCtr="0"/>
          <a:lstStyle>
            <a:lvl1pPr algn="r">
              <a:defRPr>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2133600" y="5829300"/>
            <a:ext cx="6400800" cy="1752600"/>
          </a:xfrm>
        </p:spPr>
        <p:txBody>
          <a:bodyPr>
            <a:normAutofit/>
          </a:bodyPr>
          <a:lstStyle>
            <a:lvl1pPr marL="0" indent="0" algn="r">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27848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fill="hold" grpId="0" nodeType="withEffect">
                                  <p:stCondLst>
                                    <p:cond delay="110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888637293"/>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342900" indent="-342900">
              <a:buFont typeface="Arial" pitchFamily="34" charset="0"/>
              <a:buChar char="•"/>
              <a:defRPr>
                <a:solidFill>
                  <a:schemeClr val="bg1"/>
                </a:solidFill>
              </a:defRPr>
            </a:lvl1pPr>
            <a:lvl2pPr marL="342900" indent="-342900">
              <a:buFont typeface="Arial" pitchFamily="34" charset="0"/>
              <a:buChar char="•"/>
              <a:defRPr/>
            </a:lvl2pPr>
            <a:lvl3pPr marL="685800" indent="228600">
              <a:buFont typeface="Arial" pitchFamily="34" charset="0"/>
              <a:buChar char="•"/>
              <a:defRPr>
                <a:solidFill>
                  <a:schemeClr val="bg1"/>
                </a:solidFill>
              </a:defRPr>
            </a:lvl3pPr>
            <a:lvl4pPr marL="971550" indent="171450">
              <a:buFont typeface="Arial" pitchFamily="34" charset="0"/>
              <a:buChar char="•"/>
              <a:defRPr>
                <a:solidFill>
                  <a:schemeClr val="bg1"/>
                </a:solidFill>
              </a:defRPr>
            </a:lvl4pPr>
            <a:lvl5pPr marL="342900" indent="342900">
              <a:buFont typeface="Arial" pitchFamily="34" charset="0"/>
              <a:buChar char="•"/>
              <a:defRPr>
                <a:solidFill>
                  <a:schemeClr val="bg1"/>
                </a:solidFill>
              </a:defRPr>
            </a:lvl5pPr>
            <a:lvl6pPr marL="1600200" indent="-285750">
              <a:defRPr>
                <a:solidFill>
                  <a:schemeClr val="bg1"/>
                </a:solidFill>
              </a:defRPr>
            </a:lvl6pPr>
          </a:lstStyle>
          <a:p>
            <a:pPr lvl="0"/>
            <a:r>
              <a:rPr lang="en-US" dirty="0" smtClean="0"/>
              <a:t>Click to edit Master text styles</a:t>
            </a:r>
          </a:p>
          <a:p>
            <a:pPr lvl="4"/>
            <a:r>
              <a:rPr lang="en-US" dirty="0" smtClean="0"/>
              <a:t>Second level</a:t>
            </a:r>
          </a:p>
          <a:p>
            <a:pPr lvl="2"/>
            <a:r>
              <a:rPr lang="en-US" dirty="0" smtClean="0"/>
              <a:t>Third level</a:t>
            </a:r>
          </a:p>
          <a:p>
            <a:pPr lvl="3"/>
            <a:r>
              <a:rPr lang="en-US" dirty="0" smtClean="0"/>
              <a:t>Fourth level</a:t>
            </a:r>
          </a:p>
          <a:p>
            <a:pPr lvl="5"/>
            <a:r>
              <a:rPr lang="en-US" dirty="0" smtClean="0"/>
              <a:t>Fifth level</a:t>
            </a:r>
            <a:endParaRPr lang="en-US" dirty="0"/>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334520246"/>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949089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4058846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A851E47-BCC1-46BA-AE5F-7C9999871E85}" type="datetimeFigureOut">
              <a:rPr lang="en-US" smtClean="0"/>
              <a:t>12/27/2018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6110641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A851E47-BCC1-46BA-AE5F-7C9999871E85}" type="datetimeFigureOut">
              <a:rPr lang="en-US" smtClean="0"/>
              <a:t>12/27/2018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3990135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851E47-BCC1-46BA-AE5F-7C9999871E85}" type="datetimeFigureOut">
              <a:rPr lang="en-US" smtClean="0"/>
              <a:t>12/27/2018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4052173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914400"/>
            <a:ext cx="5111750" cy="521176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2514600"/>
            <a:ext cx="3008313" cy="36115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381751814"/>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53340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11461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9007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851E47-BCC1-46BA-AE5F-7C9999871E85}" type="datetimeFigureOut">
              <a:rPr lang="en-US" smtClean="0"/>
              <a:t>12/27/2018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2359179721"/>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3677083325"/>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66800"/>
            <a:ext cx="2057400" cy="50593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066800"/>
            <a:ext cx="6019800" cy="5059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851E47-BCC1-46BA-AE5F-7C9999871E85}" type="datetimeFigureOut">
              <a:rPr lang="en-US" smtClean="0"/>
              <a:t>12/27/2018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1A2D11-1CF9-43E4-B7EA-3CBC6920D0C1}" type="slidenum">
              <a:rPr lang="en-US" smtClean="0"/>
              <a:t>‹#›</a:t>
            </a:fld>
            <a:endParaRPr lang="en-US"/>
          </a:p>
        </p:txBody>
      </p:sp>
    </p:spTree>
    <p:extLst>
      <p:ext uri="{BB962C8B-B14F-4D97-AF65-F5344CB8AC3E}">
        <p14:creationId xmlns:p14="http://schemas.microsoft.com/office/powerpoint/2010/main" val="1386374545"/>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Alternate Light Title and Content">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1071563"/>
          </a:xfrm>
          <a:prstGeom prst="rect">
            <a:avLst/>
          </a:prstGeom>
        </p:spPr>
      </p:pic>
      <p:sp>
        <p:nvSpPr>
          <p:cNvPr id="8" name="Freeform 7"/>
          <p:cNvSpPr/>
          <p:nvPr userDrawn="1"/>
        </p:nvSpPr>
        <p:spPr>
          <a:xfrm>
            <a:off x="0" y="-3047"/>
            <a:ext cx="9144000" cy="2132553"/>
          </a:xfrm>
          <a:custGeom>
            <a:avLst/>
            <a:gdLst/>
            <a:ahLst/>
            <a:cxnLst/>
            <a:rect l="l" t="t" r="r" b="b"/>
            <a:pathLst>
              <a:path w="9144000" h="2132553">
                <a:moveTo>
                  <a:pt x="9144000" y="0"/>
                </a:moveTo>
                <a:lnTo>
                  <a:pt x="9144000" y="2132553"/>
                </a:lnTo>
                <a:lnTo>
                  <a:pt x="0" y="2132553"/>
                </a:lnTo>
                <a:lnTo>
                  <a:pt x="0" y="823293"/>
                </a:lnTo>
                <a:cubicBezTo>
                  <a:pt x="2149953" y="1641393"/>
                  <a:pt x="4076166" y="217597"/>
                  <a:pt x="9144000"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userDrawn="1"/>
        </p:nvSpPr>
        <p:spPr>
          <a:xfrm>
            <a:off x="0" y="282845"/>
            <a:ext cx="9144000" cy="2053488"/>
          </a:xfrm>
          <a:custGeom>
            <a:avLst/>
            <a:gdLst/>
            <a:ahLst/>
            <a:cxnLst/>
            <a:rect l="l" t="t" r="r" b="b"/>
            <a:pathLst>
              <a:path w="9144000" h="2053488">
                <a:moveTo>
                  <a:pt x="8602116" y="123"/>
                </a:moveTo>
                <a:cubicBezTo>
                  <a:pt x="8777703" y="-373"/>
                  <a:pt x="8958258" y="617"/>
                  <a:pt x="9144000" y="3291"/>
                </a:cubicBezTo>
                <a:lnTo>
                  <a:pt x="9144000" y="2053488"/>
                </a:lnTo>
                <a:lnTo>
                  <a:pt x="1" y="2053488"/>
                </a:lnTo>
                <a:lnTo>
                  <a:pt x="0" y="2053482"/>
                </a:lnTo>
                <a:lnTo>
                  <a:pt x="0" y="716244"/>
                </a:lnTo>
                <a:cubicBezTo>
                  <a:pt x="2483859" y="1470305"/>
                  <a:pt x="3135213" y="15548"/>
                  <a:pt x="8602116" y="123"/>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12/27/2018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p:txBody>
          <a:bodyPr/>
          <a:lstStyle>
            <a:lvl1pPr>
              <a:defRPr>
                <a:solidFill>
                  <a:schemeClr val="tx1">
                    <a:lumMod val="75000"/>
                    <a:lumOff val="2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2035812968"/>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Picture">
    <p:spTree>
      <p:nvGrpSpPr>
        <p:cNvPr id="1" name=""/>
        <p:cNvGrpSpPr/>
        <p:nvPr/>
      </p:nvGrpSpPr>
      <p:grpSpPr>
        <a:xfrm>
          <a:off x="0" y="0"/>
          <a:ext cx="0" cy="0"/>
          <a:chOff x="0" y="0"/>
          <a:chExt cx="0" cy="0"/>
        </a:xfrm>
      </p:grpSpPr>
      <p:sp>
        <p:nvSpPr>
          <p:cNvPr id="5" name="Content Placeholder 2"/>
          <p:cNvSpPr>
            <a:spLocks noGrp="1"/>
          </p:cNvSpPr>
          <p:nvPr>
            <p:ph sz="half" idx="1"/>
          </p:nvPr>
        </p:nvSpPr>
        <p:spPr>
          <a:xfrm>
            <a:off x="304800" y="1752600"/>
            <a:ext cx="3200400" cy="2176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3657600" y="1752600"/>
            <a:ext cx="5181600" cy="2144037"/>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304800" y="4001786"/>
            <a:ext cx="3200400" cy="224661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3657600" y="4001786"/>
            <a:ext cx="5181600" cy="22132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23089736"/>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hree Picture">
    <p:spTree>
      <p:nvGrpSpPr>
        <p:cNvPr id="1" name=""/>
        <p:cNvGrpSpPr/>
        <p:nvPr/>
      </p:nvGrpSpPr>
      <p:grpSpPr>
        <a:xfrm>
          <a:off x="0" y="0"/>
          <a:ext cx="0" cy="0"/>
          <a:chOff x="0" y="0"/>
          <a:chExt cx="0" cy="0"/>
        </a:xfrm>
      </p:grpSpPr>
      <p:sp>
        <p:nvSpPr>
          <p:cNvPr id="9" name="Content Placeholder 2"/>
          <p:cNvSpPr>
            <a:spLocks noGrp="1"/>
          </p:cNvSpPr>
          <p:nvPr>
            <p:ph sz="half" idx="1"/>
          </p:nvPr>
        </p:nvSpPr>
        <p:spPr>
          <a:xfrm>
            <a:off x="332016"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178631"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025246" y="3505201"/>
            <a:ext cx="2841168" cy="28955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339273" y="1600201"/>
            <a:ext cx="2797629"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200400" y="1600201"/>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061530" y="1600201"/>
            <a:ext cx="2797633" cy="190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4710147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video" Target="../media/media1.wmv"/><Relationship Id="rId2" Type="http://schemas.openxmlformats.org/officeDocument/2006/relationships/slideLayout" Target="../slideLayouts/slideLayout2.xml"/><Relationship Id="rId16" Type="http://schemas.microsoft.com/office/2007/relationships/media" Target="../media/media1.wm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image" Target="../media/image3.png"/><Relationship Id="rId2" Type="http://schemas.openxmlformats.org/officeDocument/2006/relationships/slideLayout" Target="../slideLayouts/slideLayout16.xml"/><Relationship Id="rId16" Type="http://schemas.openxmlformats.org/officeDocument/2006/relationships/theme" Target="../theme/theme2.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4" name="revolving_brain_h264_strip.mov">
            <a:hlinkClick r:id="" action="ppaction://media"/>
          </p:cNvPr>
          <p:cNvPicPr>
            <a:picLocks noChangeAspect="1"/>
          </p:cNvPicPr>
          <p:nvPr>
            <a:videoFile r:link="rId17"/>
            <p:extLst>
              <p:ext uri="{DAA4B4D4-6D71-4841-9C94-3DE7FCFB9230}">
                <p14:media xmlns:p14="http://schemas.microsoft.com/office/powerpoint/2010/main" r:embed="rId16"/>
              </p:ext>
            </p:extLst>
          </p:nvPr>
        </p:nvPicPr>
        <p:blipFill>
          <a:blip r:embed="rId18"/>
          <a:stretch>
            <a:fillRect/>
          </a:stretch>
        </p:blipFill>
        <p:spPr>
          <a:xfrm>
            <a:off x="0" y="0"/>
            <a:ext cx="9144000" cy="1071563"/>
          </a:xfrm>
          <a:prstGeom prst="rect">
            <a:avLst/>
          </a:prstGeom>
        </p:spPr>
      </p:pic>
      <p:sp>
        <p:nvSpPr>
          <p:cNvPr id="12" name="Freeform 11"/>
          <p:cNvSpPr/>
          <p:nvPr userDrawn="1"/>
        </p:nvSpPr>
        <p:spPr>
          <a:xfrm>
            <a:off x="0" y="-3047"/>
            <a:ext cx="9144000" cy="2132553"/>
          </a:xfrm>
          <a:custGeom>
            <a:avLst/>
            <a:gdLst/>
            <a:ahLst/>
            <a:cxnLst/>
            <a:rect l="l" t="t" r="r" b="b"/>
            <a:pathLst>
              <a:path w="9144000" h="2132553">
                <a:moveTo>
                  <a:pt x="9144000" y="0"/>
                </a:moveTo>
                <a:lnTo>
                  <a:pt x="9144000" y="2132553"/>
                </a:lnTo>
                <a:lnTo>
                  <a:pt x="0" y="2132553"/>
                </a:lnTo>
                <a:lnTo>
                  <a:pt x="0" y="823293"/>
                </a:lnTo>
                <a:cubicBezTo>
                  <a:pt x="2149953" y="1641393"/>
                  <a:pt x="4076166" y="217597"/>
                  <a:pt x="9144000"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userDrawn="1"/>
        </p:nvSpPr>
        <p:spPr>
          <a:xfrm>
            <a:off x="0" y="282845"/>
            <a:ext cx="9144000" cy="2053488"/>
          </a:xfrm>
          <a:custGeom>
            <a:avLst/>
            <a:gdLst/>
            <a:ahLst/>
            <a:cxnLst/>
            <a:rect l="l" t="t" r="r" b="b"/>
            <a:pathLst>
              <a:path w="9144000" h="2053488">
                <a:moveTo>
                  <a:pt x="8602116" y="123"/>
                </a:moveTo>
                <a:cubicBezTo>
                  <a:pt x="8777703" y="-373"/>
                  <a:pt x="8958258" y="617"/>
                  <a:pt x="9144000" y="3291"/>
                </a:cubicBezTo>
                <a:lnTo>
                  <a:pt x="9144000" y="2053488"/>
                </a:lnTo>
                <a:lnTo>
                  <a:pt x="1" y="2053488"/>
                </a:lnTo>
                <a:lnTo>
                  <a:pt x="0" y="2053482"/>
                </a:lnTo>
                <a:lnTo>
                  <a:pt x="0" y="716244"/>
                </a:lnTo>
                <a:cubicBezTo>
                  <a:pt x="2483859" y="1470305"/>
                  <a:pt x="3135213" y="15548"/>
                  <a:pt x="8602116" y="12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52600" y="381000"/>
            <a:ext cx="71628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533400" y="1676400"/>
            <a:ext cx="8382000" cy="4495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851E47-BCC1-46BA-AE5F-7C9999871E85}" type="datetimeFigureOut">
              <a:rPr lang="en-US" smtClean="0"/>
              <a:t>12/27/2018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1A2D11-1CF9-43E4-B7EA-3CBC6920D0C1}" type="slidenum">
              <a:rPr lang="en-US" smtClean="0"/>
              <a:t>‹#›</a:t>
            </a:fld>
            <a:endParaRPr lang="en-US"/>
          </a:p>
        </p:txBody>
      </p:sp>
    </p:spTree>
    <p:extLst>
      <p:ext uri="{BB962C8B-B14F-4D97-AF65-F5344CB8AC3E}">
        <p14:creationId xmlns:p14="http://schemas.microsoft.com/office/powerpoint/2010/main" val="3788137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3"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2" r:id="rId14"/>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txStyles>
    <p:titleStyle>
      <a:lvl1pPr algn="r" defTabSz="914400" rtl="0" eaLnBrk="1" latinLnBrk="0" hangingPunct="1">
        <a:spcBef>
          <a:spcPct val="0"/>
        </a:spcBef>
        <a:buNone/>
        <a:defRPr sz="3200" kern="1200">
          <a:solidFill>
            <a:schemeClr val="bg1"/>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bg1"/>
          </a:solidFill>
          <a:latin typeface="+mn-lt"/>
          <a:ea typeface="+mn-ea"/>
          <a:cs typeface="+mn-cs"/>
        </a:defRPr>
      </a:lvl1pPr>
      <a:lvl2pPr marL="0" indent="0" algn="l" defTabSz="914400" rtl="0" eaLnBrk="1" latinLnBrk="0" hangingPunct="1">
        <a:spcBef>
          <a:spcPct val="20000"/>
        </a:spcBef>
        <a:buFontTx/>
        <a:buNone/>
        <a:defRPr sz="2400" kern="1200">
          <a:solidFill>
            <a:schemeClr val="bg1"/>
          </a:solidFill>
          <a:latin typeface="+mn-lt"/>
          <a:ea typeface="+mn-ea"/>
          <a:cs typeface="+mn-cs"/>
        </a:defRPr>
      </a:lvl2pPr>
      <a:lvl3pPr marL="0" indent="0" algn="l" defTabSz="914400" rtl="0" eaLnBrk="1" latinLnBrk="0" hangingPunct="1">
        <a:spcBef>
          <a:spcPct val="20000"/>
        </a:spcBef>
        <a:buFontTx/>
        <a:buNone/>
        <a:defRPr sz="2400" kern="1200">
          <a:solidFill>
            <a:schemeClr val="bg1"/>
          </a:solidFill>
          <a:latin typeface="+mn-lt"/>
          <a:ea typeface="+mn-ea"/>
          <a:cs typeface="+mn-cs"/>
        </a:defRPr>
      </a:lvl3pPr>
      <a:lvl4pPr marL="0" indent="0" algn="l" defTabSz="914400" rtl="0" eaLnBrk="1" latinLnBrk="0" hangingPunct="1">
        <a:spcBef>
          <a:spcPct val="20000"/>
        </a:spcBef>
        <a:buFontTx/>
        <a:buNone/>
        <a:defRPr sz="2400" kern="1200">
          <a:solidFill>
            <a:schemeClr val="bg1"/>
          </a:solidFill>
          <a:latin typeface="+mn-lt"/>
          <a:ea typeface="+mn-ea"/>
          <a:cs typeface="+mn-cs"/>
        </a:defRPr>
      </a:lvl4pPr>
      <a:lvl5pPr marL="0" indent="0" algn="l" defTabSz="914400" rtl="0" eaLnBrk="1" latinLnBrk="0" hangingPunct="1">
        <a:spcBef>
          <a:spcPct val="20000"/>
        </a:spcBef>
        <a:buFontTx/>
        <a:buNone/>
        <a:defRPr sz="24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0" y="0"/>
            <a:ext cx="9144000" cy="1071563"/>
          </a:xfrm>
          <a:prstGeom prst="rect">
            <a:avLst/>
          </a:prstGeom>
        </p:spPr>
      </p:pic>
      <p:sp>
        <p:nvSpPr>
          <p:cNvPr id="12" name="Freeform 11"/>
          <p:cNvSpPr/>
          <p:nvPr userDrawn="1"/>
        </p:nvSpPr>
        <p:spPr>
          <a:xfrm>
            <a:off x="0" y="-3047"/>
            <a:ext cx="9144000" cy="2132553"/>
          </a:xfrm>
          <a:custGeom>
            <a:avLst/>
            <a:gdLst/>
            <a:ahLst/>
            <a:cxnLst/>
            <a:rect l="l" t="t" r="r" b="b"/>
            <a:pathLst>
              <a:path w="9144000" h="2132553">
                <a:moveTo>
                  <a:pt x="9144000" y="0"/>
                </a:moveTo>
                <a:lnTo>
                  <a:pt x="9144000" y="2132553"/>
                </a:lnTo>
                <a:lnTo>
                  <a:pt x="0" y="2132553"/>
                </a:lnTo>
                <a:lnTo>
                  <a:pt x="0" y="823293"/>
                </a:lnTo>
                <a:cubicBezTo>
                  <a:pt x="2149953" y="1641393"/>
                  <a:pt x="4076166" y="217597"/>
                  <a:pt x="9144000" y="0"/>
                </a:cubicBezTo>
                <a:close/>
              </a:path>
            </a:pathLst>
          </a:cu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userDrawn="1"/>
        </p:nvSpPr>
        <p:spPr>
          <a:xfrm>
            <a:off x="0" y="282845"/>
            <a:ext cx="9144000" cy="2053488"/>
          </a:xfrm>
          <a:custGeom>
            <a:avLst/>
            <a:gdLst/>
            <a:ahLst/>
            <a:cxnLst/>
            <a:rect l="l" t="t" r="r" b="b"/>
            <a:pathLst>
              <a:path w="9144000" h="2053488">
                <a:moveTo>
                  <a:pt x="8602116" y="123"/>
                </a:moveTo>
                <a:cubicBezTo>
                  <a:pt x="8777703" y="-373"/>
                  <a:pt x="8958258" y="617"/>
                  <a:pt x="9144000" y="3291"/>
                </a:cubicBezTo>
                <a:lnTo>
                  <a:pt x="9144000" y="2053488"/>
                </a:lnTo>
                <a:lnTo>
                  <a:pt x="1" y="2053488"/>
                </a:lnTo>
                <a:lnTo>
                  <a:pt x="0" y="2053482"/>
                </a:lnTo>
                <a:lnTo>
                  <a:pt x="0" y="716244"/>
                </a:lnTo>
                <a:cubicBezTo>
                  <a:pt x="2483859" y="1470305"/>
                  <a:pt x="3135213" y="15548"/>
                  <a:pt x="8602116" y="12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52600" y="381000"/>
            <a:ext cx="7162800" cy="11430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533400" y="1676400"/>
            <a:ext cx="8382000" cy="4495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851E47-BCC1-46BA-AE5F-7C9999871E85}" type="datetimeFigureOut">
              <a:rPr lang="en-US" smtClean="0"/>
              <a:t>12/27/2018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1A2D11-1CF9-43E4-B7EA-3CBC6920D0C1}" type="slidenum">
              <a:rPr lang="en-US" smtClean="0"/>
              <a:t>‹#›</a:t>
            </a:fld>
            <a:endParaRPr lang="en-US"/>
          </a:p>
        </p:txBody>
      </p:sp>
    </p:spTree>
    <p:extLst>
      <p:ext uri="{BB962C8B-B14F-4D97-AF65-F5344CB8AC3E}">
        <p14:creationId xmlns:p14="http://schemas.microsoft.com/office/powerpoint/2010/main" val="153953639"/>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Lst>
  <p:timing>
    <p:tnLst>
      <p:par>
        <p:cTn id="1" dur="indefinite" restart="never" nodeType="tmRoot"/>
      </p:par>
    </p:tnLst>
  </p:timing>
  <p:txStyles>
    <p:titleStyle>
      <a:lvl1pPr algn="r" defTabSz="914400" rtl="0" eaLnBrk="1" latinLnBrk="0" hangingPunct="1">
        <a:spcBef>
          <a:spcPct val="0"/>
        </a:spcBef>
        <a:buNone/>
        <a:defRPr sz="3200" kern="1200">
          <a:solidFill>
            <a:schemeClr val="bg1"/>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bg1"/>
          </a:solidFill>
          <a:latin typeface="+mn-lt"/>
          <a:ea typeface="+mn-ea"/>
          <a:cs typeface="+mn-cs"/>
        </a:defRPr>
      </a:lvl1pPr>
      <a:lvl2pPr marL="0" indent="0" algn="l" defTabSz="914400" rtl="0" eaLnBrk="1" latinLnBrk="0" hangingPunct="1">
        <a:spcBef>
          <a:spcPct val="20000"/>
        </a:spcBef>
        <a:buFontTx/>
        <a:buNone/>
        <a:defRPr sz="2400" kern="1200">
          <a:solidFill>
            <a:schemeClr val="bg1"/>
          </a:solidFill>
          <a:latin typeface="+mn-lt"/>
          <a:ea typeface="+mn-ea"/>
          <a:cs typeface="+mn-cs"/>
        </a:defRPr>
      </a:lvl2pPr>
      <a:lvl3pPr marL="0" indent="0" algn="l" defTabSz="914400" rtl="0" eaLnBrk="1" latinLnBrk="0" hangingPunct="1">
        <a:spcBef>
          <a:spcPct val="20000"/>
        </a:spcBef>
        <a:buFontTx/>
        <a:buNone/>
        <a:defRPr sz="2400" kern="1200">
          <a:solidFill>
            <a:schemeClr val="bg1"/>
          </a:solidFill>
          <a:latin typeface="+mn-lt"/>
          <a:ea typeface="+mn-ea"/>
          <a:cs typeface="+mn-cs"/>
        </a:defRPr>
      </a:lvl3pPr>
      <a:lvl4pPr marL="0" indent="0" algn="l" defTabSz="914400" rtl="0" eaLnBrk="1" latinLnBrk="0" hangingPunct="1">
        <a:spcBef>
          <a:spcPct val="20000"/>
        </a:spcBef>
        <a:buFontTx/>
        <a:buNone/>
        <a:defRPr sz="2400" kern="1200">
          <a:solidFill>
            <a:schemeClr val="bg1"/>
          </a:solidFill>
          <a:latin typeface="+mn-lt"/>
          <a:ea typeface="+mn-ea"/>
          <a:cs typeface="+mn-cs"/>
        </a:defRPr>
      </a:lvl4pPr>
      <a:lvl5pPr marL="0" indent="0" algn="l" defTabSz="914400" rtl="0" eaLnBrk="1" latinLnBrk="0" hangingPunct="1">
        <a:spcBef>
          <a:spcPct val="20000"/>
        </a:spcBef>
        <a:buFontTx/>
        <a:buNone/>
        <a:defRPr sz="24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23.png"/></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GdzpoS8pTks" TargetMode="Externa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05200" y="5257800"/>
            <a:ext cx="7772400" cy="1470025"/>
          </a:xfrm>
        </p:spPr>
        <p:txBody>
          <a:bodyPr/>
          <a:lstStyle/>
          <a:p>
            <a:r>
              <a:rPr lang="en-US" dirty="0" smtClean="0"/>
              <a:t>Behavioral Emergencies</a:t>
            </a:r>
            <a:endParaRPr lang="en-US" dirty="0">
              <a:solidFill>
                <a:schemeClr val="tx1"/>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48400" y="4583389"/>
            <a:ext cx="2642616" cy="2144436"/>
          </a:xfrm>
          <a:prstGeom prst="rect">
            <a:avLst/>
          </a:prstGeom>
        </p:spPr>
      </p:pic>
    </p:spTree>
    <p:extLst>
      <p:ext uri="{BB962C8B-B14F-4D97-AF65-F5344CB8AC3E}">
        <p14:creationId xmlns:p14="http://schemas.microsoft.com/office/powerpoint/2010/main" val="299527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2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528501" y="1219200"/>
            <a:ext cx="9661071" cy="5638800"/>
          </a:xfr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149296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145581" y="1219200"/>
            <a:ext cx="9473113" cy="5638800"/>
          </a:xfrm>
        </p:spPr>
      </p:pic>
    </p:spTree>
    <p:extLst>
      <p:ext uri="{BB962C8B-B14F-4D97-AF65-F5344CB8AC3E}">
        <p14:creationId xmlns:p14="http://schemas.microsoft.com/office/powerpoint/2010/main" val="37049665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3"/>
                </a:solidFill>
              </a:rPr>
              <a:t>Introduction</a:t>
            </a:r>
            <a:endParaRPr lang="en-US" dirty="0"/>
          </a:p>
        </p:txBody>
      </p:sp>
      <p:sp>
        <p:nvSpPr>
          <p:cNvPr id="3" name="Content Placeholder 2"/>
          <p:cNvSpPr>
            <a:spLocks noGrp="1"/>
          </p:cNvSpPr>
          <p:nvPr>
            <p:ph sz="quarter" idx="10"/>
          </p:nvPr>
        </p:nvSpPr>
        <p:spPr>
          <a:xfrm>
            <a:off x="381000" y="1676400"/>
            <a:ext cx="8534400" cy="4495800"/>
          </a:xfrm>
        </p:spPr>
        <p:txBody>
          <a:bodyPr/>
          <a:lstStyle/>
          <a:p>
            <a:r>
              <a:rPr lang="en-US" dirty="0" smtClean="0"/>
              <a:t>Psychosis?  Behavioral Issues? </a:t>
            </a:r>
            <a:r>
              <a:rPr lang="en-US" dirty="0"/>
              <a:t>T</a:t>
            </a:r>
            <a:r>
              <a:rPr lang="en-US" dirty="0" smtClean="0"/>
              <a:t>hey are always a challenge.</a:t>
            </a:r>
          </a:p>
          <a:p>
            <a:endParaRPr lang="en-US" dirty="0" smtClean="0"/>
          </a:p>
          <a:p>
            <a:r>
              <a:rPr lang="en-US" dirty="0" smtClean="0"/>
              <a:t>Be a good clinician and perform a thorough assessment.</a:t>
            </a:r>
          </a:p>
          <a:p>
            <a:endParaRPr lang="en-US" dirty="0"/>
          </a:p>
          <a:p>
            <a:r>
              <a:rPr lang="en-US" dirty="0" smtClean="0"/>
              <a:t>Rule out any obvious medical explanations for their behavior. </a:t>
            </a:r>
          </a:p>
          <a:p>
            <a:r>
              <a:rPr lang="en-US" dirty="0" smtClean="0"/>
              <a:t> </a:t>
            </a:r>
          </a:p>
          <a:p>
            <a:r>
              <a:rPr lang="en-US" dirty="0" smtClean="0"/>
              <a:t>Blood Glucose can cause AMS and/or Behavioral Problems!</a:t>
            </a:r>
          </a:p>
          <a:p>
            <a:endParaRPr lang="en-US" dirty="0" smtClean="0"/>
          </a:p>
          <a:p>
            <a:r>
              <a:rPr lang="en-US" dirty="0" smtClean="0"/>
              <a:t>Treat </a:t>
            </a:r>
            <a:r>
              <a:rPr lang="en-US" dirty="0" smtClean="0"/>
              <a:t>the patient and family </a:t>
            </a:r>
            <a:r>
              <a:rPr lang="en-US" dirty="0" smtClean="0"/>
              <a:t>with respect.  </a:t>
            </a:r>
            <a:endParaRPr lang="en-US" dirty="0"/>
          </a:p>
        </p:txBody>
      </p:sp>
    </p:spTree>
    <p:extLst>
      <p:ext uri="{BB962C8B-B14F-4D97-AF65-F5344CB8AC3E}">
        <p14:creationId xmlns:p14="http://schemas.microsoft.com/office/powerpoint/2010/main" val="126857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900"/>
                                        <p:tgtEl>
                                          <p:spTgt spid="2"/>
                                        </p:tgtEl>
                                      </p:cBhvr>
                                    </p:animEffect>
                                  </p:childTnLst>
                                </p:cTn>
                              </p:par>
                              <p:par>
                                <p:cTn id="8" presetID="10" presetClass="entr" presetSubtype="0" fill="hold" grpId="0" nodeType="withEffect">
                                  <p:stCondLst>
                                    <p:cond delay="8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1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8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1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80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1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80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1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80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11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80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1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pPr algn="ctr"/>
            <a:r>
              <a:rPr lang="en-US" dirty="0" smtClean="0"/>
              <a:t>Many people experience situational anxiety when faced with social encounters, stresses in life, and the thoughts of facing a tough situation.</a:t>
            </a:r>
          </a:p>
          <a:p>
            <a:pPr algn="ctr"/>
            <a:endParaRPr lang="en-US" dirty="0" smtClean="0"/>
          </a:p>
          <a:p>
            <a:pPr algn="ctr"/>
            <a:r>
              <a:rPr lang="en-US" dirty="0" smtClean="0"/>
              <a:t>The definition of Anxiety is a state of fear or panic about a current or future event.  </a:t>
            </a:r>
          </a:p>
          <a:p>
            <a:pPr algn="ctr"/>
            <a:endParaRPr lang="en-US" dirty="0" smtClean="0"/>
          </a:p>
          <a:p>
            <a:pPr algn="ctr"/>
            <a:r>
              <a:rPr lang="en-US" dirty="0" smtClean="0"/>
              <a:t>The patient may have a complete inability to function or just a lingering fear that has little affect on their everyday life.</a:t>
            </a:r>
            <a:endParaRPr lang="en-US" dirty="0"/>
          </a:p>
        </p:txBody>
      </p:sp>
      <p:sp>
        <p:nvSpPr>
          <p:cNvPr id="3" name="Title 2"/>
          <p:cNvSpPr>
            <a:spLocks noGrp="1"/>
          </p:cNvSpPr>
          <p:nvPr>
            <p:ph type="title"/>
          </p:nvPr>
        </p:nvSpPr>
        <p:spPr/>
        <p:txBody>
          <a:bodyPr/>
          <a:lstStyle/>
          <a:p>
            <a:r>
              <a:rPr lang="en-US" dirty="0" smtClean="0"/>
              <a:t>Anxiety</a:t>
            </a:r>
            <a:endParaRPr lang="en-US" dirty="0"/>
          </a:p>
        </p:txBody>
      </p:sp>
    </p:spTree>
    <p:extLst>
      <p:ext uri="{BB962C8B-B14F-4D97-AF65-F5344CB8AC3E}">
        <p14:creationId xmlns:p14="http://schemas.microsoft.com/office/powerpoint/2010/main" val="4003626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pPr algn="ctr"/>
            <a:r>
              <a:rPr lang="en-US" dirty="0" smtClean="0"/>
              <a:t>The patient may progress from a normal state to an extreme panic attack quickly based upon the stimuli that they are presented with.</a:t>
            </a:r>
          </a:p>
          <a:p>
            <a:pPr algn="ctr"/>
            <a:endParaRPr lang="en-US" dirty="0"/>
          </a:p>
          <a:p>
            <a:pPr algn="ctr"/>
            <a:r>
              <a:rPr lang="en-US" dirty="0" smtClean="0"/>
              <a:t>These panic attacks can become quite severe to the point that the patient requires treatments in the hospital to return to a functioning state.</a:t>
            </a:r>
          </a:p>
          <a:p>
            <a:pPr algn="ctr"/>
            <a:endParaRPr lang="en-US" dirty="0" smtClean="0"/>
          </a:p>
          <a:p>
            <a:pPr algn="ctr"/>
            <a:r>
              <a:rPr lang="en-US" dirty="0" smtClean="0"/>
              <a:t>Many patients can control these symptoms with medications such as Ativan (Lorazepam), Clonazepam, Alprazolam, and others.</a:t>
            </a:r>
          </a:p>
          <a:p>
            <a:endParaRPr lang="en-US" dirty="0"/>
          </a:p>
        </p:txBody>
      </p:sp>
      <p:sp>
        <p:nvSpPr>
          <p:cNvPr id="3" name="Title 2"/>
          <p:cNvSpPr>
            <a:spLocks noGrp="1"/>
          </p:cNvSpPr>
          <p:nvPr>
            <p:ph type="title"/>
          </p:nvPr>
        </p:nvSpPr>
        <p:spPr/>
        <p:txBody>
          <a:bodyPr/>
          <a:lstStyle/>
          <a:p>
            <a:r>
              <a:rPr lang="en-US" dirty="0" smtClean="0"/>
              <a:t>Anxiety</a:t>
            </a:r>
            <a:endParaRPr lang="en-US" dirty="0"/>
          </a:p>
        </p:txBody>
      </p:sp>
    </p:spTree>
    <p:extLst>
      <p:ext uri="{BB962C8B-B14F-4D97-AF65-F5344CB8AC3E}">
        <p14:creationId xmlns:p14="http://schemas.microsoft.com/office/powerpoint/2010/main" val="2200719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Paranoia</a:t>
            </a:r>
            <a:endParaRPr lang="en-US" dirty="0"/>
          </a:p>
        </p:txBody>
      </p:sp>
      <p:sp>
        <p:nvSpPr>
          <p:cNvPr id="2" name="Content Placeholder 1"/>
          <p:cNvSpPr>
            <a:spLocks noGrp="1"/>
          </p:cNvSpPr>
          <p:nvPr>
            <p:ph sz="quarter" idx="10"/>
          </p:nvPr>
        </p:nvSpPr>
        <p:spPr/>
        <p:txBody>
          <a:bodyPr/>
          <a:lstStyle/>
          <a:p>
            <a:pPr algn="ctr"/>
            <a:r>
              <a:rPr lang="en-US" dirty="0" smtClean="0"/>
              <a:t>Paranoia is an instinct or thought process believed to be heavily influenced by anxiety or fear, often to the point of delusion or irrationality.</a:t>
            </a:r>
          </a:p>
          <a:p>
            <a:pPr algn="ctr"/>
            <a:endParaRPr lang="en-US" dirty="0"/>
          </a:p>
          <a:p>
            <a:pPr algn="ctr"/>
            <a:r>
              <a:rPr lang="en-US" dirty="0" smtClean="0"/>
              <a:t>General distrust, fear, anxiety, impulsiveness, and irrational thoughts may present themselves at any time and in varying degrees.</a:t>
            </a:r>
          </a:p>
          <a:p>
            <a:pPr algn="ctr"/>
            <a:endParaRPr lang="en-US" dirty="0"/>
          </a:p>
          <a:p>
            <a:pPr algn="ctr"/>
            <a:r>
              <a:rPr lang="en-US" dirty="0" smtClean="0"/>
              <a:t>Social circumstances heavily influence paranoid thoughts.</a:t>
            </a:r>
            <a:endParaRPr lang="en-US" dirty="0"/>
          </a:p>
        </p:txBody>
      </p:sp>
    </p:spTree>
    <p:extLst>
      <p:ext uri="{BB962C8B-B14F-4D97-AF65-F5344CB8AC3E}">
        <p14:creationId xmlns:p14="http://schemas.microsoft.com/office/powerpoint/2010/main" val="21067868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pPr algn="ctr"/>
            <a:r>
              <a:rPr lang="en-US" dirty="0" smtClean="0"/>
              <a:t>A feeling of being out of control is the dominant trait.</a:t>
            </a:r>
          </a:p>
          <a:p>
            <a:pPr algn="ctr"/>
            <a:endParaRPr lang="en-US" dirty="0"/>
          </a:p>
          <a:p>
            <a:pPr algn="ctr"/>
            <a:r>
              <a:rPr lang="en-US" dirty="0" smtClean="0"/>
              <a:t>Females are more likely to exhibit paranoid psychosis then males.</a:t>
            </a:r>
          </a:p>
          <a:p>
            <a:pPr algn="ctr"/>
            <a:endParaRPr lang="en-US" dirty="0"/>
          </a:p>
          <a:p>
            <a:pPr algn="ctr"/>
            <a:r>
              <a:rPr lang="en-US" dirty="0" smtClean="0"/>
              <a:t>Lower socioeconomic status and a tragic history may also be contributing factors.</a:t>
            </a:r>
            <a:endParaRPr lang="en-US" dirty="0"/>
          </a:p>
        </p:txBody>
      </p:sp>
      <p:sp>
        <p:nvSpPr>
          <p:cNvPr id="5" name="Rectangle 4"/>
          <p:cNvSpPr/>
          <p:nvPr/>
        </p:nvSpPr>
        <p:spPr>
          <a:xfrm>
            <a:off x="6781800" y="838200"/>
            <a:ext cx="1895221" cy="584775"/>
          </a:xfrm>
          <a:prstGeom prst="rect">
            <a:avLst/>
          </a:prstGeom>
        </p:spPr>
        <p:txBody>
          <a:bodyPr wrap="square">
            <a:spAutoFit/>
          </a:bodyPr>
          <a:lstStyle/>
          <a:p>
            <a:r>
              <a:rPr lang="en-US" sz="3200" b="1" dirty="0">
                <a:latin typeface="+mj-lt"/>
              </a:rPr>
              <a:t>Paranoia</a:t>
            </a:r>
          </a:p>
        </p:txBody>
      </p:sp>
    </p:spTree>
    <p:extLst>
      <p:ext uri="{BB962C8B-B14F-4D97-AF65-F5344CB8AC3E}">
        <p14:creationId xmlns:p14="http://schemas.microsoft.com/office/powerpoint/2010/main" val="4253589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dirty="0" smtClean="0"/>
              <a:t>Schizophrenia vs Psychosis</a:t>
            </a:r>
          </a:p>
          <a:p>
            <a:endParaRPr lang="en-US" dirty="0"/>
          </a:p>
          <a:p>
            <a:r>
              <a:rPr lang="en-US" dirty="0" smtClean="0"/>
              <a:t>Psychosis is a broad term for psychological conditions.</a:t>
            </a:r>
          </a:p>
          <a:p>
            <a:r>
              <a:rPr lang="en-US" dirty="0"/>
              <a:t> </a:t>
            </a:r>
            <a:r>
              <a:rPr lang="en-US" dirty="0" smtClean="0"/>
              <a:t>     </a:t>
            </a:r>
            <a:r>
              <a:rPr lang="en-US" dirty="0" err="1" smtClean="0"/>
              <a:t>eg</a:t>
            </a:r>
            <a:r>
              <a:rPr lang="en-US" dirty="0" smtClean="0"/>
              <a:t>-hallucinations, delusions, disturbed thoughts, </a:t>
            </a:r>
            <a:r>
              <a:rPr lang="en-US" dirty="0" err="1" smtClean="0"/>
              <a:t>etc</a:t>
            </a:r>
            <a:r>
              <a:rPr lang="en-US" dirty="0" smtClean="0"/>
              <a:t>…</a:t>
            </a:r>
          </a:p>
          <a:p>
            <a:r>
              <a:rPr lang="en-US" dirty="0" smtClean="0"/>
              <a:t>Schizophrenia is a type of Psychosis where a person would have multiple specific symptoms.</a:t>
            </a:r>
          </a:p>
          <a:p>
            <a:endParaRPr lang="en-US" dirty="0"/>
          </a:p>
          <a:p>
            <a:r>
              <a:rPr lang="en-US" dirty="0" smtClean="0"/>
              <a:t>Schizophrenia and Psychosis are varied in their symptoms and presentations.</a:t>
            </a:r>
            <a:endParaRPr lang="en-US" dirty="0"/>
          </a:p>
        </p:txBody>
      </p:sp>
    </p:spTree>
    <p:extLst>
      <p:ext uri="{BB962C8B-B14F-4D97-AF65-F5344CB8AC3E}">
        <p14:creationId xmlns:p14="http://schemas.microsoft.com/office/powerpoint/2010/main" val="1949144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381000" y="1447800"/>
            <a:ext cx="11617569" cy="5699185"/>
          </a:xfrm>
        </p:spPr>
      </p:pic>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13392052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2133600" y="1162975"/>
            <a:ext cx="6858000" cy="5592932"/>
          </a:xfrm>
        </p:spPr>
      </p:pic>
    </p:spTree>
    <p:extLst>
      <p:ext uri="{BB962C8B-B14F-4D97-AF65-F5344CB8AC3E}">
        <p14:creationId xmlns:p14="http://schemas.microsoft.com/office/powerpoint/2010/main" val="2567914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Paranoid-</a:t>
            </a:r>
            <a:r>
              <a:rPr lang="en-US" dirty="0" smtClean="0"/>
              <a:t> Delusions &amp; Hallucinations</a:t>
            </a:r>
          </a:p>
          <a:p>
            <a:r>
              <a:rPr lang="en-US" b="1" u="sng" dirty="0" smtClean="0"/>
              <a:t>Catatonic-</a:t>
            </a:r>
            <a:r>
              <a:rPr lang="en-US" dirty="0" smtClean="0"/>
              <a:t> Unusual motor activity, extreme negativism, peculiar posturing</a:t>
            </a:r>
          </a:p>
          <a:p>
            <a:r>
              <a:rPr lang="en-US" b="1" u="sng" dirty="0" smtClean="0"/>
              <a:t>Hebephrenic/Disorganized-</a:t>
            </a:r>
            <a:r>
              <a:rPr lang="en-US" dirty="0" smtClean="0"/>
              <a:t> </a:t>
            </a:r>
            <a:r>
              <a:rPr lang="en-US" dirty="0"/>
              <a:t>D</a:t>
            </a:r>
            <a:r>
              <a:rPr lang="en-US" dirty="0" smtClean="0"/>
              <a:t>isorganized speech, flat affect, possible hallucinations &amp; delusions</a:t>
            </a:r>
          </a:p>
          <a:p>
            <a:r>
              <a:rPr lang="en-US" b="1" u="sng" dirty="0" smtClean="0"/>
              <a:t>Undifferentiated-</a:t>
            </a:r>
            <a:r>
              <a:rPr lang="en-US" dirty="0" smtClean="0"/>
              <a:t> Schizophrenic symptoms that do not fit into any 1 category</a:t>
            </a:r>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US" dirty="0" smtClean="0"/>
              <a:t>Categories of Schizophrenia</a:t>
            </a:r>
            <a:endParaRPr lang="en-US" dirty="0"/>
          </a:p>
        </p:txBody>
      </p:sp>
    </p:spTree>
    <p:extLst>
      <p:ext uri="{BB962C8B-B14F-4D97-AF65-F5344CB8AC3E}">
        <p14:creationId xmlns:p14="http://schemas.microsoft.com/office/powerpoint/2010/main" val="41526393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normAutofit/>
          </a:bodyPr>
          <a:lstStyle/>
          <a:p>
            <a:pPr algn="ctr"/>
            <a:r>
              <a:rPr lang="en-US" sz="2800" dirty="0" err="1" smtClean="0"/>
              <a:t>Thorazine</a:t>
            </a:r>
            <a:r>
              <a:rPr lang="en-US" sz="2800" dirty="0" smtClean="0"/>
              <a:t>, Haldol, </a:t>
            </a:r>
            <a:r>
              <a:rPr lang="en-US" sz="2800" dirty="0" err="1" smtClean="0"/>
              <a:t>Proloxin</a:t>
            </a:r>
            <a:r>
              <a:rPr lang="en-US" sz="2800" dirty="0" smtClean="0"/>
              <a:t>, </a:t>
            </a:r>
            <a:r>
              <a:rPr lang="en-US" sz="2800" dirty="0" err="1" smtClean="0"/>
              <a:t>Abilify</a:t>
            </a:r>
            <a:r>
              <a:rPr lang="en-US" sz="2800" dirty="0" smtClean="0"/>
              <a:t>, Zyprexa, Seroquel, &amp; Risperdal are the most common medications prescribed for Schizophrenia.  </a:t>
            </a:r>
            <a:endParaRPr lang="en-US" sz="2800" dirty="0"/>
          </a:p>
        </p:txBody>
      </p:sp>
      <p:sp>
        <p:nvSpPr>
          <p:cNvPr id="3" name="Title 2"/>
          <p:cNvSpPr>
            <a:spLocks noGrp="1"/>
          </p:cNvSpPr>
          <p:nvPr>
            <p:ph type="title"/>
          </p:nvPr>
        </p:nvSpPr>
        <p:spPr/>
        <p:txBody>
          <a:bodyPr/>
          <a:lstStyle/>
          <a:p>
            <a:r>
              <a:rPr lang="en-US" dirty="0" smtClean="0"/>
              <a:t>Schizophrenia Medications</a:t>
            </a:r>
            <a:endParaRPr lang="en-US" dirty="0"/>
          </a:p>
        </p:txBody>
      </p:sp>
    </p:spTree>
    <p:extLst>
      <p:ext uri="{BB962C8B-B14F-4D97-AF65-F5344CB8AC3E}">
        <p14:creationId xmlns:p14="http://schemas.microsoft.com/office/powerpoint/2010/main" val="511604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a:xfrm>
            <a:off x="457200" y="1295400"/>
            <a:ext cx="8382000" cy="4495800"/>
          </a:xfrm>
        </p:spPr>
        <p:txBody>
          <a:bodyPr/>
          <a:lstStyle/>
          <a:p>
            <a:r>
              <a:rPr lang="en-US" dirty="0" smtClean="0"/>
              <a:t>Some patients with Schizophrenia develop OCD in order to  help themselves cope with their symptoms.</a:t>
            </a:r>
          </a:p>
          <a:p>
            <a:endParaRPr lang="en-US" dirty="0"/>
          </a:p>
          <a:p>
            <a:r>
              <a:rPr lang="en-US" dirty="0" smtClean="0"/>
              <a:t>OCD behaviors may add to the complexity of a call as the patient may require additional time to adjust to what is happening to them during the call.</a:t>
            </a:r>
            <a:endParaRPr lang="en-US" dirty="0"/>
          </a:p>
        </p:txBody>
      </p:sp>
      <p:sp>
        <p:nvSpPr>
          <p:cNvPr id="3" name="Title 2"/>
          <p:cNvSpPr>
            <a:spLocks noGrp="1"/>
          </p:cNvSpPr>
          <p:nvPr>
            <p:ph type="title"/>
          </p:nvPr>
        </p:nvSpPr>
        <p:spPr/>
        <p:txBody>
          <a:bodyPr/>
          <a:lstStyle/>
          <a:p>
            <a:r>
              <a:rPr lang="en-US" dirty="0" smtClean="0"/>
              <a:t>OCD in </a:t>
            </a:r>
            <a:r>
              <a:rPr lang="en-US" dirty="0" err="1" smtClean="0"/>
              <a:t>Schizoprenics</a:t>
            </a:r>
            <a:endParaRPr lang="en-US" dirty="0"/>
          </a:p>
        </p:txBody>
      </p:sp>
      <p:pic>
        <p:nvPicPr>
          <p:cNvPr id="4" name="Picture 3"/>
          <p:cNvPicPr>
            <a:picLocks noChangeAspect="1"/>
          </p:cNvPicPr>
          <p:nvPr/>
        </p:nvPicPr>
        <p:blipFill>
          <a:blip r:embed="rId2"/>
          <a:stretch>
            <a:fillRect/>
          </a:stretch>
        </p:blipFill>
        <p:spPr>
          <a:xfrm>
            <a:off x="7227670" y="5105400"/>
            <a:ext cx="1879319" cy="1752600"/>
          </a:xfrm>
          <a:prstGeom prst="rect">
            <a:avLst/>
          </a:prstGeom>
        </p:spPr>
      </p:pic>
      <p:pic>
        <p:nvPicPr>
          <p:cNvPr id="5" name="Picture 4"/>
          <p:cNvPicPr>
            <a:picLocks noChangeAspect="1"/>
          </p:cNvPicPr>
          <p:nvPr/>
        </p:nvPicPr>
        <p:blipFill>
          <a:blip r:embed="rId3"/>
          <a:stretch>
            <a:fillRect/>
          </a:stretch>
        </p:blipFill>
        <p:spPr>
          <a:xfrm>
            <a:off x="-1" y="4267200"/>
            <a:ext cx="3135019" cy="2552700"/>
          </a:xfrm>
          <a:prstGeom prst="rect">
            <a:avLst/>
          </a:prstGeom>
        </p:spPr>
      </p:pic>
      <p:pic>
        <p:nvPicPr>
          <p:cNvPr id="6" name="Picture 5"/>
          <p:cNvPicPr>
            <a:picLocks noChangeAspect="1"/>
          </p:cNvPicPr>
          <p:nvPr/>
        </p:nvPicPr>
        <p:blipFill>
          <a:blip r:embed="rId4"/>
          <a:stretch>
            <a:fillRect/>
          </a:stretch>
        </p:blipFill>
        <p:spPr>
          <a:xfrm>
            <a:off x="3200400" y="3800475"/>
            <a:ext cx="4076700" cy="3057525"/>
          </a:xfrm>
          <a:prstGeom prst="rect">
            <a:avLst/>
          </a:prstGeom>
        </p:spPr>
      </p:pic>
    </p:spTree>
    <p:extLst>
      <p:ext uri="{BB962C8B-B14F-4D97-AF65-F5344CB8AC3E}">
        <p14:creationId xmlns:p14="http://schemas.microsoft.com/office/powerpoint/2010/main" val="7481358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2133600" y="2133600"/>
            <a:ext cx="5495925" cy="4153897"/>
          </a:xfr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6650889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a:xfrm>
            <a:off x="533400" y="1524000"/>
            <a:ext cx="8382000" cy="5181600"/>
          </a:xfrm>
        </p:spPr>
        <p:txBody>
          <a:bodyPr>
            <a:normAutofit fontScale="92500"/>
          </a:bodyPr>
          <a:lstStyle/>
          <a:p>
            <a:r>
              <a:rPr lang="en-US" dirty="0" smtClean="0"/>
              <a:t>-Usually </a:t>
            </a:r>
            <a:r>
              <a:rPr lang="en-US" dirty="0" smtClean="0"/>
              <a:t>begins in late adolescence to early adulthood.</a:t>
            </a:r>
          </a:p>
          <a:p>
            <a:endParaRPr lang="en-US" dirty="0" smtClean="0"/>
          </a:p>
          <a:p>
            <a:r>
              <a:rPr lang="en-US" dirty="0" smtClean="0"/>
              <a:t>-Presence </a:t>
            </a:r>
            <a:r>
              <a:rPr lang="en-US" dirty="0" smtClean="0"/>
              <a:t>in childhood is not well established due to the debate about appropriate recognition and evaluation.</a:t>
            </a:r>
          </a:p>
          <a:p>
            <a:endParaRPr lang="en-US" dirty="0" smtClean="0"/>
          </a:p>
          <a:p>
            <a:r>
              <a:rPr lang="en-US" dirty="0" smtClean="0"/>
              <a:t>-Treatments </a:t>
            </a:r>
            <a:r>
              <a:rPr lang="en-US" dirty="0" smtClean="0"/>
              <a:t>are similar to that of adults (medications).</a:t>
            </a:r>
          </a:p>
          <a:p>
            <a:endParaRPr lang="en-US" dirty="0" smtClean="0"/>
          </a:p>
          <a:p>
            <a:r>
              <a:rPr lang="en-US" dirty="0" smtClean="0"/>
              <a:t>-Responses </a:t>
            </a:r>
            <a:r>
              <a:rPr lang="en-US" dirty="0" smtClean="0"/>
              <a:t>vary as medications effect children in differing ways.</a:t>
            </a:r>
          </a:p>
          <a:p>
            <a:endParaRPr lang="en-US" dirty="0" smtClean="0"/>
          </a:p>
          <a:p>
            <a:r>
              <a:rPr lang="en-US" dirty="0" smtClean="0"/>
              <a:t>-Children </a:t>
            </a:r>
            <a:r>
              <a:rPr lang="en-US" dirty="0" smtClean="0"/>
              <a:t>and adolescents with bipolar commonly have other psychiatric disorders.</a:t>
            </a:r>
          </a:p>
          <a:p>
            <a:endParaRPr lang="en-US" dirty="0" smtClean="0"/>
          </a:p>
          <a:p>
            <a:r>
              <a:rPr lang="en-US" dirty="0" smtClean="0"/>
              <a:t>-Bipolar </a:t>
            </a:r>
            <a:r>
              <a:rPr lang="en-US" dirty="0" smtClean="0"/>
              <a:t>disorders will often run in families.</a:t>
            </a:r>
            <a:endParaRPr lang="en-US" dirty="0"/>
          </a:p>
        </p:txBody>
      </p:sp>
      <p:sp>
        <p:nvSpPr>
          <p:cNvPr id="3" name="Title 2"/>
          <p:cNvSpPr>
            <a:spLocks noGrp="1"/>
          </p:cNvSpPr>
          <p:nvPr>
            <p:ph type="title"/>
          </p:nvPr>
        </p:nvSpPr>
        <p:spPr/>
        <p:txBody>
          <a:bodyPr/>
          <a:lstStyle/>
          <a:p>
            <a:r>
              <a:rPr lang="en-US" dirty="0" smtClean="0"/>
              <a:t>Bipolar in Children</a:t>
            </a:r>
            <a:endParaRPr lang="en-US" dirty="0"/>
          </a:p>
        </p:txBody>
      </p:sp>
    </p:spTree>
    <p:extLst>
      <p:ext uri="{BB962C8B-B14F-4D97-AF65-F5344CB8AC3E}">
        <p14:creationId xmlns:p14="http://schemas.microsoft.com/office/powerpoint/2010/main" val="9479935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Hallucinations</a:t>
            </a:r>
            <a:endParaRPr lang="en-US" dirty="0"/>
          </a:p>
        </p:txBody>
      </p:sp>
      <p:sp>
        <p:nvSpPr>
          <p:cNvPr id="2" name="TextBox 1"/>
          <p:cNvSpPr txBox="1"/>
          <p:nvPr/>
        </p:nvSpPr>
        <p:spPr>
          <a:xfrm>
            <a:off x="152400" y="1447800"/>
            <a:ext cx="8839200" cy="2954655"/>
          </a:xfrm>
          <a:prstGeom prst="rect">
            <a:avLst/>
          </a:prstGeom>
          <a:noFill/>
        </p:spPr>
        <p:txBody>
          <a:bodyPr wrap="square" rtlCol="0">
            <a:spAutoFit/>
          </a:bodyPr>
          <a:lstStyle/>
          <a:p>
            <a:r>
              <a:rPr lang="en-US" sz="2400" dirty="0" smtClean="0"/>
              <a:t>Sensing something in the absence of external stimuli.</a:t>
            </a:r>
          </a:p>
          <a:p>
            <a:endParaRPr lang="en-US" dirty="0" smtClean="0"/>
          </a:p>
          <a:p>
            <a:endParaRPr lang="en-US" dirty="0"/>
          </a:p>
          <a:p>
            <a:r>
              <a:rPr lang="en-US" b="1" dirty="0" smtClean="0"/>
              <a:t>Auditory Hallucinations </a:t>
            </a:r>
            <a:r>
              <a:rPr lang="en-US" dirty="0" smtClean="0"/>
              <a:t>may be attributed to Schizophrenia</a:t>
            </a:r>
          </a:p>
          <a:p>
            <a:endParaRPr lang="en-US" dirty="0"/>
          </a:p>
          <a:p>
            <a:r>
              <a:rPr lang="en-US" b="1" dirty="0" smtClean="0"/>
              <a:t>Tactile Hallucinations </a:t>
            </a:r>
            <a:r>
              <a:rPr lang="en-US" dirty="0" smtClean="0"/>
              <a:t>such as bugs on the skin may be a sign of drugs or withdrawal</a:t>
            </a:r>
          </a:p>
          <a:p>
            <a:endParaRPr lang="en-US" dirty="0"/>
          </a:p>
          <a:p>
            <a:r>
              <a:rPr lang="en-US" b="1" dirty="0" smtClean="0"/>
              <a:t>Olfactory Hallucinations </a:t>
            </a:r>
            <a:r>
              <a:rPr lang="en-US" dirty="0" smtClean="0"/>
              <a:t>often times precede seizures and other neurologic emergencies.</a:t>
            </a:r>
            <a:endParaRPr lang="en-US" dirty="0"/>
          </a:p>
        </p:txBody>
      </p:sp>
    </p:spTree>
    <p:extLst>
      <p:ext uri="{BB962C8B-B14F-4D97-AF65-F5344CB8AC3E}">
        <p14:creationId xmlns:p14="http://schemas.microsoft.com/office/powerpoint/2010/main" val="30673860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extLst>
              <a:ext uri="{28A0092B-C50C-407E-A947-70E740481C1C}">
                <a14:useLocalDpi xmlns:a14="http://schemas.microsoft.com/office/drawing/2010/main" val="0"/>
              </a:ext>
            </a:extLst>
          </a:blip>
          <a:stretch>
            <a:fillRect/>
          </a:stretch>
        </p:blipFill>
        <p:spPr>
          <a:xfrm>
            <a:off x="1727200" y="1676400"/>
            <a:ext cx="5994400" cy="4495800"/>
          </a:xfrm>
        </p:spPr>
      </p:pic>
      <p:sp>
        <p:nvSpPr>
          <p:cNvPr id="3" name="Title 2"/>
          <p:cNvSpPr>
            <a:spLocks noGrp="1"/>
          </p:cNvSpPr>
          <p:nvPr>
            <p:ph type="title"/>
          </p:nvPr>
        </p:nvSpPr>
        <p:spPr/>
        <p:txBody>
          <a:bodyPr/>
          <a:lstStyle/>
          <a:p>
            <a:r>
              <a:rPr lang="en-US" dirty="0" smtClean="0"/>
              <a:t>We can be the first line of Help</a:t>
            </a:r>
            <a:endParaRPr lang="en-US" dirty="0"/>
          </a:p>
        </p:txBody>
      </p:sp>
      <p:sp>
        <p:nvSpPr>
          <p:cNvPr id="2" name="TextBox 1"/>
          <p:cNvSpPr txBox="1"/>
          <p:nvPr/>
        </p:nvSpPr>
        <p:spPr>
          <a:xfrm>
            <a:off x="990600" y="5955268"/>
            <a:ext cx="7696200" cy="369332"/>
          </a:xfrm>
          <a:prstGeom prst="rect">
            <a:avLst/>
          </a:prstGeom>
          <a:noFill/>
        </p:spPr>
        <p:txBody>
          <a:bodyPr wrap="square" rtlCol="0">
            <a:spAutoFit/>
          </a:bodyPr>
          <a:lstStyle/>
          <a:p>
            <a:r>
              <a:rPr lang="en-US" dirty="0" smtClean="0"/>
              <a:t>Listen, show compassion, let them vent, and do not give your opinions.</a:t>
            </a:r>
            <a:endParaRPr lang="en-US" dirty="0"/>
          </a:p>
        </p:txBody>
      </p:sp>
    </p:spTree>
    <p:extLst>
      <p:ext uri="{BB962C8B-B14F-4D97-AF65-F5344CB8AC3E}">
        <p14:creationId xmlns:p14="http://schemas.microsoft.com/office/powerpoint/2010/main" val="19917775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dirty="0" smtClean="0"/>
              <a:t>Depression has several sub categories</a:t>
            </a:r>
          </a:p>
          <a:p>
            <a:endParaRPr lang="en-US" dirty="0" smtClean="0"/>
          </a:p>
          <a:p>
            <a:r>
              <a:rPr lang="en-US" dirty="0" smtClean="0"/>
              <a:t>-Seasonal Affective Disorder</a:t>
            </a:r>
          </a:p>
          <a:p>
            <a:r>
              <a:rPr lang="en-US" dirty="0" smtClean="0"/>
              <a:t>-Post Partum Depression</a:t>
            </a:r>
          </a:p>
          <a:p>
            <a:r>
              <a:rPr lang="en-US" dirty="0" smtClean="0"/>
              <a:t>-Manic Depression</a:t>
            </a:r>
          </a:p>
          <a:p>
            <a:r>
              <a:rPr lang="en-US" dirty="0" smtClean="0"/>
              <a:t>-Situational Depression</a:t>
            </a:r>
          </a:p>
          <a:p>
            <a:r>
              <a:rPr lang="en-US" dirty="0" smtClean="0"/>
              <a:t>-Major Depression</a:t>
            </a:r>
          </a:p>
          <a:p>
            <a:endParaRPr lang="en-US" dirty="0"/>
          </a:p>
        </p:txBody>
      </p:sp>
      <p:sp>
        <p:nvSpPr>
          <p:cNvPr id="3" name="Title 2"/>
          <p:cNvSpPr>
            <a:spLocks noGrp="1"/>
          </p:cNvSpPr>
          <p:nvPr>
            <p:ph type="title"/>
          </p:nvPr>
        </p:nvSpPr>
        <p:spPr/>
        <p:txBody>
          <a:bodyPr>
            <a:normAutofit/>
          </a:bodyPr>
          <a:lstStyle/>
          <a:p>
            <a:r>
              <a:rPr lang="en-US" sz="6000" dirty="0" smtClean="0"/>
              <a:t>Depression</a:t>
            </a:r>
            <a:endParaRPr lang="en-US" sz="6000" dirty="0"/>
          </a:p>
        </p:txBody>
      </p:sp>
    </p:spTree>
    <p:extLst>
      <p:ext uri="{BB962C8B-B14F-4D97-AF65-F5344CB8AC3E}">
        <p14:creationId xmlns:p14="http://schemas.microsoft.com/office/powerpoint/2010/main" val="11290120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pPr algn="ctr"/>
            <a:r>
              <a:rPr lang="en-US" dirty="0" smtClean="0"/>
              <a:t>Sad, anxious, and/ or empty moods</a:t>
            </a:r>
          </a:p>
          <a:p>
            <a:pPr algn="ctr"/>
            <a:r>
              <a:rPr lang="en-US" dirty="0" smtClean="0"/>
              <a:t>Loss of appetite</a:t>
            </a:r>
          </a:p>
          <a:p>
            <a:pPr algn="ctr"/>
            <a:r>
              <a:rPr lang="en-US" dirty="0" smtClean="0"/>
              <a:t>Loss of interest in daily activities</a:t>
            </a:r>
          </a:p>
          <a:p>
            <a:pPr algn="ctr"/>
            <a:r>
              <a:rPr lang="en-US" dirty="0" smtClean="0"/>
              <a:t>Hopelessness or </a:t>
            </a:r>
            <a:r>
              <a:rPr lang="en-US" dirty="0" smtClean="0"/>
              <a:t>guilt</a:t>
            </a:r>
          </a:p>
          <a:p>
            <a:pPr algn="ctr"/>
            <a:r>
              <a:rPr lang="en-US" dirty="0" smtClean="0"/>
              <a:t>Cutting or self harm</a:t>
            </a:r>
            <a:endParaRPr lang="en-US" dirty="0" smtClean="0"/>
          </a:p>
          <a:p>
            <a:pPr algn="ctr"/>
            <a:r>
              <a:rPr lang="en-US" dirty="0" smtClean="0"/>
              <a:t>Restlessness or irritability</a:t>
            </a:r>
          </a:p>
          <a:p>
            <a:pPr algn="ctr"/>
            <a:r>
              <a:rPr lang="en-US" dirty="0" smtClean="0"/>
              <a:t>Lethargy and lack of sleep</a:t>
            </a:r>
          </a:p>
          <a:p>
            <a:pPr algn="ctr"/>
            <a:r>
              <a:rPr lang="en-US" dirty="0" smtClean="0"/>
              <a:t>Other physical changes or pains</a:t>
            </a:r>
            <a:endParaRPr lang="en-US" dirty="0"/>
          </a:p>
        </p:txBody>
      </p:sp>
      <p:sp>
        <p:nvSpPr>
          <p:cNvPr id="3" name="Title 2"/>
          <p:cNvSpPr>
            <a:spLocks noGrp="1"/>
          </p:cNvSpPr>
          <p:nvPr>
            <p:ph type="title"/>
          </p:nvPr>
        </p:nvSpPr>
        <p:spPr/>
        <p:txBody>
          <a:bodyPr/>
          <a:lstStyle/>
          <a:p>
            <a:r>
              <a:rPr lang="en-US" dirty="0" smtClean="0"/>
              <a:t>S/S of Depression</a:t>
            </a:r>
            <a:endParaRPr lang="en-US" dirty="0"/>
          </a:p>
        </p:txBody>
      </p:sp>
      <p:pic>
        <p:nvPicPr>
          <p:cNvPr id="1026" name="Picture 2" descr="Image result for depression 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 y="4114800"/>
            <a:ext cx="2314089" cy="2914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740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dirty="0" smtClean="0"/>
              <a:t>Seasonal changes and extended unfavorable seasons may bring on feelings of depression.  Lack of sunlight and physical activity may contribute to these feelings.  Being cooped up inside, illness, &amp; a lack of human contact also</a:t>
            </a:r>
          </a:p>
          <a:p>
            <a:r>
              <a:rPr lang="en-US" dirty="0"/>
              <a:t>c</a:t>
            </a:r>
            <a:r>
              <a:rPr lang="en-US" dirty="0" smtClean="0"/>
              <a:t>ontribute to these</a:t>
            </a:r>
          </a:p>
          <a:p>
            <a:r>
              <a:rPr lang="en-US" dirty="0"/>
              <a:t>f</a:t>
            </a:r>
            <a:r>
              <a:rPr lang="en-US" dirty="0" smtClean="0"/>
              <a:t>eelings.</a:t>
            </a:r>
          </a:p>
        </p:txBody>
      </p:sp>
      <p:sp>
        <p:nvSpPr>
          <p:cNvPr id="3" name="Title 2"/>
          <p:cNvSpPr>
            <a:spLocks noGrp="1"/>
          </p:cNvSpPr>
          <p:nvPr>
            <p:ph type="title"/>
          </p:nvPr>
        </p:nvSpPr>
        <p:spPr/>
        <p:txBody>
          <a:bodyPr/>
          <a:lstStyle/>
          <a:p>
            <a:r>
              <a:rPr lang="en-US" dirty="0" smtClean="0"/>
              <a:t>Seasonal Affective Disorder</a:t>
            </a:r>
            <a:endParaRPr lang="en-US" dirty="0"/>
          </a:p>
        </p:txBody>
      </p:sp>
      <p:pic>
        <p:nvPicPr>
          <p:cNvPr id="4" name="Picture 3"/>
          <p:cNvPicPr>
            <a:picLocks noChangeAspect="1"/>
          </p:cNvPicPr>
          <p:nvPr/>
        </p:nvPicPr>
        <p:blipFill>
          <a:blip r:embed="rId2"/>
          <a:stretch>
            <a:fillRect/>
          </a:stretch>
        </p:blipFill>
        <p:spPr>
          <a:xfrm>
            <a:off x="3253984" y="3200400"/>
            <a:ext cx="5890016" cy="3653246"/>
          </a:xfrm>
          <a:prstGeom prst="rect">
            <a:avLst/>
          </a:prstGeom>
        </p:spPr>
      </p:pic>
    </p:spTree>
    <p:extLst>
      <p:ext uri="{BB962C8B-B14F-4D97-AF65-F5344CB8AC3E}">
        <p14:creationId xmlns:p14="http://schemas.microsoft.com/office/powerpoint/2010/main" val="24048552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stretch>
            <a:fillRect/>
          </a:stretch>
        </p:blipFill>
        <p:spPr>
          <a:xfrm>
            <a:off x="45721" y="3481346"/>
            <a:ext cx="5974080" cy="3376654"/>
          </a:xfrm>
          <a:prstGeom prst="rect">
            <a:avLst/>
          </a:prstGeom>
        </p:spPr>
      </p:pic>
      <p:sp>
        <p:nvSpPr>
          <p:cNvPr id="3" name="Title 2"/>
          <p:cNvSpPr>
            <a:spLocks noGrp="1"/>
          </p:cNvSpPr>
          <p:nvPr>
            <p:ph type="title"/>
          </p:nvPr>
        </p:nvSpPr>
        <p:spPr/>
        <p:txBody>
          <a:bodyPr/>
          <a:lstStyle/>
          <a:p>
            <a:r>
              <a:rPr lang="en-US" dirty="0" smtClean="0"/>
              <a:t>Post Partum Depression</a:t>
            </a:r>
            <a:endParaRPr lang="en-US" dirty="0"/>
          </a:p>
        </p:txBody>
      </p:sp>
      <p:sp>
        <p:nvSpPr>
          <p:cNvPr id="5" name="TextBox 4"/>
          <p:cNvSpPr txBox="1"/>
          <p:nvPr/>
        </p:nvSpPr>
        <p:spPr>
          <a:xfrm>
            <a:off x="228600" y="1600200"/>
            <a:ext cx="8686800" cy="1938992"/>
          </a:xfrm>
          <a:prstGeom prst="rect">
            <a:avLst/>
          </a:prstGeom>
          <a:noFill/>
        </p:spPr>
        <p:txBody>
          <a:bodyPr wrap="square" rtlCol="0">
            <a:spAutoFit/>
          </a:bodyPr>
          <a:lstStyle/>
          <a:p>
            <a:pPr algn="ctr"/>
            <a:r>
              <a:rPr lang="en-US" sz="2400" dirty="0" smtClean="0"/>
              <a:t>In the days, weeks, or months following birth mom may feel symptoms of depression due to the major changes in hormones and overwhelming responsibility of being a new mom.  These symptoms may bring mom to the point of harming baby and herself.</a:t>
            </a:r>
            <a:endParaRPr lang="en-US" sz="2400" dirty="0"/>
          </a:p>
        </p:txBody>
      </p:sp>
    </p:spTree>
    <p:extLst>
      <p:ext uri="{BB962C8B-B14F-4D97-AF65-F5344CB8AC3E}">
        <p14:creationId xmlns:p14="http://schemas.microsoft.com/office/powerpoint/2010/main" val="30992506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dirty="0" smtClean="0"/>
              <a:t>Sometimes referred to as Bipolar Depression.  Extreme highs and deep lows can make these patients unpredictable and even dangerous.  Often the extremes become too much and suicidal ideations begin.  Medications may help but often the patient does not remain on the meds</a:t>
            </a:r>
            <a:r>
              <a:rPr lang="en-US" dirty="0" smtClean="0"/>
              <a:t>.  They will often resort to stimulants in an</a:t>
            </a:r>
          </a:p>
          <a:p>
            <a:r>
              <a:rPr lang="en-US" dirty="0"/>
              <a:t>a</a:t>
            </a:r>
            <a:r>
              <a:rPr lang="en-US" dirty="0" smtClean="0"/>
              <a:t>ttempt to hold off</a:t>
            </a:r>
          </a:p>
          <a:p>
            <a:r>
              <a:rPr lang="en-US" dirty="0" smtClean="0"/>
              <a:t>The eventual fall. </a:t>
            </a:r>
          </a:p>
          <a:p>
            <a:endParaRPr lang="en-US" dirty="0"/>
          </a:p>
        </p:txBody>
      </p:sp>
      <p:sp>
        <p:nvSpPr>
          <p:cNvPr id="3" name="Title 2"/>
          <p:cNvSpPr>
            <a:spLocks noGrp="1"/>
          </p:cNvSpPr>
          <p:nvPr>
            <p:ph type="title"/>
          </p:nvPr>
        </p:nvSpPr>
        <p:spPr/>
        <p:txBody>
          <a:bodyPr/>
          <a:lstStyle/>
          <a:p>
            <a:r>
              <a:rPr lang="en-US" dirty="0" smtClean="0"/>
              <a:t>Manic Depression</a:t>
            </a:r>
            <a:endParaRPr lang="en-US" dirty="0"/>
          </a:p>
        </p:txBody>
      </p:sp>
      <p:pic>
        <p:nvPicPr>
          <p:cNvPr id="4" name="Picture 3"/>
          <p:cNvPicPr>
            <a:picLocks noChangeAspect="1"/>
          </p:cNvPicPr>
          <p:nvPr/>
        </p:nvPicPr>
        <p:blipFill>
          <a:blip r:embed="rId2"/>
          <a:stretch>
            <a:fillRect/>
          </a:stretch>
        </p:blipFill>
        <p:spPr>
          <a:xfrm>
            <a:off x="3434508" y="3657600"/>
            <a:ext cx="5692075" cy="3198223"/>
          </a:xfrm>
          <a:prstGeom prst="rect">
            <a:avLst/>
          </a:prstGeom>
        </p:spPr>
      </p:pic>
    </p:spTree>
    <p:extLst>
      <p:ext uri="{BB962C8B-B14F-4D97-AF65-F5344CB8AC3E}">
        <p14:creationId xmlns:p14="http://schemas.microsoft.com/office/powerpoint/2010/main" val="12043108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0"/>
          </p:nvPr>
        </p:nvPicPr>
        <p:blipFill>
          <a:blip r:embed="rId2"/>
          <a:stretch>
            <a:fillRect/>
          </a:stretch>
        </p:blipFill>
        <p:spPr>
          <a:xfrm>
            <a:off x="228600" y="4800600"/>
            <a:ext cx="2962900" cy="1971675"/>
          </a:xfrm>
          <a:prstGeom prst="rect">
            <a:avLst/>
          </a:prstGeom>
        </p:spPr>
      </p:pic>
      <p:sp>
        <p:nvSpPr>
          <p:cNvPr id="3" name="Title 2"/>
          <p:cNvSpPr>
            <a:spLocks noGrp="1"/>
          </p:cNvSpPr>
          <p:nvPr>
            <p:ph type="title"/>
          </p:nvPr>
        </p:nvSpPr>
        <p:spPr/>
        <p:txBody>
          <a:bodyPr/>
          <a:lstStyle/>
          <a:p>
            <a:r>
              <a:rPr lang="en-US" dirty="0" smtClean="0"/>
              <a:t>Situational Depression</a:t>
            </a:r>
            <a:endParaRPr lang="en-US" dirty="0"/>
          </a:p>
        </p:txBody>
      </p:sp>
      <p:pic>
        <p:nvPicPr>
          <p:cNvPr id="5" name="Picture 4"/>
          <p:cNvPicPr>
            <a:picLocks noChangeAspect="1"/>
          </p:cNvPicPr>
          <p:nvPr/>
        </p:nvPicPr>
        <p:blipFill>
          <a:blip r:embed="rId3"/>
          <a:stretch>
            <a:fillRect/>
          </a:stretch>
        </p:blipFill>
        <p:spPr>
          <a:xfrm>
            <a:off x="2971800" y="3448570"/>
            <a:ext cx="3048000" cy="2028305"/>
          </a:xfrm>
          <a:prstGeom prst="rect">
            <a:avLst/>
          </a:prstGeom>
        </p:spPr>
      </p:pic>
      <p:pic>
        <p:nvPicPr>
          <p:cNvPr id="6" name="Picture 5"/>
          <p:cNvPicPr>
            <a:picLocks noChangeAspect="1"/>
          </p:cNvPicPr>
          <p:nvPr/>
        </p:nvPicPr>
        <p:blipFill>
          <a:blip r:embed="rId4"/>
          <a:stretch>
            <a:fillRect/>
          </a:stretch>
        </p:blipFill>
        <p:spPr>
          <a:xfrm>
            <a:off x="5715000" y="4728278"/>
            <a:ext cx="3200400" cy="2129721"/>
          </a:xfrm>
          <a:prstGeom prst="rect">
            <a:avLst/>
          </a:prstGeom>
        </p:spPr>
      </p:pic>
      <p:sp>
        <p:nvSpPr>
          <p:cNvPr id="7" name="TextBox 6"/>
          <p:cNvSpPr txBox="1"/>
          <p:nvPr/>
        </p:nvSpPr>
        <p:spPr>
          <a:xfrm>
            <a:off x="304800" y="1447800"/>
            <a:ext cx="8029575" cy="1384995"/>
          </a:xfrm>
          <a:prstGeom prst="rect">
            <a:avLst/>
          </a:prstGeom>
          <a:noFill/>
        </p:spPr>
        <p:txBody>
          <a:bodyPr wrap="square" rtlCol="0">
            <a:spAutoFit/>
          </a:bodyPr>
          <a:lstStyle/>
          <a:p>
            <a:pPr algn="ctr"/>
            <a:r>
              <a:rPr lang="en-US" sz="2800" dirty="0" smtClean="0"/>
              <a:t>Symptoms are brought on by situations in life that are sudden and traumatic where the feeling of overwhelming loss or hopelessness dominates.</a:t>
            </a:r>
            <a:endParaRPr lang="en-US" sz="2800" dirty="0"/>
          </a:p>
        </p:txBody>
      </p:sp>
    </p:spTree>
    <p:extLst>
      <p:ext uri="{BB962C8B-B14F-4D97-AF65-F5344CB8AC3E}">
        <p14:creationId xmlns:p14="http://schemas.microsoft.com/office/powerpoint/2010/main" val="1814359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a:xfrm>
            <a:off x="533400" y="1528354"/>
            <a:ext cx="8382000" cy="4495800"/>
          </a:xfrm>
        </p:spPr>
        <p:txBody>
          <a:bodyPr>
            <a:normAutofit/>
          </a:bodyPr>
          <a:lstStyle/>
          <a:p>
            <a:pPr algn="ctr"/>
            <a:r>
              <a:rPr lang="en-US" sz="2800" dirty="0" smtClean="0"/>
              <a:t>5 or more </a:t>
            </a:r>
            <a:r>
              <a:rPr lang="en-US" sz="2800" dirty="0" smtClean="0"/>
              <a:t>depression symptoms </a:t>
            </a:r>
            <a:r>
              <a:rPr lang="en-US" sz="2800" dirty="0" smtClean="0"/>
              <a:t>for extended periods of time, sometimes lasting more than 2 weeks.</a:t>
            </a:r>
            <a:endParaRPr lang="en-US" sz="2800" dirty="0"/>
          </a:p>
        </p:txBody>
      </p:sp>
      <p:sp>
        <p:nvSpPr>
          <p:cNvPr id="3" name="Title 2"/>
          <p:cNvSpPr>
            <a:spLocks noGrp="1"/>
          </p:cNvSpPr>
          <p:nvPr>
            <p:ph type="title"/>
          </p:nvPr>
        </p:nvSpPr>
        <p:spPr/>
        <p:txBody>
          <a:bodyPr/>
          <a:lstStyle/>
          <a:p>
            <a:r>
              <a:rPr lang="en-US" dirty="0" smtClean="0"/>
              <a:t>Major Depression</a:t>
            </a:r>
            <a:endParaRPr lang="en-US" dirty="0"/>
          </a:p>
        </p:txBody>
      </p:sp>
      <p:sp>
        <p:nvSpPr>
          <p:cNvPr id="4" name="Rectangle 3"/>
          <p:cNvSpPr/>
          <p:nvPr/>
        </p:nvSpPr>
        <p:spPr>
          <a:xfrm>
            <a:off x="1676400" y="3048000"/>
            <a:ext cx="6096000" cy="3539430"/>
          </a:xfrm>
          <a:prstGeom prst="rect">
            <a:avLst/>
          </a:prstGeom>
        </p:spPr>
        <p:txBody>
          <a:bodyPr wrap="square">
            <a:spAutoFit/>
          </a:bodyPr>
          <a:lstStyle/>
          <a:p>
            <a:pPr algn="ctr"/>
            <a:r>
              <a:rPr lang="en-US" sz="2800" dirty="0"/>
              <a:t>Sad, anxious, and/ or empty moods</a:t>
            </a:r>
          </a:p>
          <a:p>
            <a:pPr algn="ctr"/>
            <a:r>
              <a:rPr lang="en-US" sz="2800" dirty="0"/>
              <a:t>Loss of appetite</a:t>
            </a:r>
          </a:p>
          <a:p>
            <a:pPr algn="ctr"/>
            <a:r>
              <a:rPr lang="en-US" sz="2800" dirty="0"/>
              <a:t>Loss of interest in daily activities</a:t>
            </a:r>
          </a:p>
          <a:p>
            <a:pPr algn="ctr"/>
            <a:r>
              <a:rPr lang="en-US" sz="2800" dirty="0"/>
              <a:t>Hopelessness or guilt</a:t>
            </a:r>
          </a:p>
          <a:p>
            <a:pPr algn="ctr"/>
            <a:r>
              <a:rPr lang="en-US" sz="2800" dirty="0"/>
              <a:t>Cutting or self harm</a:t>
            </a:r>
          </a:p>
          <a:p>
            <a:pPr algn="ctr"/>
            <a:r>
              <a:rPr lang="en-US" sz="2800" dirty="0"/>
              <a:t>Restlessness or irritability</a:t>
            </a:r>
          </a:p>
          <a:p>
            <a:pPr algn="ctr"/>
            <a:r>
              <a:rPr lang="en-US" sz="2800" dirty="0"/>
              <a:t>Lethargy and lack of sleep</a:t>
            </a:r>
          </a:p>
          <a:p>
            <a:pPr algn="ctr"/>
            <a:r>
              <a:rPr lang="en-US" sz="2800" dirty="0"/>
              <a:t>Other physical changes or pains</a:t>
            </a:r>
          </a:p>
        </p:txBody>
      </p:sp>
    </p:spTree>
    <p:extLst>
      <p:ext uri="{BB962C8B-B14F-4D97-AF65-F5344CB8AC3E}">
        <p14:creationId xmlns:p14="http://schemas.microsoft.com/office/powerpoint/2010/main" val="37887619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Common Anti Depressants</a:t>
            </a:r>
          </a:p>
          <a:p>
            <a:r>
              <a:rPr lang="en-US" dirty="0" smtClean="0"/>
              <a:t>Cymbalta, Effexor, Zoloft, Prozac, </a:t>
            </a:r>
            <a:r>
              <a:rPr lang="en-US" dirty="0" err="1" smtClean="0"/>
              <a:t>Celexa</a:t>
            </a:r>
            <a:r>
              <a:rPr lang="en-US" dirty="0" smtClean="0"/>
              <a:t>, Lexapro, </a:t>
            </a:r>
            <a:r>
              <a:rPr lang="en-US" dirty="0" err="1" smtClean="0"/>
              <a:t>Luvox</a:t>
            </a:r>
            <a:r>
              <a:rPr lang="en-US" dirty="0" smtClean="0"/>
              <a:t>, &amp; Paxil are the most common Serotonin regulators.  </a:t>
            </a:r>
            <a:endParaRPr lang="en-US" dirty="0" smtClean="0"/>
          </a:p>
          <a:p>
            <a:endParaRPr lang="en-US" dirty="0"/>
          </a:p>
          <a:p>
            <a:r>
              <a:rPr lang="en-US" dirty="0" smtClean="0"/>
              <a:t>These medications </a:t>
            </a:r>
            <a:r>
              <a:rPr lang="en-US" dirty="0" smtClean="0"/>
              <a:t>allow the patient to limit the reuptake of Serotonin </a:t>
            </a:r>
            <a:r>
              <a:rPr lang="en-US" dirty="0" smtClean="0"/>
              <a:t>(SSRI) thus slowing their reactions and </a:t>
            </a:r>
            <a:r>
              <a:rPr lang="en-US" dirty="0" smtClean="0"/>
              <a:t>helping them to feel calm.</a:t>
            </a:r>
            <a:endParaRPr lang="en-US" dirty="0"/>
          </a:p>
        </p:txBody>
      </p:sp>
      <p:sp>
        <p:nvSpPr>
          <p:cNvPr id="3" name="Title 2"/>
          <p:cNvSpPr>
            <a:spLocks noGrp="1"/>
          </p:cNvSpPr>
          <p:nvPr>
            <p:ph type="title"/>
          </p:nvPr>
        </p:nvSpPr>
        <p:spPr/>
        <p:txBody>
          <a:bodyPr/>
          <a:lstStyle/>
          <a:p>
            <a:r>
              <a:rPr lang="en-US" dirty="0" smtClean="0"/>
              <a:t>Anti Depressants</a:t>
            </a:r>
            <a:endParaRPr lang="en-US" dirty="0"/>
          </a:p>
        </p:txBody>
      </p:sp>
    </p:spTree>
    <p:extLst>
      <p:ext uri="{BB962C8B-B14F-4D97-AF65-F5344CB8AC3E}">
        <p14:creationId xmlns:p14="http://schemas.microsoft.com/office/powerpoint/2010/main" val="594253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Post Traumatic Stress Disorder</a:t>
            </a:r>
          </a:p>
          <a:p>
            <a:endParaRPr lang="en-US" dirty="0"/>
          </a:p>
          <a:p>
            <a:r>
              <a:rPr lang="en-US" dirty="0" smtClean="0"/>
              <a:t>Brought on by severe physical or mental trauma.</a:t>
            </a:r>
          </a:p>
          <a:p>
            <a:r>
              <a:rPr lang="en-US" dirty="0" smtClean="0"/>
              <a:t>Could be a single incident or repeated stressors over time.</a:t>
            </a:r>
          </a:p>
          <a:p>
            <a:r>
              <a:rPr lang="en-US" dirty="0" smtClean="0"/>
              <a:t>Symptoms may surface days-weeks-years down the road.</a:t>
            </a:r>
          </a:p>
          <a:p>
            <a:endParaRPr lang="en-US" dirty="0"/>
          </a:p>
          <a:p>
            <a:r>
              <a:rPr lang="en-US" dirty="0" smtClean="0"/>
              <a:t>In recent years there have been a large number of diagnoses due to a greater understanding of the condition.</a:t>
            </a:r>
          </a:p>
          <a:p>
            <a:endParaRPr lang="en-US" dirty="0"/>
          </a:p>
        </p:txBody>
      </p:sp>
      <p:sp>
        <p:nvSpPr>
          <p:cNvPr id="3" name="Title 2"/>
          <p:cNvSpPr>
            <a:spLocks noGrp="1"/>
          </p:cNvSpPr>
          <p:nvPr>
            <p:ph type="title"/>
          </p:nvPr>
        </p:nvSpPr>
        <p:spPr/>
        <p:txBody>
          <a:bodyPr/>
          <a:lstStyle/>
          <a:p>
            <a:r>
              <a:rPr lang="en-US" dirty="0" smtClean="0"/>
              <a:t>PTSD</a:t>
            </a:r>
            <a:endParaRPr lang="en-US" dirty="0"/>
          </a:p>
        </p:txBody>
      </p:sp>
    </p:spTree>
    <p:extLst>
      <p:ext uri="{BB962C8B-B14F-4D97-AF65-F5344CB8AC3E}">
        <p14:creationId xmlns:p14="http://schemas.microsoft.com/office/powerpoint/2010/main" val="3659395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Post Traumatic Stress Disorder</a:t>
            </a:r>
          </a:p>
          <a:p>
            <a:endParaRPr lang="en-US" dirty="0"/>
          </a:p>
          <a:p>
            <a:r>
              <a:rPr lang="en-US" dirty="0" smtClean="0"/>
              <a:t>Feeling of being on edge.</a:t>
            </a:r>
          </a:p>
          <a:p>
            <a:r>
              <a:rPr lang="en-US" dirty="0" smtClean="0"/>
              <a:t>Repeated nightmares and/ or reliving the stressor.</a:t>
            </a:r>
          </a:p>
          <a:p>
            <a:r>
              <a:rPr lang="en-US" dirty="0" smtClean="0"/>
              <a:t>Felling like you need to be on guard.</a:t>
            </a:r>
          </a:p>
          <a:p>
            <a:r>
              <a:rPr lang="en-US" dirty="0" smtClean="0"/>
              <a:t>Feeling anxious and irritable.</a:t>
            </a:r>
          </a:p>
          <a:p>
            <a:r>
              <a:rPr lang="en-US" dirty="0" smtClean="0"/>
              <a:t>Sleepless, and/ or a lack of interest in daily activities.</a:t>
            </a:r>
          </a:p>
          <a:p>
            <a:endParaRPr lang="en-US" dirty="0" smtClean="0"/>
          </a:p>
          <a:p>
            <a:endParaRPr lang="en-US" dirty="0"/>
          </a:p>
        </p:txBody>
      </p:sp>
      <p:sp>
        <p:nvSpPr>
          <p:cNvPr id="3" name="Title 2"/>
          <p:cNvSpPr>
            <a:spLocks noGrp="1"/>
          </p:cNvSpPr>
          <p:nvPr>
            <p:ph type="title"/>
          </p:nvPr>
        </p:nvSpPr>
        <p:spPr/>
        <p:txBody>
          <a:bodyPr/>
          <a:lstStyle/>
          <a:p>
            <a:r>
              <a:rPr lang="en-US" dirty="0" smtClean="0"/>
              <a:t>PTSD</a:t>
            </a:r>
            <a:endParaRPr lang="en-US" dirty="0"/>
          </a:p>
        </p:txBody>
      </p:sp>
    </p:spTree>
    <p:extLst>
      <p:ext uri="{BB962C8B-B14F-4D97-AF65-F5344CB8AC3E}">
        <p14:creationId xmlns:p14="http://schemas.microsoft.com/office/powerpoint/2010/main" val="1381090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Post Traumatic Stress Disorder</a:t>
            </a:r>
          </a:p>
          <a:p>
            <a:endParaRPr lang="en-US" dirty="0"/>
          </a:p>
          <a:p>
            <a:r>
              <a:rPr lang="en-US" dirty="0" smtClean="0"/>
              <a:t>Treatments are similar to depression where SSRI medications are prescribed along with counselling and group therapies.  Similar individuals with similar situations can often times help each other.</a:t>
            </a:r>
          </a:p>
          <a:p>
            <a:endParaRPr lang="en-US" dirty="0"/>
          </a:p>
          <a:p>
            <a:r>
              <a:rPr lang="en-US" dirty="0" smtClean="0"/>
              <a:t>These patients may be calm and depressed or extremely agitated and out of control, and everything in between depending upon their level of stressor.</a:t>
            </a:r>
            <a:endParaRPr lang="en-US" dirty="0"/>
          </a:p>
        </p:txBody>
      </p:sp>
      <p:sp>
        <p:nvSpPr>
          <p:cNvPr id="3" name="Title 2"/>
          <p:cNvSpPr>
            <a:spLocks noGrp="1"/>
          </p:cNvSpPr>
          <p:nvPr>
            <p:ph type="title"/>
          </p:nvPr>
        </p:nvSpPr>
        <p:spPr/>
        <p:txBody>
          <a:bodyPr/>
          <a:lstStyle/>
          <a:p>
            <a:r>
              <a:rPr lang="en-US" dirty="0" smtClean="0"/>
              <a:t>PTSD</a:t>
            </a:r>
            <a:endParaRPr lang="en-US" dirty="0"/>
          </a:p>
        </p:txBody>
      </p:sp>
    </p:spTree>
    <p:extLst>
      <p:ext uri="{BB962C8B-B14F-4D97-AF65-F5344CB8AC3E}">
        <p14:creationId xmlns:p14="http://schemas.microsoft.com/office/powerpoint/2010/main" val="3561575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pPr algn="ctr"/>
            <a:r>
              <a:rPr lang="en-US" dirty="0" smtClean="0"/>
              <a:t>Thoughts of desires to commit suicide with or without a plan of action.</a:t>
            </a:r>
          </a:p>
          <a:p>
            <a:pPr algn="ctr"/>
            <a:endParaRPr lang="en-US" dirty="0" smtClean="0"/>
          </a:p>
          <a:p>
            <a:pPr algn="ctr"/>
            <a:r>
              <a:rPr lang="en-US" dirty="0" smtClean="0"/>
              <a:t>Patient may or may not be in control of such thoughts.</a:t>
            </a:r>
          </a:p>
          <a:p>
            <a:pPr algn="ctr"/>
            <a:r>
              <a:rPr lang="en-US" dirty="0" smtClean="0"/>
              <a:t>Some patients recognize the danger and want to stop the process before they attempt suicide.</a:t>
            </a:r>
          </a:p>
          <a:p>
            <a:pPr algn="ctr"/>
            <a:endParaRPr lang="en-US" dirty="0" smtClean="0"/>
          </a:p>
          <a:p>
            <a:pPr algn="ctr"/>
            <a:r>
              <a:rPr lang="en-US" dirty="0" smtClean="0"/>
              <a:t>Often times if the patient has a plan they are more likely to attempt suicide.</a:t>
            </a:r>
            <a:endParaRPr lang="en-US" dirty="0"/>
          </a:p>
        </p:txBody>
      </p:sp>
      <p:sp>
        <p:nvSpPr>
          <p:cNvPr id="3" name="Title 2"/>
          <p:cNvSpPr>
            <a:spLocks noGrp="1"/>
          </p:cNvSpPr>
          <p:nvPr>
            <p:ph type="title"/>
          </p:nvPr>
        </p:nvSpPr>
        <p:spPr/>
        <p:txBody>
          <a:bodyPr/>
          <a:lstStyle/>
          <a:p>
            <a:r>
              <a:rPr lang="en-US" dirty="0" smtClean="0"/>
              <a:t>Suicidal Ideations</a:t>
            </a:r>
            <a:endParaRPr lang="en-US" dirty="0"/>
          </a:p>
        </p:txBody>
      </p:sp>
    </p:spTree>
    <p:extLst>
      <p:ext uri="{BB962C8B-B14F-4D97-AF65-F5344CB8AC3E}">
        <p14:creationId xmlns:p14="http://schemas.microsoft.com/office/powerpoint/2010/main" val="44132465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Acute Risk Factors for Suicide</a:t>
            </a:r>
            <a:endParaRPr lang="en-US" dirty="0"/>
          </a:p>
        </p:txBody>
      </p:sp>
      <p:pic>
        <p:nvPicPr>
          <p:cNvPr id="2" name="Content Placeholder 1"/>
          <p:cNvPicPr>
            <a:picLocks noGrp="1" noChangeAspect="1"/>
          </p:cNvPicPr>
          <p:nvPr>
            <p:ph sz="quarter" idx="10"/>
          </p:nvPr>
        </p:nvPicPr>
        <p:blipFill>
          <a:blip r:embed="rId2"/>
          <a:stretch>
            <a:fillRect/>
          </a:stretch>
        </p:blipFill>
        <p:spPr>
          <a:xfrm>
            <a:off x="7162800" y="3124200"/>
            <a:ext cx="2049943" cy="4495800"/>
          </a:xfrm>
          <a:prstGeom prst="rect">
            <a:avLst/>
          </a:prstGeom>
        </p:spPr>
      </p:pic>
      <p:sp>
        <p:nvSpPr>
          <p:cNvPr id="4" name="TextBox 3"/>
          <p:cNvSpPr txBox="1"/>
          <p:nvPr/>
        </p:nvSpPr>
        <p:spPr>
          <a:xfrm>
            <a:off x="304800" y="1600200"/>
            <a:ext cx="6934200" cy="4801314"/>
          </a:xfrm>
          <a:prstGeom prst="rect">
            <a:avLst/>
          </a:prstGeom>
          <a:noFill/>
        </p:spPr>
        <p:txBody>
          <a:bodyPr wrap="square" rtlCol="0">
            <a:spAutoFit/>
          </a:bodyPr>
          <a:lstStyle/>
          <a:p>
            <a:r>
              <a:rPr lang="en-US" sz="3200" dirty="0" smtClean="0"/>
              <a:t>1 or more previous attempts</a:t>
            </a:r>
          </a:p>
          <a:p>
            <a:r>
              <a:rPr lang="en-US" sz="3200" dirty="0" smtClean="0"/>
              <a:t>Family history of suicide</a:t>
            </a:r>
          </a:p>
          <a:p>
            <a:r>
              <a:rPr lang="en-US" sz="3200" dirty="0" smtClean="0"/>
              <a:t>Victim of violence</a:t>
            </a:r>
          </a:p>
          <a:p>
            <a:r>
              <a:rPr lang="en-US" sz="3200" dirty="0" smtClean="0"/>
              <a:t>Violent past or violent tendencies</a:t>
            </a:r>
          </a:p>
          <a:p>
            <a:r>
              <a:rPr lang="en-US" sz="3200" dirty="0" smtClean="0"/>
              <a:t>History of sexual or physical abuse</a:t>
            </a:r>
          </a:p>
          <a:p>
            <a:r>
              <a:rPr lang="en-US" sz="3200" dirty="0" smtClean="0"/>
              <a:t>Focusses on death to a fascination</a:t>
            </a:r>
          </a:p>
          <a:p>
            <a:r>
              <a:rPr lang="en-US" sz="3200" dirty="0" smtClean="0"/>
              <a:t>Withdrawn from society abruptly</a:t>
            </a:r>
          </a:p>
          <a:p>
            <a:r>
              <a:rPr lang="en-US" sz="3200" dirty="0" smtClean="0"/>
              <a:t>History of alcohol or drug abuse</a:t>
            </a:r>
          </a:p>
          <a:p>
            <a:r>
              <a:rPr lang="en-US" sz="3200" dirty="0" smtClean="0"/>
              <a:t>History of depression</a:t>
            </a:r>
          </a:p>
          <a:p>
            <a:endParaRPr lang="en-US" dirty="0"/>
          </a:p>
        </p:txBody>
      </p:sp>
    </p:spTree>
    <p:extLst>
      <p:ext uri="{BB962C8B-B14F-4D97-AF65-F5344CB8AC3E}">
        <p14:creationId xmlns:p14="http://schemas.microsoft.com/office/powerpoint/2010/main" val="135601894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600200"/>
            <a:ext cx="8686800" cy="2954655"/>
          </a:xfrm>
          <a:prstGeom prst="rect">
            <a:avLst/>
          </a:prstGeom>
          <a:noFill/>
        </p:spPr>
        <p:txBody>
          <a:bodyPr wrap="square" rtlCol="0">
            <a:spAutoFit/>
          </a:bodyPr>
          <a:lstStyle/>
          <a:p>
            <a:pPr algn="ctr"/>
            <a:r>
              <a:rPr lang="en-US" sz="2800" dirty="0" smtClean="0">
                <a:solidFill>
                  <a:schemeClr val="bg1"/>
                </a:solidFill>
              </a:rPr>
              <a:t>If the EMS provider has reasonable evidence to suspect that the patient may intentionally or unintentionally harm themselves or others, or is unable to care for themselves it is the duty of the provider to attempt to persuade the patient to seek care.  </a:t>
            </a:r>
            <a:endParaRPr lang="en-US" sz="2800" dirty="0" smtClean="0">
              <a:solidFill>
                <a:schemeClr val="bg1"/>
              </a:solidFill>
            </a:endParaRPr>
          </a:p>
          <a:p>
            <a:endParaRPr lang="en-US" dirty="0"/>
          </a:p>
        </p:txBody>
      </p:sp>
    </p:spTree>
    <p:extLst>
      <p:ext uri="{BB962C8B-B14F-4D97-AF65-F5344CB8AC3E}">
        <p14:creationId xmlns:p14="http://schemas.microsoft.com/office/powerpoint/2010/main" val="133668323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1447800"/>
            <a:ext cx="8534400" cy="4524315"/>
          </a:xfrm>
          <a:prstGeom prst="rect">
            <a:avLst/>
          </a:prstGeom>
          <a:noFill/>
        </p:spPr>
        <p:txBody>
          <a:bodyPr wrap="square" rtlCol="0">
            <a:spAutoFit/>
          </a:bodyPr>
          <a:lstStyle/>
          <a:p>
            <a:endParaRPr lang="en-US" sz="2400" dirty="0" smtClean="0"/>
          </a:p>
          <a:p>
            <a:r>
              <a:rPr lang="en-US" sz="2400" dirty="0" smtClean="0">
                <a:solidFill>
                  <a:schemeClr val="bg1"/>
                </a:solidFill>
              </a:rPr>
              <a:t>If persuasion is unsuccessful, contact medical control for assistance.</a:t>
            </a:r>
          </a:p>
          <a:p>
            <a:r>
              <a:rPr lang="en-US" sz="2400" dirty="0" smtClean="0">
                <a:solidFill>
                  <a:schemeClr val="bg1"/>
                </a:solidFill>
              </a:rPr>
              <a:t>-Acquire vitals including blood glucose prior to contacting medical control</a:t>
            </a:r>
          </a:p>
          <a:p>
            <a:r>
              <a:rPr lang="en-US" sz="2400" dirty="0" smtClean="0">
                <a:solidFill>
                  <a:schemeClr val="bg1"/>
                </a:solidFill>
              </a:rPr>
              <a:t>-</a:t>
            </a:r>
            <a:r>
              <a:rPr lang="en-US" sz="2400" dirty="0">
                <a:solidFill>
                  <a:schemeClr val="bg1"/>
                </a:solidFill>
              </a:rPr>
              <a:t>Give a thorough story about this patient and your </a:t>
            </a:r>
            <a:r>
              <a:rPr lang="en-US" sz="2400" dirty="0" smtClean="0">
                <a:solidFill>
                  <a:schemeClr val="bg1"/>
                </a:solidFill>
              </a:rPr>
              <a:t>concerns</a:t>
            </a:r>
          </a:p>
          <a:p>
            <a:r>
              <a:rPr lang="en-US" sz="2400" dirty="0" smtClean="0">
                <a:solidFill>
                  <a:schemeClr val="bg1"/>
                </a:solidFill>
              </a:rPr>
              <a:t>-Follow the orders related from medical control</a:t>
            </a:r>
          </a:p>
          <a:p>
            <a:endParaRPr lang="en-US" sz="2400" dirty="0">
              <a:solidFill>
                <a:schemeClr val="bg1"/>
              </a:solidFill>
            </a:endParaRPr>
          </a:p>
          <a:p>
            <a:r>
              <a:rPr lang="en-US" sz="2400" dirty="0" smtClean="0">
                <a:solidFill>
                  <a:schemeClr val="bg1"/>
                </a:solidFill>
              </a:rPr>
              <a:t>The patient must understand that this does not necessitate a committal to the hospital for an extended admission.</a:t>
            </a:r>
          </a:p>
          <a:p>
            <a:endParaRPr lang="en-US" sz="2400" dirty="0">
              <a:solidFill>
                <a:schemeClr val="bg1"/>
              </a:solidFill>
            </a:endParaRPr>
          </a:p>
          <a:p>
            <a:r>
              <a:rPr lang="en-US" sz="2400" dirty="0" smtClean="0">
                <a:solidFill>
                  <a:schemeClr val="bg1"/>
                </a:solidFill>
              </a:rPr>
              <a:t>As a last resort restraints may be necessary.</a:t>
            </a:r>
            <a:endParaRPr lang="en-US" sz="2400" dirty="0">
              <a:solidFill>
                <a:schemeClr val="bg1"/>
              </a:solidFill>
            </a:endParaRPr>
          </a:p>
        </p:txBody>
      </p:sp>
    </p:spTree>
    <p:extLst>
      <p:ext uri="{BB962C8B-B14F-4D97-AF65-F5344CB8AC3E}">
        <p14:creationId xmlns:p14="http://schemas.microsoft.com/office/powerpoint/2010/main" val="25443551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1447800"/>
            <a:ext cx="8610600" cy="5478423"/>
          </a:xfrm>
          <a:prstGeom prst="rect">
            <a:avLst/>
          </a:prstGeom>
          <a:noFill/>
        </p:spPr>
        <p:txBody>
          <a:bodyPr wrap="square" rtlCol="0">
            <a:spAutoFit/>
          </a:bodyPr>
          <a:lstStyle/>
          <a:p>
            <a:r>
              <a:rPr lang="en-US" sz="2000" b="1" u="sng" dirty="0" smtClean="0">
                <a:solidFill>
                  <a:schemeClr val="bg1"/>
                </a:solidFill>
              </a:rPr>
              <a:t>PAEMS Chemical and Physical Restraints Protocol</a:t>
            </a:r>
          </a:p>
          <a:p>
            <a:endParaRPr lang="en-US" sz="2000" dirty="0">
              <a:solidFill>
                <a:schemeClr val="bg1"/>
              </a:solidFill>
            </a:endParaRPr>
          </a:p>
          <a:p>
            <a:r>
              <a:rPr lang="en-US" sz="2000" dirty="0" smtClean="0">
                <a:solidFill>
                  <a:schemeClr val="bg1"/>
                </a:solidFill>
              </a:rPr>
              <a:t>Medical control contact IS A MUST!!!</a:t>
            </a:r>
          </a:p>
          <a:p>
            <a:r>
              <a:rPr lang="en-US" sz="2000" dirty="0" smtClean="0">
                <a:solidFill>
                  <a:schemeClr val="bg1"/>
                </a:solidFill>
              </a:rPr>
              <a:t>Orders for restraints IS A MUST!!!</a:t>
            </a:r>
          </a:p>
          <a:p>
            <a:endParaRPr lang="en-US" dirty="0"/>
          </a:p>
          <a:p>
            <a:endParaRPr lang="en-US" dirty="0" smtClean="0"/>
          </a:p>
          <a:p>
            <a:endParaRPr lang="en-US" dirty="0"/>
          </a:p>
          <a:p>
            <a:r>
              <a:rPr lang="en-US" sz="2000" b="1" u="sng" dirty="0" smtClean="0">
                <a:solidFill>
                  <a:schemeClr val="bg1"/>
                </a:solidFill>
              </a:rPr>
              <a:t>Critical Thinking Elements</a:t>
            </a:r>
          </a:p>
          <a:p>
            <a:r>
              <a:rPr lang="en-US" sz="2000" dirty="0" smtClean="0">
                <a:solidFill>
                  <a:schemeClr val="bg1"/>
                </a:solidFill>
              </a:rPr>
              <a:t>Document well the behavior, concerns, statements, and actions of the patient.</a:t>
            </a:r>
          </a:p>
          <a:p>
            <a:r>
              <a:rPr lang="en-US" sz="2000" dirty="0" smtClean="0">
                <a:solidFill>
                  <a:schemeClr val="bg1"/>
                </a:solidFill>
              </a:rPr>
              <a:t>Verbally attempt to calm the patient first.</a:t>
            </a:r>
          </a:p>
          <a:p>
            <a:r>
              <a:rPr lang="en-US" sz="2000" dirty="0" smtClean="0">
                <a:solidFill>
                  <a:schemeClr val="bg1"/>
                </a:solidFill>
              </a:rPr>
              <a:t>Thoroughly document the agencies necessary to restrain and their roles.</a:t>
            </a:r>
          </a:p>
          <a:p>
            <a:r>
              <a:rPr lang="en-US" sz="2000" dirty="0" smtClean="0">
                <a:solidFill>
                  <a:schemeClr val="bg1"/>
                </a:solidFill>
              </a:rPr>
              <a:t>If restraints are utilized thoroughly document the details. </a:t>
            </a:r>
          </a:p>
          <a:p>
            <a:r>
              <a:rPr lang="en-US" sz="2000" dirty="0" smtClean="0">
                <a:solidFill>
                  <a:schemeClr val="bg1"/>
                </a:solidFill>
              </a:rPr>
              <a:t>Ensure the patient’s safety at all times during the process.</a:t>
            </a:r>
          </a:p>
          <a:p>
            <a:r>
              <a:rPr lang="en-US" sz="2000" dirty="0" smtClean="0">
                <a:solidFill>
                  <a:schemeClr val="bg1"/>
                </a:solidFill>
              </a:rPr>
              <a:t>Ensure access to the patient for assessment and treatments necessary.</a:t>
            </a:r>
          </a:p>
          <a:p>
            <a:r>
              <a:rPr lang="en-US" sz="2000" dirty="0" smtClean="0">
                <a:solidFill>
                  <a:schemeClr val="bg1"/>
                </a:solidFill>
              </a:rPr>
              <a:t>Continually monitor ABC’s</a:t>
            </a:r>
          </a:p>
          <a:p>
            <a:endParaRPr lang="en-US" dirty="0"/>
          </a:p>
          <a:p>
            <a:endParaRPr lang="en-US" dirty="0"/>
          </a:p>
        </p:txBody>
      </p:sp>
    </p:spTree>
    <p:extLst>
      <p:ext uri="{BB962C8B-B14F-4D97-AF65-F5344CB8AC3E}">
        <p14:creationId xmlns:p14="http://schemas.microsoft.com/office/powerpoint/2010/main" val="38688801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dirty="0" smtClean="0"/>
              <a:t>An acute condition where the patient is in a psychotic state of extreme agitation.  The patient is unable to focus their attention or have rational thoughts.  Internally the patient’s metabolism and </a:t>
            </a:r>
            <a:r>
              <a:rPr lang="en-US" dirty="0" smtClean="0"/>
              <a:t>brain activity </a:t>
            </a:r>
            <a:r>
              <a:rPr lang="en-US" dirty="0" smtClean="0"/>
              <a:t>are hyper excited and may begin to shut down.  They become a danger to themselves and to others.</a:t>
            </a:r>
            <a:endParaRPr lang="en-US" dirty="0"/>
          </a:p>
        </p:txBody>
      </p:sp>
      <p:sp>
        <p:nvSpPr>
          <p:cNvPr id="3" name="Title 2"/>
          <p:cNvSpPr>
            <a:spLocks noGrp="1"/>
          </p:cNvSpPr>
          <p:nvPr>
            <p:ph type="title"/>
          </p:nvPr>
        </p:nvSpPr>
        <p:spPr/>
        <p:txBody>
          <a:bodyPr/>
          <a:lstStyle/>
          <a:p>
            <a:r>
              <a:rPr lang="en-US" dirty="0" smtClean="0"/>
              <a:t>Excited Delirium</a:t>
            </a:r>
            <a:endParaRPr lang="en-US" dirty="0"/>
          </a:p>
        </p:txBody>
      </p:sp>
    </p:spTree>
    <p:extLst>
      <p:ext uri="{BB962C8B-B14F-4D97-AF65-F5344CB8AC3E}">
        <p14:creationId xmlns:p14="http://schemas.microsoft.com/office/powerpoint/2010/main" val="198830882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b="1" u="sng" dirty="0" smtClean="0"/>
              <a:t>Common Signs and Symptoms         Possible Causes      </a:t>
            </a:r>
          </a:p>
          <a:p>
            <a:r>
              <a:rPr lang="en-US" dirty="0" smtClean="0"/>
              <a:t>Aggressive behavior				Overdoses </a:t>
            </a:r>
            <a:r>
              <a:rPr lang="en-US" sz="1200" dirty="0" smtClean="0"/>
              <a:t>(stimulants)</a:t>
            </a:r>
            <a:endParaRPr lang="en-US" sz="1200" dirty="0"/>
          </a:p>
          <a:p>
            <a:r>
              <a:rPr lang="en-US" dirty="0" smtClean="0"/>
              <a:t>Hyperthermia	 </a:t>
            </a:r>
            <a:r>
              <a:rPr lang="en-US" dirty="0" smtClean="0"/>
              <a:t>(may </a:t>
            </a:r>
            <a:r>
              <a:rPr lang="en-US" dirty="0" smtClean="0"/>
              <a:t>be naked)	</a:t>
            </a:r>
            <a:r>
              <a:rPr lang="en-US" dirty="0" smtClean="0"/>
              <a:t>          Hypoglycemia</a:t>
            </a:r>
            <a:endParaRPr lang="en-US" dirty="0" smtClean="0"/>
          </a:p>
          <a:p>
            <a:r>
              <a:rPr lang="en-US" dirty="0" smtClean="0"/>
              <a:t>Dilated pupils					Withdrawals	</a:t>
            </a:r>
          </a:p>
          <a:p>
            <a:r>
              <a:rPr lang="en-US" dirty="0" smtClean="0"/>
              <a:t>Incoherent speech-Growling		Psychosis</a:t>
            </a:r>
          </a:p>
          <a:p>
            <a:r>
              <a:rPr lang="en-US" dirty="0" smtClean="0"/>
              <a:t>Panic or Fear					Off their meds</a:t>
            </a:r>
          </a:p>
          <a:p>
            <a:r>
              <a:rPr lang="en-US" dirty="0" smtClean="0"/>
              <a:t>High pain tolerance				Illness</a:t>
            </a:r>
          </a:p>
          <a:p>
            <a:r>
              <a:rPr lang="en-US" dirty="0" smtClean="0"/>
              <a:t>Profuse sweating </a:t>
            </a:r>
            <a:r>
              <a:rPr lang="en-US" dirty="0" smtClean="0"/>
              <a:t>and/ or </a:t>
            </a:r>
            <a:r>
              <a:rPr lang="en-US" dirty="0" smtClean="0"/>
              <a:t>shivering </a:t>
            </a:r>
            <a:r>
              <a:rPr lang="en-US" dirty="0" smtClean="0"/>
              <a:t>	Intoxication</a:t>
            </a:r>
            <a:endParaRPr lang="en-US" dirty="0" smtClean="0"/>
          </a:p>
          <a:p>
            <a:r>
              <a:rPr lang="en-US" dirty="0" smtClean="0"/>
              <a:t>Extreme attraction to lights</a:t>
            </a:r>
          </a:p>
          <a:p>
            <a:endParaRPr lang="en-US" dirty="0"/>
          </a:p>
        </p:txBody>
      </p:sp>
      <p:sp>
        <p:nvSpPr>
          <p:cNvPr id="3" name="Title 2"/>
          <p:cNvSpPr>
            <a:spLocks noGrp="1"/>
          </p:cNvSpPr>
          <p:nvPr>
            <p:ph type="title"/>
          </p:nvPr>
        </p:nvSpPr>
        <p:spPr/>
        <p:txBody>
          <a:bodyPr/>
          <a:lstStyle/>
          <a:p>
            <a:r>
              <a:rPr lang="en-US" dirty="0" smtClean="0"/>
              <a:t>Excited Delirium</a:t>
            </a:r>
            <a:endParaRPr lang="en-US" dirty="0"/>
          </a:p>
        </p:txBody>
      </p:sp>
    </p:spTree>
    <p:extLst>
      <p:ext uri="{BB962C8B-B14F-4D97-AF65-F5344CB8AC3E}">
        <p14:creationId xmlns:p14="http://schemas.microsoft.com/office/powerpoint/2010/main" val="29564148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US" dirty="0" smtClean="0"/>
              <a:t>These patients are very unpredictable and need to be protected from harming themselves.  They are in a hyper excited metabolic state that evolves into metabolic acidosis very quickly.  Their airway needs protected and they may need sedation to lower their stress levels.</a:t>
            </a:r>
          </a:p>
          <a:p>
            <a:endParaRPr lang="en-US" dirty="0"/>
          </a:p>
          <a:p>
            <a:r>
              <a:rPr lang="en-US" dirty="0" smtClean="0"/>
              <a:t>A key sign that the patient is in danger is hyperthermia.  Their body is under significant stresses and lactic acids are building in their system.  If they suddenly become docile </a:t>
            </a:r>
            <a:r>
              <a:rPr lang="en-US" dirty="0" smtClean="0"/>
              <a:t>or appear exhausted they </a:t>
            </a:r>
            <a:r>
              <a:rPr lang="en-US" dirty="0" smtClean="0"/>
              <a:t>may quickly collapse into cardiac arrest.</a:t>
            </a:r>
            <a:endParaRPr lang="en-US" dirty="0"/>
          </a:p>
        </p:txBody>
      </p:sp>
      <p:sp>
        <p:nvSpPr>
          <p:cNvPr id="3" name="Title 2"/>
          <p:cNvSpPr>
            <a:spLocks noGrp="1"/>
          </p:cNvSpPr>
          <p:nvPr>
            <p:ph type="title"/>
          </p:nvPr>
        </p:nvSpPr>
        <p:spPr/>
        <p:txBody>
          <a:bodyPr/>
          <a:lstStyle/>
          <a:p>
            <a:r>
              <a:rPr lang="en-US" dirty="0" smtClean="0"/>
              <a:t>Excited Delirium</a:t>
            </a:r>
            <a:endParaRPr lang="en-US" dirty="0"/>
          </a:p>
        </p:txBody>
      </p:sp>
    </p:spTree>
    <p:extLst>
      <p:ext uri="{BB962C8B-B14F-4D97-AF65-F5344CB8AC3E}">
        <p14:creationId xmlns:p14="http://schemas.microsoft.com/office/powerpoint/2010/main" val="6467047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24_7_EMS - Behavioral Emergencies - Excited Delirum">
            <a:hlinkClick r:id="" action="ppaction://media"/>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4"/>
          <a:stretch>
            <a:fillRect/>
          </a:stretch>
        </p:blipFill>
        <p:spPr>
          <a:xfrm>
            <a:off x="1295400" y="1219200"/>
            <a:ext cx="6705600" cy="5029200"/>
          </a:xfrm>
        </p:spPr>
      </p:pic>
    </p:spTree>
    <p:extLst>
      <p:ext uri="{BB962C8B-B14F-4D97-AF65-F5344CB8AC3E}">
        <p14:creationId xmlns:p14="http://schemas.microsoft.com/office/powerpoint/2010/main" val="42118514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a:xfrm>
            <a:off x="381000" y="1676400"/>
            <a:ext cx="8534400" cy="4495800"/>
          </a:xfrm>
        </p:spPr>
        <p:txBody>
          <a:bodyPr>
            <a:normAutofit/>
          </a:bodyPr>
          <a:lstStyle/>
          <a:p>
            <a:r>
              <a:rPr lang="en-US" dirty="0" smtClean="0"/>
              <a:t>These patients progress very quickly from agitated to lethargy to death and must be calmed early, cooled off quickly, and sedated heavily to slow the metabolic processes.</a:t>
            </a:r>
            <a:endParaRPr lang="en-US" dirty="0"/>
          </a:p>
        </p:txBody>
      </p:sp>
      <p:sp>
        <p:nvSpPr>
          <p:cNvPr id="3" name="Title 2"/>
          <p:cNvSpPr>
            <a:spLocks noGrp="1"/>
          </p:cNvSpPr>
          <p:nvPr>
            <p:ph type="title"/>
          </p:nvPr>
        </p:nvSpPr>
        <p:spPr/>
        <p:txBody>
          <a:bodyPr/>
          <a:lstStyle/>
          <a:p>
            <a:r>
              <a:rPr lang="en-US" dirty="0" smtClean="0"/>
              <a:t>Excited Delirium</a:t>
            </a:r>
            <a:endParaRPr lang="en-US" dirty="0"/>
          </a:p>
        </p:txBody>
      </p:sp>
      <p:sp>
        <p:nvSpPr>
          <p:cNvPr id="4" name="Oval 3">
            <a:hlinkClick r:id="rId2"/>
          </p:cNvPr>
          <p:cNvSpPr/>
          <p:nvPr/>
        </p:nvSpPr>
        <p:spPr>
          <a:xfrm>
            <a:off x="3962400" y="4724400"/>
            <a:ext cx="2286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2286000" y="6096000"/>
            <a:ext cx="6629400" cy="646331"/>
          </a:xfrm>
          <a:prstGeom prst="rect">
            <a:avLst/>
          </a:prstGeom>
          <a:noFill/>
        </p:spPr>
        <p:txBody>
          <a:bodyPr wrap="square" rtlCol="0">
            <a:spAutoFit/>
          </a:bodyPr>
          <a:lstStyle/>
          <a:p>
            <a:r>
              <a:rPr lang="en-US" dirty="0" smtClean="0"/>
              <a:t>Right click on the oval and click OPEN HYPERLINK</a:t>
            </a:r>
          </a:p>
          <a:p>
            <a:r>
              <a:rPr lang="en-US" dirty="0" smtClean="0"/>
              <a:t>Make sure that you are linked to the internet to view the video</a:t>
            </a:r>
            <a:endParaRPr lang="en-US" dirty="0"/>
          </a:p>
        </p:txBody>
      </p:sp>
      <p:sp>
        <p:nvSpPr>
          <p:cNvPr id="6" name="TextBox 5"/>
          <p:cNvSpPr txBox="1"/>
          <p:nvPr/>
        </p:nvSpPr>
        <p:spPr>
          <a:xfrm>
            <a:off x="4191000" y="5285797"/>
            <a:ext cx="1828800" cy="461665"/>
          </a:xfrm>
          <a:prstGeom prst="rect">
            <a:avLst/>
          </a:prstGeom>
          <a:noFill/>
        </p:spPr>
        <p:txBody>
          <a:bodyPr wrap="square" rtlCol="0">
            <a:spAutoFit/>
          </a:bodyPr>
          <a:lstStyle/>
          <a:p>
            <a:pPr algn="ctr"/>
            <a:r>
              <a:rPr lang="en-US" sz="1200" dirty="0" smtClean="0"/>
              <a:t>Excited Delirium Cops Episode</a:t>
            </a:r>
            <a:endParaRPr lang="en-US" sz="1200" dirty="0"/>
          </a:p>
        </p:txBody>
      </p:sp>
    </p:spTree>
    <p:extLst>
      <p:ext uri="{BB962C8B-B14F-4D97-AF65-F5344CB8AC3E}">
        <p14:creationId xmlns:p14="http://schemas.microsoft.com/office/powerpoint/2010/main" val="307076790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sz="half" idx="1"/>
          </p:nvPr>
        </p:nvSpPr>
        <p:spPr/>
        <p:txBody>
          <a:bodyPr/>
          <a:lstStyle/>
          <a:p>
            <a:r>
              <a:rPr lang="en-US" dirty="0" smtClean="0"/>
              <a:t>Be a good clinician.  A thorough assessment and history is a must.  Get a list of current medications and allergies. </a:t>
            </a:r>
          </a:p>
          <a:p>
            <a:endParaRPr lang="en-US" dirty="0"/>
          </a:p>
          <a:p>
            <a:r>
              <a:rPr lang="en-US" dirty="0" smtClean="0"/>
              <a:t>Rule out obvious medical reasons for the call.</a:t>
            </a:r>
            <a:endParaRPr lang="en-US" dirty="0"/>
          </a:p>
        </p:txBody>
      </p:sp>
      <p:sp>
        <p:nvSpPr>
          <p:cNvPr id="10" name="Content Placeholder 9"/>
          <p:cNvSpPr>
            <a:spLocks noGrp="1"/>
          </p:cNvSpPr>
          <p:nvPr>
            <p:ph sz="half" idx="2"/>
          </p:nvPr>
        </p:nvSpPr>
        <p:spPr/>
        <p:txBody>
          <a:bodyPr>
            <a:normAutofit/>
          </a:bodyPr>
          <a:lstStyle/>
          <a:p>
            <a:r>
              <a:rPr lang="en-US" dirty="0" smtClean="0"/>
              <a:t>Be a good listener.  Let the patient talk it out.  Do not give medical advice, just be a good listener.  </a:t>
            </a:r>
          </a:p>
          <a:p>
            <a:endParaRPr lang="en-US" dirty="0"/>
          </a:p>
          <a:p>
            <a:r>
              <a:rPr lang="en-US" dirty="0" smtClean="0"/>
              <a:t>They are not looking for our expert opinions and that may even worsen the situation.</a:t>
            </a:r>
          </a:p>
          <a:p>
            <a:endParaRPr lang="en-US" dirty="0" smtClean="0"/>
          </a:p>
          <a:p>
            <a:endParaRPr lang="en-US" dirty="0"/>
          </a:p>
        </p:txBody>
      </p:sp>
      <p:sp>
        <p:nvSpPr>
          <p:cNvPr id="12" name="Content Placeholder 11"/>
          <p:cNvSpPr>
            <a:spLocks noGrp="1"/>
          </p:cNvSpPr>
          <p:nvPr>
            <p:ph sz="half" idx="14"/>
          </p:nvPr>
        </p:nvSpPr>
        <p:spPr/>
        <p:txBody>
          <a:bodyPr/>
          <a:lstStyle/>
          <a:p>
            <a:r>
              <a:rPr lang="en-US" dirty="0" smtClean="0"/>
              <a:t>Transport them safely to a facility that can address their needs best.  Keeping them calm and comfortable along the way.</a:t>
            </a:r>
          </a:p>
          <a:p>
            <a:endParaRPr lang="en-US" dirty="0"/>
          </a:p>
          <a:p>
            <a:endParaRPr lang="en-US" dirty="0" smtClean="0"/>
          </a:p>
          <a:p>
            <a:endParaRPr lang="en-US" dirty="0" smtClean="0"/>
          </a:p>
          <a:p>
            <a:endParaRPr lang="en-US" dirty="0"/>
          </a:p>
        </p:txBody>
      </p:sp>
      <p:pic>
        <p:nvPicPr>
          <p:cNvPr id="5" name="Content Placeholder 4"/>
          <p:cNvPicPr>
            <a:picLocks noGrp="1" noChangeAspect="1"/>
          </p:cNvPicPr>
          <p:nvPr>
            <p:ph sz="half" idx="15"/>
          </p:nvPr>
        </p:nvPicPr>
        <p:blipFill>
          <a:blip r:embed="rId2" cstate="print">
            <a:extLst>
              <a:ext uri="{28A0092B-C50C-407E-A947-70E740481C1C}">
                <a14:useLocalDpi xmlns:a14="http://schemas.microsoft.com/office/drawing/2010/main" val="0"/>
              </a:ext>
            </a:extLst>
          </a:blip>
          <a:stretch>
            <a:fillRect/>
          </a:stretch>
        </p:blipFill>
        <p:spPr>
          <a:xfrm>
            <a:off x="746972" y="1808675"/>
            <a:ext cx="1982681" cy="1488050"/>
          </a:xfrm>
        </p:spPr>
      </p:pic>
      <p:pic>
        <p:nvPicPr>
          <p:cNvPr id="6" name="Content Placeholder 5"/>
          <p:cNvPicPr>
            <a:picLocks noGrp="1" noChangeAspect="1"/>
          </p:cNvPicPr>
          <p:nvPr>
            <p:ph sz="half" idx="16"/>
          </p:nvPr>
        </p:nvPicPr>
        <p:blipFill>
          <a:blip r:embed="rId3" cstate="print">
            <a:extLst>
              <a:ext uri="{28A0092B-C50C-407E-A947-70E740481C1C}">
                <a14:useLocalDpi xmlns:a14="http://schemas.microsoft.com/office/drawing/2010/main" val="0"/>
              </a:ext>
            </a:extLst>
          </a:blip>
          <a:stretch>
            <a:fillRect/>
          </a:stretch>
        </p:blipFill>
        <p:spPr>
          <a:xfrm>
            <a:off x="3607647" y="1808675"/>
            <a:ext cx="1982681" cy="1488050"/>
          </a:xfrm>
        </p:spPr>
      </p:pic>
      <p:pic>
        <p:nvPicPr>
          <p:cNvPr id="7" name="Content Placeholder 6"/>
          <p:cNvPicPr>
            <a:picLocks noGrp="1" noChangeAspect="1"/>
          </p:cNvPicPr>
          <p:nvPr>
            <p:ph sz="half" idx="17"/>
          </p:nvPr>
        </p:nvPicPr>
        <p:blipFill>
          <a:blip r:embed="rId4" cstate="print">
            <a:extLst>
              <a:ext uri="{28A0092B-C50C-407E-A947-70E740481C1C}">
                <a14:useLocalDpi xmlns:a14="http://schemas.microsoft.com/office/drawing/2010/main" val="0"/>
              </a:ext>
            </a:extLst>
          </a:blip>
          <a:stretch>
            <a:fillRect/>
          </a:stretch>
        </p:blipFill>
        <p:spPr>
          <a:xfrm>
            <a:off x="6469116" y="1808675"/>
            <a:ext cx="1982681" cy="1488050"/>
          </a:xfrm>
        </p:spPr>
      </p:pic>
      <p:sp>
        <p:nvSpPr>
          <p:cNvPr id="8" name="Title 7"/>
          <p:cNvSpPr>
            <a:spLocks noGrp="1"/>
          </p:cNvSpPr>
          <p:nvPr>
            <p:ph type="title"/>
          </p:nvPr>
        </p:nvSpPr>
        <p:spPr/>
        <p:txBody>
          <a:bodyPr/>
          <a:lstStyle/>
          <a:p>
            <a:r>
              <a:rPr lang="en-US" dirty="0" smtClean="0">
                <a:solidFill>
                  <a:schemeClr val="accent3"/>
                </a:solidFill>
              </a:rPr>
              <a:t>Put the pieces together</a:t>
            </a:r>
            <a:endParaRPr lang="en-US" dirty="0"/>
          </a:p>
        </p:txBody>
      </p:sp>
    </p:spTree>
    <p:extLst>
      <p:ext uri="{BB962C8B-B14F-4D97-AF65-F5344CB8AC3E}">
        <p14:creationId xmlns:p14="http://schemas.microsoft.com/office/powerpoint/2010/main" val="232651263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 y="1371600"/>
            <a:ext cx="8839200" cy="4093428"/>
          </a:xfrm>
          <a:prstGeom prst="rect">
            <a:avLst/>
          </a:prstGeom>
          <a:noFill/>
        </p:spPr>
        <p:txBody>
          <a:bodyPr wrap="square" rtlCol="0">
            <a:spAutoFit/>
          </a:bodyPr>
          <a:lstStyle/>
          <a:p>
            <a:pPr algn="ctr"/>
            <a:r>
              <a:rPr lang="en-US" sz="2800" dirty="0" smtClean="0">
                <a:solidFill>
                  <a:schemeClr val="bg1"/>
                </a:solidFill>
              </a:rPr>
              <a:t>Behavioral emergencies have a wide variety of causes.  Whether chemical, physical, biological, or emotional.  They all have challenges and require that the EMT be compassionate and understanding.</a:t>
            </a:r>
          </a:p>
          <a:p>
            <a:pPr algn="ctr"/>
            <a:endParaRPr lang="en-US" sz="2800" dirty="0">
              <a:solidFill>
                <a:schemeClr val="bg1"/>
              </a:solidFill>
            </a:endParaRPr>
          </a:p>
          <a:p>
            <a:pPr algn="ctr"/>
            <a:r>
              <a:rPr lang="en-US" sz="2800" dirty="0" smtClean="0">
                <a:solidFill>
                  <a:schemeClr val="bg1"/>
                </a:solidFill>
              </a:rPr>
              <a:t>Crew and patient safety are the highest priority and proper safe transport to an appropriate facility is necessary.</a:t>
            </a:r>
          </a:p>
          <a:p>
            <a:endParaRPr lang="en-US" dirty="0"/>
          </a:p>
          <a:p>
            <a:endParaRPr lang="en-US" dirty="0"/>
          </a:p>
        </p:txBody>
      </p:sp>
    </p:spTree>
    <p:extLst>
      <p:ext uri="{BB962C8B-B14F-4D97-AF65-F5344CB8AC3E}">
        <p14:creationId xmlns:p14="http://schemas.microsoft.com/office/powerpoint/2010/main" val="28831069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12500" b="12500"/>
          <a:stretch>
            <a:fillRect/>
          </a:stretch>
        </p:blipFill>
        <p:spPr/>
      </p:pic>
      <p:sp>
        <p:nvSpPr>
          <p:cNvPr id="5" name="Title 4"/>
          <p:cNvSpPr>
            <a:spLocks noGrp="1"/>
          </p:cNvSpPr>
          <p:nvPr>
            <p:ph type="title"/>
          </p:nvPr>
        </p:nvSpPr>
        <p:spPr/>
        <p:txBody>
          <a:bodyPr>
            <a:noAutofit/>
          </a:bodyPr>
          <a:lstStyle/>
          <a:p>
            <a:r>
              <a:rPr lang="en-US" sz="5400" dirty="0" smtClean="0"/>
              <a:t>QUESTIONS?</a:t>
            </a:r>
            <a:endParaRPr lang="en-US" sz="540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53229" y="3895344"/>
            <a:ext cx="3650918" cy="2962656"/>
          </a:xfrm>
          <a:prstGeom prst="rect">
            <a:avLst/>
          </a:prstGeom>
        </p:spPr>
      </p:pic>
    </p:spTree>
    <p:extLst>
      <p:ext uri="{BB962C8B-B14F-4D97-AF65-F5344CB8AC3E}">
        <p14:creationId xmlns:p14="http://schemas.microsoft.com/office/powerpoint/2010/main" val="2627385639"/>
      </p:ext>
    </p:extLst>
  </p:cSld>
  <p:clrMapOvr>
    <a:masterClrMapping/>
  </p:clrMapOvr>
  <p:timing>
    <p:tnLst>
      <p:par>
        <p:cTn id="1" dur="indefinite" restart="never" nodeType="tmRoot"/>
      </p:par>
    </p:tnLst>
  </p:timing>
</p:sld>
</file>

<file path=ppt/theme/theme1.xml><?xml version="1.0" encoding="utf-8"?>
<a:theme xmlns:a="http://schemas.openxmlformats.org/drawingml/2006/main" name="PresenterMedia.com Animated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Impact"/>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resenterMedia.com - Static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Impact"/>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1826</TotalTime>
  <Words>1784</Words>
  <Application>Microsoft Office PowerPoint</Application>
  <PresentationFormat>On-screen Show (4:3)</PresentationFormat>
  <Paragraphs>220</Paragraphs>
  <Slides>42</Slides>
  <Notes>0</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42</vt:i4>
      </vt:variant>
    </vt:vector>
  </HeadingPairs>
  <TitlesOfParts>
    <vt:vector size="48" baseType="lpstr">
      <vt:lpstr>Arial</vt:lpstr>
      <vt:lpstr>Calibri</vt:lpstr>
      <vt:lpstr>Impact</vt:lpstr>
      <vt:lpstr>Tahoma</vt:lpstr>
      <vt:lpstr>PresenterMedia.com Animated Theme</vt:lpstr>
      <vt:lpstr>PresenterMedia.com - Static Theme</vt:lpstr>
      <vt:lpstr>Behavioral Emergencies</vt:lpstr>
      <vt:lpstr>PowerPoint Presentation</vt:lpstr>
      <vt:lpstr>PowerPoint Presentation</vt:lpstr>
      <vt:lpstr>Introduction</vt:lpstr>
      <vt:lpstr>Anxiety</vt:lpstr>
      <vt:lpstr>Anxiety</vt:lpstr>
      <vt:lpstr>Paranoia</vt:lpstr>
      <vt:lpstr>PowerPoint Presentation</vt:lpstr>
      <vt:lpstr>PowerPoint Presentation</vt:lpstr>
      <vt:lpstr>PowerPoint Presentation</vt:lpstr>
      <vt:lpstr>PowerPoint Presentation</vt:lpstr>
      <vt:lpstr>Categories of Schizophrenia</vt:lpstr>
      <vt:lpstr>Schizophrenia Medications</vt:lpstr>
      <vt:lpstr>OCD in Schizoprenics</vt:lpstr>
      <vt:lpstr>PowerPoint Presentation</vt:lpstr>
      <vt:lpstr>Bipolar in Children</vt:lpstr>
      <vt:lpstr>Hallucinations</vt:lpstr>
      <vt:lpstr>We can be the first line of Help</vt:lpstr>
      <vt:lpstr>Depression</vt:lpstr>
      <vt:lpstr>S/S of Depression</vt:lpstr>
      <vt:lpstr>Seasonal Affective Disorder</vt:lpstr>
      <vt:lpstr>Post Partum Depression</vt:lpstr>
      <vt:lpstr>Manic Depression</vt:lpstr>
      <vt:lpstr>Situational Depression</vt:lpstr>
      <vt:lpstr>Major Depression</vt:lpstr>
      <vt:lpstr>Anti Depressants</vt:lpstr>
      <vt:lpstr>PTSD</vt:lpstr>
      <vt:lpstr>PTSD</vt:lpstr>
      <vt:lpstr>PTSD</vt:lpstr>
      <vt:lpstr>Suicidal Ideations</vt:lpstr>
      <vt:lpstr>Acute Risk Factors for Suicide</vt:lpstr>
      <vt:lpstr>PowerPoint Presentation</vt:lpstr>
      <vt:lpstr>PowerPoint Presentation</vt:lpstr>
      <vt:lpstr>PowerPoint Presentation</vt:lpstr>
      <vt:lpstr>Excited Delirium</vt:lpstr>
      <vt:lpstr>Excited Delirium</vt:lpstr>
      <vt:lpstr>Excited Delirium</vt:lpstr>
      <vt:lpstr>PowerPoint Presentation</vt:lpstr>
      <vt:lpstr>Excited Delirium</vt:lpstr>
      <vt:lpstr>Put the pieces together</vt:lpstr>
      <vt:lpstr>PowerPoint Presentation</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PresenterMedia.com</dc:creator>
  <cp:lastModifiedBy>Reed, Brian E.</cp:lastModifiedBy>
  <cp:revision>69</cp:revision>
  <dcterms:created xsi:type="dcterms:W3CDTF">2012-05-16T16:15:32Z</dcterms:created>
  <dcterms:modified xsi:type="dcterms:W3CDTF">2018-12-27T16:00:37Z</dcterms:modified>
</cp:coreProperties>
</file>