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04" r:id="rId2"/>
  </p:sldMasterIdLst>
  <p:notesMasterIdLst>
    <p:notesMasterId r:id="rId111"/>
  </p:notesMasterIdLst>
  <p:handoutMasterIdLst>
    <p:handoutMasterId r:id="rId112"/>
  </p:handoutMasterIdLst>
  <p:sldIdLst>
    <p:sldId id="256" r:id="rId3"/>
    <p:sldId id="301" r:id="rId4"/>
    <p:sldId id="295" r:id="rId5"/>
    <p:sldId id="293" r:id="rId6"/>
    <p:sldId id="302" r:id="rId7"/>
    <p:sldId id="296" r:id="rId8"/>
    <p:sldId id="338" r:id="rId9"/>
    <p:sldId id="340" r:id="rId10"/>
    <p:sldId id="297" r:id="rId11"/>
    <p:sldId id="298" r:id="rId12"/>
    <p:sldId id="300" r:id="rId13"/>
    <p:sldId id="299" r:id="rId14"/>
    <p:sldId id="304" r:id="rId15"/>
    <p:sldId id="306" r:id="rId16"/>
    <p:sldId id="312" r:id="rId17"/>
    <p:sldId id="313" r:id="rId18"/>
    <p:sldId id="305" r:id="rId19"/>
    <p:sldId id="307" r:id="rId20"/>
    <p:sldId id="308" r:id="rId21"/>
    <p:sldId id="309" r:id="rId22"/>
    <p:sldId id="311" r:id="rId23"/>
    <p:sldId id="341" r:id="rId24"/>
    <p:sldId id="356" r:id="rId25"/>
    <p:sldId id="360" r:id="rId26"/>
    <p:sldId id="342" r:id="rId27"/>
    <p:sldId id="357" r:id="rId28"/>
    <p:sldId id="361" r:id="rId29"/>
    <p:sldId id="343" r:id="rId30"/>
    <p:sldId id="358" r:id="rId31"/>
    <p:sldId id="362" r:id="rId32"/>
    <p:sldId id="344" r:id="rId33"/>
    <p:sldId id="359" r:id="rId34"/>
    <p:sldId id="417" r:id="rId35"/>
    <p:sldId id="329" r:id="rId36"/>
    <p:sldId id="314" r:id="rId37"/>
    <p:sldId id="331" r:id="rId38"/>
    <p:sldId id="332" r:id="rId39"/>
    <p:sldId id="333" r:id="rId40"/>
    <p:sldId id="418" r:id="rId41"/>
    <p:sldId id="334" r:id="rId42"/>
    <p:sldId id="330" r:id="rId43"/>
    <p:sldId id="316" r:id="rId44"/>
    <p:sldId id="258" r:id="rId45"/>
    <p:sldId id="317" r:id="rId46"/>
    <p:sldId id="318" r:id="rId47"/>
    <p:sldId id="319" r:id="rId48"/>
    <p:sldId id="320" r:id="rId49"/>
    <p:sldId id="321" r:id="rId50"/>
    <p:sldId id="322" r:id="rId51"/>
    <p:sldId id="323" r:id="rId52"/>
    <p:sldId id="324" r:id="rId53"/>
    <p:sldId id="325" r:id="rId54"/>
    <p:sldId id="326" r:id="rId55"/>
    <p:sldId id="328" r:id="rId56"/>
    <p:sldId id="327" r:id="rId57"/>
    <p:sldId id="411" r:id="rId58"/>
    <p:sldId id="345" r:id="rId59"/>
    <p:sldId id="365" r:id="rId60"/>
    <p:sldId id="372" r:id="rId61"/>
    <p:sldId id="381" r:id="rId62"/>
    <p:sldId id="371" r:id="rId63"/>
    <p:sldId id="373" r:id="rId64"/>
    <p:sldId id="374" r:id="rId65"/>
    <p:sldId id="375" r:id="rId66"/>
    <p:sldId id="376" r:id="rId67"/>
    <p:sldId id="377" r:id="rId68"/>
    <p:sldId id="366" r:id="rId69"/>
    <p:sldId id="379" r:id="rId70"/>
    <p:sldId id="380" r:id="rId71"/>
    <p:sldId id="385" r:id="rId72"/>
    <p:sldId id="386" r:id="rId73"/>
    <p:sldId id="413" r:id="rId74"/>
    <p:sldId id="369" r:id="rId75"/>
    <p:sldId id="389" r:id="rId76"/>
    <p:sldId id="388" r:id="rId77"/>
    <p:sldId id="387" r:id="rId78"/>
    <p:sldId id="390" r:id="rId79"/>
    <p:sldId id="391" r:id="rId80"/>
    <p:sldId id="392" r:id="rId81"/>
    <p:sldId id="414" r:id="rId82"/>
    <p:sldId id="421" r:id="rId83"/>
    <p:sldId id="422" r:id="rId84"/>
    <p:sldId id="423" r:id="rId85"/>
    <p:sldId id="424" r:id="rId86"/>
    <p:sldId id="425" r:id="rId87"/>
    <p:sldId id="426" r:id="rId88"/>
    <p:sldId id="427" r:id="rId89"/>
    <p:sldId id="428" r:id="rId90"/>
    <p:sldId id="429" r:id="rId91"/>
    <p:sldId id="430" r:id="rId92"/>
    <p:sldId id="419" r:id="rId93"/>
    <p:sldId id="367" r:id="rId94"/>
    <p:sldId id="393" r:id="rId95"/>
    <p:sldId id="394" r:id="rId96"/>
    <p:sldId id="395" r:id="rId97"/>
    <p:sldId id="397" r:id="rId98"/>
    <p:sldId id="404" r:id="rId99"/>
    <p:sldId id="405" r:id="rId100"/>
    <p:sldId id="402" r:id="rId101"/>
    <p:sldId id="403" r:id="rId102"/>
    <p:sldId id="415" r:id="rId103"/>
    <p:sldId id="398" r:id="rId104"/>
    <p:sldId id="406" r:id="rId105"/>
    <p:sldId id="407" r:id="rId106"/>
    <p:sldId id="408" r:id="rId107"/>
    <p:sldId id="409" r:id="rId108"/>
    <p:sldId id="410" r:id="rId109"/>
    <p:sldId id="279" r:id="rId1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0">
  <p:normalViewPr horzBarState="maximized">
    <p:restoredLeft sz="15987" autoAdjust="0"/>
    <p:restoredTop sz="60512" autoAdjust="0"/>
  </p:normalViewPr>
  <p:slideViewPr>
    <p:cSldViewPr>
      <p:cViewPr varScale="1">
        <p:scale>
          <a:sx n="115" d="100"/>
          <a:sy n="115" d="100"/>
        </p:scale>
        <p:origin x="1476" y="108"/>
      </p:cViewPr>
      <p:guideLst>
        <p:guide orient="horz" pos="2160"/>
        <p:guide pos="2880"/>
      </p:guideLst>
    </p:cSldViewPr>
  </p:slideViewPr>
  <p:notesTextViewPr>
    <p:cViewPr>
      <p:scale>
        <a:sx n="1" d="1"/>
        <a:sy n="1" d="1"/>
      </p:scale>
      <p:origin x="0" y="0"/>
    </p:cViewPr>
  </p:notesTextViewPr>
  <p:notesViewPr>
    <p:cSldViewPr>
      <p:cViewPr varScale="1">
        <p:scale>
          <a:sx n="102" d="100"/>
          <a:sy n="102" d="100"/>
        </p:scale>
        <p:origin x="-34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handoutMaster" Target="handoutMasters/handout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81E9F6-D5A1-4688-8ADB-C367DC6D2CCF}" type="datetimeFigureOut">
              <a:rPr lang="en-US" smtClean="0"/>
              <a:t>8/4/2021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99D41AD-84F7-451F-B246-2F1F2C5C9CAA}" type="slidenum">
              <a:rPr lang="en-US" smtClean="0"/>
              <a:t>‹#›</a:t>
            </a:fld>
            <a:endParaRPr lang="en-US"/>
          </a:p>
        </p:txBody>
      </p:sp>
    </p:spTree>
    <p:extLst>
      <p:ext uri="{BB962C8B-B14F-4D97-AF65-F5344CB8AC3E}">
        <p14:creationId xmlns:p14="http://schemas.microsoft.com/office/powerpoint/2010/main" val="41914431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F0908-9333-46FA-BD90-F3FFC62254A7}" type="datetimeFigureOut">
              <a:rPr lang="en-US" smtClean="0"/>
              <a:t>8/4/2021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E9DB1-BDF7-4AA7-BCC5-26DF8BDE8062}" type="slidenum">
              <a:rPr lang="en-US" smtClean="0"/>
              <a:t>‹#›</a:t>
            </a:fld>
            <a:endParaRPr lang="en-US"/>
          </a:p>
        </p:txBody>
      </p:sp>
    </p:spTree>
    <p:extLst>
      <p:ext uri="{BB962C8B-B14F-4D97-AF65-F5344CB8AC3E}">
        <p14:creationId xmlns:p14="http://schemas.microsoft.com/office/powerpoint/2010/main" val="345891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DE9DB1-BDF7-4AA7-BCC5-26DF8BDE8062}" type="slidenum">
              <a:rPr lang="en-US" smtClean="0"/>
              <a:t>22</a:t>
            </a:fld>
            <a:endParaRPr lang="en-US"/>
          </a:p>
        </p:txBody>
      </p:sp>
    </p:spTree>
    <p:extLst>
      <p:ext uri="{BB962C8B-B14F-4D97-AF65-F5344CB8AC3E}">
        <p14:creationId xmlns:p14="http://schemas.microsoft.com/office/powerpoint/2010/main" val="346016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1998, more than 700 U.S. children died due to vehicular heatstroke</a:t>
            </a:r>
          </a:p>
          <a:p>
            <a:endParaRPr lang="en-US" dirty="0" smtClean="0"/>
          </a:p>
          <a:p>
            <a:r>
              <a:rPr lang="en-US" dirty="0" smtClean="0"/>
              <a:t>1985 the first child passenger safety laws were passed. </a:t>
            </a:r>
          </a:p>
          <a:p>
            <a:endParaRPr lang="en-US" dirty="0" smtClean="0"/>
          </a:p>
          <a:p>
            <a:pPr marL="171450" indent="-171450">
              <a:buFont typeface="Arial" panose="020B0604020202020204" pitchFamily="34" charset="0"/>
              <a:buChar char="•"/>
            </a:pPr>
            <a:r>
              <a:rPr lang="en-US" dirty="0" smtClean="0"/>
              <a:t>39% - child "forgotten" by caregiver</a:t>
            </a:r>
          </a:p>
          <a:p>
            <a:pPr marL="171450" indent="-171450">
              <a:buFont typeface="Arial" panose="020B0604020202020204" pitchFamily="34" charset="0"/>
              <a:buChar char="•"/>
            </a:pPr>
            <a:r>
              <a:rPr lang="en-US" dirty="0" smtClean="0"/>
              <a:t>27% - child playing in unattended vehicle</a:t>
            </a:r>
          </a:p>
          <a:p>
            <a:pPr marL="171450" indent="-171450">
              <a:buFont typeface="Arial" panose="020B0604020202020204" pitchFamily="34" charset="0"/>
              <a:buChar char="•"/>
            </a:pPr>
            <a:r>
              <a:rPr lang="en-US" dirty="0" smtClean="0"/>
              <a:t>20% - child intentionally left in vehicle by adult</a:t>
            </a:r>
          </a:p>
          <a:p>
            <a:pPr marL="171450" indent="-171450">
              <a:buFont typeface="Arial" panose="020B0604020202020204" pitchFamily="34" charset="0"/>
              <a:buChar char="•"/>
            </a:pPr>
            <a:r>
              <a:rPr lang="en-US" dirty="0" smtClean="0"/>
              <a:t>14% - circumstances unclear</a:t>
            </a:r>
            <a:endParaRPr lang="en-US" dirty="0"/>
          </a:p>
        </p:txBody>
      </p:sp>
      <p:sp>
        <p:nvSpPr>
          <p:cNvPr id="4" name="Slide Number Placeholder 3"/>
          <p:cNvSpPr>
            <a:spLocks noGrp="1"/>
          </p:cNvSpPr>
          <p:nvPr>
            <p:ph type="sldNum" sz="quarter" idx="10"/>
          </p:nvPr>
        </p:nvSpPr>
        <p:spPr/>
        <p:txBody>
          <a:bodyPr/>
          <a:lstStyle/>
          <a:p>
            <a:fld id="{3DDE9DB1-BDF7-4AA7-BCC5-26DF8BDE8062}" type="slidenum">
              <a:rPr lang="en-US" smtClean="0"/>
              <a:t>39</a:t>
            </a:fld>
            <a:endParaRPr lang="en-US"/>
          </a:p>
        </p:txBody>
      </p:sp>
    </p:spTree>
    <p:extLst>
      <p:ext uri="{BB962C8B-B14F-4D97-AF65-F5344CB8AC3E}">
        <p14:creationId xmlns:p14="http://schemas.microsoft.com/office/powerpoint/2010/main" val="399443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is the major source of digoxin in the US. Foxglove is most commonly used for heart failure and fluid build up in the body (congestive heart failure or CHF) and irregular heartbeat (atrial fibrillation).</a:t>
            </a:r>
            <a:endParaRPr lang="en-US" dirty="0"/>
          </a:p>
        </p:txBody>
      </p:sp>
      <p:sp>
        <p:nvSpPr>
          <p:cNvPr id="4" name="Slide Number Placeholder 3"/>
          <p:cNvSpPr>
            <a:spLocks noGrp="1"/>
          </p:cNvSpPr>
          <p:nvPr>
            <p:ph type="sldNum" sz="quarter" idx="10"/>
          </p:nvPr>
        </p:nvSpPr>
        <p:spPr/>
        <p:txBody>
          <a:bodyPr/>
          <a:lstStyle/>
          <a:p>
            <a:fld id="{3DDE9DB1-BDF7-4AA7-BCC5-26DF8BDE8062}" type="slidenum">
              <a:rPr lang="en-US" smtClean="0"/>
              <a:t>106</a:t>
            </a:fld>
            <a:endParaRPr lang="en-US"/>
          </a:p>
        </p:txBody>
      </p:sp>
    </p:spTree>
    <p:extLst>
      <p:ext uri="{BB962C8B-B14F-4D97-AF65-F5344CB8AC3E}">
        <p14:creationId xmlns:p14="http://schemas.microsoft.com/office/powerpoint/2010/main" val="328178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Its poisonous ingredients are two potent cardiac glycosides, </a:t>
            </a:r>
            <a:r>
              <a:rPr lang="en-US" dirty="0" err="1" smtClean="0"/>
              <a:t>oleandrin</a:t>
            </a:r>
            <a:r>
              <a:rPr lang="en-US" dirty="0" smtClean="0"/>
              <a:t> and nerine</a:t>
            </a:r>
          </a:p>
          <a:p>
            <a:endParaRPr lang="en-US" dirty="0" smtClean="0"/>
          </a:p>
          <a:p>
            <a:r>
              <a:rPr lang="en-US" dirty="0" smtClean="0"/>
              <a:t>Cut stems exude a sticky latex that can irritate the skin, so wear gloves when you handle it. Don't burn oleander </a:t>
            </a:r>
            <a:r>
              <a:rPr lang="en-US" dirty="0" err="1" smtClean="0"/>
              <a:t>prunings</a:t>
            </a:r>
            <a:r>
              <a:rPr lang="en-US" dirty="0" smtClean="0"/>
              <a:t>, as the smoke can cause severe irritation. Don't use branches for fires, or as skewers for food. If oleander is ingested, seek treatment immediately.</a:t>
            </a:r>
            <a:endParaRPr lang="en-US" dirty="0"/>
          </a:p>
        </p:txBody>
      </p:sp>
      <p:sp>
        <p:nvSpPr>
          <p:cNvPr id="4" name="Slide Number Placeholder 3"/>
          <p:cNvSpPr>
            <a:spLocks noGrp="1"/>
          </p:cNvSpPr>
          <p:nvPr>
            <p:ph type="sldNum" sz="quarter" idx="10"/>
          </p:nvPr>
        </p:nvSpPr>
        <p:spPr/>
        <p:txBody>
          <a:bodyPr/>
          <a:lstStyle/>
          <a:p>
            <a:fld id="{3DDE9DB1-BDF7-4AA7-BCC5-26DF8BDE8062}" type="slidenum">
              <a:rPr lang="en-US" smtClean="0"/>
              <a:t>107</a:t>
            </a:fld>
            <a:endParaRPr lang="en-US"/>
          </a:p>
        </p:txBody>
      </p:sp>
    </p:spTree>
    <p:extLst>
      <p:ext uri="{BB962C8B-B14F-4D97-AF65-F5344CB8AC3E}">
        <p14:creationId xmlns:p14="http://schemas.microsoft.com/office/powerpoint/2010/main" val="16857962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533400" y="5003796"/>
            <a:ext cx="7772400" cy="933450"/>
          </a:xfrm>
        </p:spPr>
        <p:txBody>
          <a:bodyPr anchor="b">
            <a:normAutofit/>
          </a:bodyPr>
          <a:lstStyle>
            <a:lvl1pPr algn="r">
              <a:defRPr sz="36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905000" y="5791200"/>
            <a:ext cx="6400800" cy="685800"/>
          </a:xfrm>
        </p:spPr>
        <p:txBody>
          <a:bodyPr>
            <a:normAutofit/>
          </a:bodyPr>
          <a:lstStyle>
            <a:lvl1pPr marL="0" indent="0" algn="r">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7" name="abstract_sunris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653"/>
            <a:ext cx="9144000" cy="5143500"/>
          </a:xfrm>
          <a:prstGeom prst="rect">
            <a:avLst/>
          </a:prstGeom>
        </p:spPr>
      </p:pic>
      <p:cxnSp>
        <p:nvCxnSpPr>
          <p:cNvPr id="10" name="Straight Connector 9"/>
          <p:cNvCxnSpPr/>
          <p:nvPr userDrawn="1"/>
        </p:nvCxnSpPr>
        <p:spPr>
          <a:xfrm>
            <a:off x="0" y="5152952"/>
            <a:ext cx="9144000" cy="0"/>
          </a:xfrm>
          <a:prstGeom prst="line">
            <a:avLst/>
          </a:prstGeom>
          <a:ln w="222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52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61299727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1"/>
            <a:ext cx="2209800" cy="7620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2667000" y="1447800"/>
            <a:ext cx="6324600" cy="50292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2209800"/>
            <a:ext cx="2209800" cy="426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1523309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5257800"/>
            <a:ext cx="6400800" cy="566738"/>
          </a:xfrm>
        </p:spPr>
        <p:txBody>
          <a:bodyPr anchor="b"/>
          <a:lstStyle>
            <a:lvl1pPr algn="l">
              <a:defRPr sz="2000" b="1">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1524000"/>
            <a:ext cx="6400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5824538"/>
            <a:ext cx="64008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553954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4810365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1547136"/>
            <a:ext cx="990600" cy="47012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523999"/>
            <a:ext cx="7162800" cy="4727847"/>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13064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2514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3352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4191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5029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5192991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304800" y="2209800"/>
            <a:ext cx="32004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2209800"/>
            <a:ext cx="51816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304800" y="4458986"/>
            <a:ext cx="32004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4458986"/>
            <a:ext cx="51816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697807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04800" y="40386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51415" y="40386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98030" y="40386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12057" y="21336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73184" y="21336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34314" y="21336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574973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553200" y="6243638"/>
            <a:ext cx="21336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3218A63D-AD9B-4DCD-BE12-17BB14BE797B}" type="slidenum">
              <a:rPr lang="en-US" altLang="en-US"/>
              <a:pPr/>
              <a:t>‹#›</a:t>
            </a:fld>
            <a:endParaRPr lang="en-US" altLang="en-US"/>
          </a:p>
        </p:txBody>
      </p:sp>
      <p:sp>
        <p:nvSpPr>
          <p:cNvPr id="6" name="Date Placeholder 5"/>
          <p:cNvSpPr>
            <a:spLocks noGrp="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
        <p:nvSpPr>
          <p:cNvPr id="7" name="Footer Placeholder 6"/>
          <p:cNvSpPr>
            <a:spLocks noGrp="1"/>
          </p:cNvSpPr>
          <p:nvPr>
            <p:ph type="ftr" sz="quarter" idx="12"/>
          </p:nvPr>
        </p:nvSpPr>
        <p:spPr>
          <a:xfrm>
            <a:off x="3124200" y="6243638"/>
            <a:ext cx="2895600" cy="457200"/>
          </a:xfr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10085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533400" y="5003796"/>
            <a:ext cx="7772400" cy="933450"/>
          </a:xfrm>
        </p:spPr>
        <p:txBody>
          <a:bodyPr anchor="b">
            <a:normAutofit/>
          </a:bodyPr>
          <a:lstStyle>
            <a:lvl1pPr algn="r">
              <a:defRPr sz="36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905000" y="5791200"/>
            <a:ext cx="6400800" cy="685800"/>
          </a:xfrm>
        </p:spPr>
        <p:txBody>
          <a:bodyPr>
            <a:normAutofit/>
          </a:bodyPr>
          <a:lstStyle>
            <a:lvl1pPr marL="0" indent="0" algn="r">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cxnSp>
        <p:nvCxnSpPr>
          <p:cNvPr id="10" name="Straight Connector 9"/>
          <p:cNvCxnSpPr/>
          <p:nvPr userDrawn="1"/>
        </p:nvCxnSpPr>
        <p:spPr>
          <a:xfrm>
            <a:off x="0" y="5152952"/>
            <a:ext cx="9144000" cy="0"/>
          </a:xfrm>
          <a:prstGeom prst="line">
            <a:avLst/>
          </a:prstGeom>
          <a:ln w="222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0726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9" name="800.mov">
            <a:hlinkClick r:id="" action="ppaction://media"/>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90600" y="1676400"/>
            <a:ext cx="7772400" cy="933450"/>
          </a:xfrm>
        </p:spPr>
        <p:txBody>
          <a:bodyPr anchor="b">
            <a:normAutofit/>
          </a:bodyPr>
          <a:lstStyle>
            <a:lvl1pPr algn="l">
              <a:defRPr sz="36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2514600"/>
            <a:ext cx="6400800" cy="685800"/>
          </a:xfrm>
        </p:spPr>
        <p:txBody>
          <a:bodyPr>
            <a:normAutofit/>
          </a:bodyPr>
          <a:lstStyle>
            <a:lvl1pPr marL="0" indent="0" algn="l">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355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Alternate 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990600" y="1676400"/>
            <a:ext cx="7772400" cy="933450"/>
          </a:xfrm>
        </p:spPr>
        <p:txBody>
          <a:bodyPr anchor="b">
            <a:normAutofit/>
          </a:bodyPr>
          <a:lstStyle>
            <a:lvl1pPr algn="l">
              <a:defRPr sz="3600">
                <a:solidFill>
                  <a:schemeClr val="tx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90600" y="2514600"/>
            <a:ext cx="6400800" cy="685800"/>
          </a:xfrm>
        </p:spPr>
        <p:txBody>
          <a:bodyPr>
            <a:normAutofit/>
          </a:bodyPr>
          <a:lstStyle>
            <a:lvl1pPr marL="0" indent="0" algn="l">
              <a:buNone/>
              <a:defRPr sz="2000">
                <a:solidFill>
                  <a:schemeClr val="tx1">
                    <a:lumMod val="85000"/>
                    <a:lumOff val="1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57627903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8/4/2021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109946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lternate Static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8/4/2021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04800" y="1371600"/>
            <a:ext cx="8534400" cy="51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04800" y="457200"/>
            <a:ext cx="8534400" cy="792162"/>
          </a:xfrm>
          <a:effectLst>
            <a:outerShdw blurRad="50800" dist="38100" dir="2700000" algn="tl" rotWithShape="0">
              <a:prstClr val="black">
                <a:alpha val="64000"/>
              </a:prstClr>
            </a:outerShdw>
          </a:effectLst>
        </p:spPr>
        <p:txBody>
          <a:bodyPr/>
          <a:lstStyle>
            <a:lvl1pPr>
              <a:defRPr>
                <a:solidFill>
                  <a:schemeClr val="bg1">
                    <a:lumMod val="9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08157215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63364900"/>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7426674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9632707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744622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807093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44689832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1447801"/>
            <a:ext cx="2209800" cy="762000"/>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2667000" y="1447800"/>
            <a:ext cx="6324600" cy="50292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381000" y="2209800"/>
            <a:ext cx="2209800" cy="4267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136430460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8/4/2021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2227165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5257800"/>
            <a:ext cx="6400800" cy="566738"/>
          </a:xfrm>
        </p:spPr>
        <p:txBody>
          <a:bodyPr anchor="b"/>
          <a:lstStyle>
            <a:lvl1pPr algn="l">
              <a:defRPr sz="2000" b="1">
                <a:solidFill>
                  <a:schemeClr val="bg1">
                    <a:lumMod val="8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371600" y="1524000"/>
            <a:ext cx="6400800" cy="3657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71600" y="5824538"/>
            <a:ext cx="6400800" cy="423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82824037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744447150"/>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96200" y="1547136"/>
            <a:ext cx="990600" cy="4701263"/>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523999"/>
            <a:ext cx="7162800" cy="4727847"/>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50326610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3962400" y="25146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962400" y="33528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962400" y="41910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962400" y="5029200"/>
            <a:ext cx="46482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8794220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304800" y="2209800"/>
            <a:ext cx="3200400" cy="2176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3657600" y="2209800"/>
            <a:ext cx="5181600" cy="2144037"/>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304800" y="4458986"/>
            <a:ext cx="3200400" cy="224661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3657600" y="4458986"/>
            <a:ext cx="5181600" cy="22132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5130357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304800" y="40386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3151415" y="40386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5998030" y="4038600"/>
            <a:ext cx="2841168" cy="2590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312057" y="2133600"/>
            <a:ext cx="2797629"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3173184" y="21336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6034314" y="2133600"/>
            <a:ext cx="2797633" cy="1905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11205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lternate Animated Content">
    <p:spTree>
      <p:nvGrpSpPr>
        <p:cNvPr id="1" name=""/>
        <p:cNvGrpSpPr/>
        <p:nvPr/>
      </p:nvGrpSpPr>
      <p:grpSpPr>
        <a:xfrm>
          <a:off x="0" y="0"/>
          <a:ext cx="0" cy="0"/>
          <a:chOff x="0" y="0"/>
          <a:chExt cx="0" cy="0"/>
        </a:xfrm>
      </p:grpSpPr>
      <p:pic>
        <p:nvPicPr>
          <p:cNvPr id="5" name="8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13"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8/4/2021</a:t>
            </a:fld>
            <a:endParaRPr lang="en-US"/>
          </a:p>
        </p:txBody>
      </p:sp>
      <p:sp>
        <p:nvSpPr>
          <p:cNvPr id="14"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a:xfrm>
            <a:off x="304800" y="1371600"/>
            <a:ext cx="8534400" cy="51816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304800" y="457200"/>
            <a:ext cx="8534400" cy="792162"/>
          </a:xfrm>
          <a:effectLst>
            <a:outerShdw blurRad="50800" dist="38100" dir="2700000" algn="tl" rotWithShape="0">
              <a:prstClr val="black">
                <a:alpha val="64000"/>
              </a:prstClr>
            </a:outerShdw>
          </a:effectLst>
        </p:spPr>
        <p:txBody>
          <a:bodyPr/>
          <a:lstStyle>
            <a:lvl1pPr>
              <a:defRPr>
                <a:solidFill>
                  <a:schemeClr val="bg1">
                    <a:lumMod val="95000"/>
                  </a:schemeClr>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3934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6490184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4167187"/>
            <a:ext cx="6477000" cy="1362075"/>
          </a:xfrm>
        </p:spPr>
        <p:txBody>
          <a:bodyPr anchor="t"/>
          <a:lstStyle>
            <a:lvl1pPr algn="l">
              <a:defRPr sz="4000" b="0" cap="all">
                <a:solidFill>
                  <a:schemeClr val="bg1">
                    <a:lumMod val="85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09600" y="2667000"/>
            <a:ext cx="64770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695916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048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3810000" y="1447800"/>
            <a:ext cx="3276600" cy="41910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217757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1371600"/>
            <a:ext cx="33528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04800" y="2087562"/>
            <a:ext cx="3352800"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3733800" y="1371600"/>
            <a:ext cx="3354117"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3733800" y="2087562"/>
            <a:ext cx="3354117" cy="4160837"/>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402883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6356350"/>
            <a:ext cx="2133600" cy="365125"/>
          </a:xfrm>
          <a:prstGeom prst="rect">
            <a:avLst/>
          </a:prstGeom>
        </p:spPr>
        <p:txBody>
          <a:bodyPr/>
          <a:lstStyle/>
          <a:p>
            <a:fld id="{6EB7948D-65B7-4FEC-80B5-36D7629B101D}" type="datetimeFigureOut">
              <a:rPr lang="en-US" smtClean="0"/>
              <a:t>8/4/2021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FD99AA8B-2E7A-4BBC-8FDE-CA7CF71DD330}"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801384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video" Target="../media/media1.wmv"/><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media" Target="../media/media1.wmv"/><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4.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slide.mov">
            <a:hlinkClick r:id="" action="ppaction://media"/>
          </p:cNvPr>
          <p:cNvPicPr>
            <a:picLocks noChangeAspect="1"/>
          </p:cNvPicPr>
          <p:nvPr>
            <a:videoFile r:link="rId21"/>
            <p:extLst>
              <p:ext uri="{DAA4B4D4-6D71-4841-9C94-3DE7FCFB9230}">
                <p14:media xmlns:p14="http://schemas.microsoft.com/office/powerpoint/2010/main" r:embed="rId20"/>
              </p:ext>
            </p:extLst>
          </p:nvPr>
        </p:nvPicPr>
        <p:blipFill>
          <a:blip r:embed="rId22"/>
          <a:stretch>
            <a:fillRect/>
          </a:stretch>
        </p:blipFill>
        <p:spPr>
          <a:xfrm>
            <a:off x="0" y="0"/>
            <a:ext cx="9144000" cy="1428750"/>
          </a:xfrm>
          <a:prstGeom prst="rect">
            <a:avLst/>
          </a:prstGeom>
        </p:spPr>
      </p:pic>
      <p:sp>
        <p:nvSpPr>
          <p:cNvPr id="2" name="Title Placeholder 1"/>
          <p:cNvSpPr>
            <a:spLocks noGrp="1"/>
          </p:cNvSpPr>
          <p:nvPr>
            <p:ph type="title"/>
          </p:nvPr>
        </p:nvSpPr>
        <p:spPr>
          <a:xfrm>
            <a:off x="304800" y="1403350"/>
            <a:ext cx="85344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2209800"/>
            <a:ext cx="85344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0" y="1428750"/>
            <a:ext cx="9144000" cy="0"/>
          </a:xfrm>
          <a:prstGeom prst="line">
            <a:avLst/>
          </a:prstGeom>
          <a:ln w="222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4236024"/>
      </p:ext>
    </p:extLst>
  </p:cSld>
  <p:clrMap bg1="lt1" tx1="dk1" bg2="lt2" tx2="dk2" accent1="accent1" accent2="accent2" accent3="accent3" accent4="accent4" accent5="accent5" accent6="accent6" hlink="hlink" folHlink="folHlink"/>
  <p:sldLayoutIdLst>
    <p:sldLayoutId id="2147483684" r:id="rId1"/>
    <p:sldLayoutId id="2147483703" r:id="rId2"/>
    <p:sldLayoutId id="2147483688" r:id="rId3"/>
    <p:sldLayoutId id="2147483702" r:id="rId4"/>
    <p:sldLayoutId id="2147483686"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23" r:id="rId18"/>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txStyles>
    <p:titleStyle>
      <a:lvl1pPr algn="l" defTabSz="914400" rtl="0" eaLnBrk="1" latinLnBrk="0" hangingPunct="1">
        <a:spcBef>
          <a:spcPct val="0"/>
        </a:spcBef>
        <a:buNone/>
        <a:defRPr sz="4000" kern="1200">
          <a:solidFill>
            <a:schemeClr val="tx1">
              <a:lumMod val="85000"/>
              <a:lumOff val="15000"/>
            </a:schemeClr>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0" y="0"/>
            <a:ext cx="9144000" cy="1428750"/>
          </a:xfrm>
          <a:prstGeom prst="rect">
            <a:avLst/>
          </a:prstGeom>
        </p:spPr>
      </p:pic>
      <p:sp>
        <p:nvSpPr>
          <p:cNvPr id="2" name="Title Placeholder 1"/>
          <p:cNvSpPr>
            <a:spLocks noGrp="1"/>
          </p:cNvSpPr>
          <p:nvPr>
            <p:ph type="title"/>
          </p:nvPr>
        </p:nvSpPr>
        <p:spPr>
          <a:xfrm>
            <a:off x="304800" y="1403350"/>
            <a:ext cx="8534400" cy="792162"/>
          </a:xfrm>
          <a:prstGeom prst="rect">
            <a:avLst/>
          </a:prstGeom>
        </p:spPr>
        <p:txBody>
          <a:bodyPr vert="horz" lIns="91440" tIns="45720" rIns="91440" bIns="45720" rtlCol="0" anchor="ctr" anchorCtr="0">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04800" y="2209800"/>
            <a:ext cx="8534400" cy="43434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9" name="Straight Connector 8"/>
          <p:cNvCxnSpPr/>
          <p:nvPr userDrawn="1"/>
        </p:nvCxnSpPr>
        <p:spPr>
          <a:xfrm>
            <a:off x="0" y="1428750"/>
            <a:ext cx="9144000" cy="0"/>
          </a:xfrm>
          <a:prstGeom prst="line">
            <a:avLst/>
          </a:prstGeom>
          <a:ln w="2222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27048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timing>
    <p:tnLst>
      <p:par>
        <p:cTn id="1" dur="indefinite" restart="never" nodeType="tmRoot"/>
      </p:par>
    </p:tnLst>
  </p:timing>
  <p:txStyles>
    <p:titleStyle>
      <a:lvl1pPr algn="l" defTabSz="914400" rtl="0" eaLnBrk="1" latinLnBrk="0" hangingPunct="1">
        <a:spcBef>
          <a:spcPct val="0"/>
        </a:spcBef>
        <a:buNone/>
        <a:defRPr sz="4000" kern="1200">
          <a:solidFill>
            <a:schemeClr val="tx1">
              <a:lumMod val="85000"/>
              <a:lumOff val="15000"/>
            </a:schemeClr>
          </a:solidFill>
          <a:effectLst/>
          <a:latin typeface="+mj-lt"/>
          <a:ea typeface="+mj-ea"/>
          <a:cs typeface="+mj-cs"/>
        </a:defRPr>
      </a:lvl1pPr>
    </p:titleStyle>
    <p:bodyStyle>
      <a:lvl1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0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10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10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gif"/><Relationship Id="rId1" Type="http://schemas.openxmlformats.org/officeDocument/2006/relationships/slideLayout" Target="../slideLayouts/slideLayout7.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gif"/><Relationship Id="rId1" Type="http://schemas.openxmlformats.org/officeDocument/2006/relationships/slideLayout" Target="../slideLayouts/slideLayout7.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gif"/><Relationship Id="rId1" Type="http://schemas.openxmlformats.org/officeDocument/2006/relationships/slideLayout" Target="../slideLayouts/slideLayout3.xml"/><Relationship Id="rId5" Type="http://schemas.openxmlformats.org/officeDocument/2006/relationships/image" Target="../media/image38.png"/><Relationship Id="rId4" Type="http://schemas.microsoft.com/office/2007/relationships/hdphoto" Target="../media/hdphoto5.wdp"/></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8.gif"/><Relationship Id="rId1" Type="http://schemas.openxmlformats.org/officeDocument/2006/relationships/slideLayout" Target="../slideLayouts/slideLayout3.xml"/><Relationship Id="rId5" Type="http://schemas.microsoft.com/office/2007/relationships/hdphoto" Target="../media/hdphoto6.wdp"/><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8.gif"/><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8.gif"/><Relationship Id="rId1" Type="http://schemas.openxmlformats.org/officeDocument/2006/relationships/slideLayout" Target="../slideLayouts/slideLayout3.xml"/><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68.wmf"/><Relationship Id="rId7" Type="http://schemas.openxmlformats.org/officeDocument/2006/relationships/image" Target="../media/image72.png"/><Relationship Id="rId2" Type="http://schemas.openxmlformats.org/officeDocument/2006/relationships/image" Target="../media/image67.wmf"/><Relationship Id="rId1" Type="http://schemas.openxmlformats.org/officeDocument/2006/relationships/slideLayout" Target="../slideLayouts/slideLayout18.xml"/><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gi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smtClean="0">
                <a:solidFill>
                  <a:schemeClr val="bg1">
                    <a:lumMod val="95000"/>
                  </a:schemeClr>
                </a:solidFill>
                <a:effectLst>
                  <a:outerShdw blurRad="50800" dist="38100" dir="2700000" algn="tl" rotWithShape="0">
                    <a:prstClr val="black">
                      <a:alpha val="95000"/>
                    </a:prstClr>
                  </a:outerShdw>
                </a:effectLst>
              </a:rPr>
              <a:t>Summer </a:t>
            </a:r>
            <a:r>
              <a:rPr lang="en-US" sz="5400" dirty="0" smtClean="0">
                <a:solidFill>
                  <a:schemeClr val="accent4"/>
                </a:solidFill>
                <a:effectLst>
                  <a:outerShdw blurRad="50800" dist="38100" dir="2700000" algn="tl" rotWithShape="0">
                    <a:prstClr val="black">
                      <a:alpha val="95000"/>
                    </a:prstClr>
                  </a:outerShdw>
                </a:effectLst>
              </a:rPr>
              <a:t>Sucks</a:t>
            </a:r>
            <a:endParaRPr lang="en-US" sz="5400" dirty="0">
              <a:solidFill>
                <a:schemeClr val="accent4"/>
              </a:solidFill>
              <a:effectLst>
                <a:outerShdw blurRad="50800" dist="38100" dir="2700000" algn="tl" rotWithShape="0">
                  <a:prstClr val="black">
                    <a:alpha val="95000"/>
                  </a:prstClr>
                </a:outerShdw>
              </a:effectLst>
            </a:endParaRPr>
          </a:p>
        </p:txBody>
      </p:sp>
      <p:sp>
        <p:nvSpPr>
          <p:cNvPr id="3" name="Subtitle 2"/>
          <p:cNvSpPr>
            <a:spLocks noGrp="1"/>
          </p:cNvSpPr>
          <p:nvPr>
            <p:ph type="subTitle" idx="1"/>
          </p:nvPr>
        </p:nvSpPr>
        <p:spPr/>
        <p:txBody>
          <a:bodyPr>
            <a:normAutofit fontScale="92500" lnSpcReduction="10000"/>
          </a:bodyPr>
          <a:lstStyle/>
          <a:p>
            <a:r>
              <a:rPr lang="en-US" dirty="0" smtClean="0"/>
              <a:t>Environmental Emergencies of </a:t>
            </a:r>
            <a:r>
              <a:rPr lang="en-US" smtClean="0"/>
              <a:t>Illinois Summers</a:t>
            </a:r>
            <a:endParaRPr lang="en-US" dirty="0" smtClean="0"/>
          </a:p>
          <a:p>
            <a:r>
              <a:rPr lang="en-US" dirty="0" smtClean="0"/>
              <a:t>Peoria Area EMS System Continuing Education</a:t>
            </a:r>
            <a:endParaRPr lang="en-US" dirty="0"/>
          </a:p>
        </p:txBody>
      </p:sp>
      <p:pic>
        <p:nvPicPr>
          <p:cNvPr id="4" name="Picture 3"/>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66800" y="850069"/>
            <a:ext cx="1023845" cy="939549"/>
          </a:xfrm>
          <a:prstGeom prst="rect">
            <a:avLst/>
          </a:prstGeom>
        </p:spPr>
      </p:pic>
    </p:spTree>
    <p:extLst>
      <p:ext uri="{BB962C8B-B14F-4D97-AF65-F5344CB8AC3E}">
        <p14:creationId xmlns:p14="http://schemas.microsoft.com/office/powerpoint/2010/main" val="2477459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0" presetClass="entr" presetSubtype="0" fill="hold" grpId="0" nodeType="withEffect">
                                  <p:stCondLst>
                                    <p:cond delay="21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1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400"/>
                                        <p:tgtEl>
                                          <p:spTgt spid="3">
                                            <p:txEl>
                                              <p:pRg st="1" end="1"/>
                                            </p:txEl>
                                          </p:spTgt>
                                        </p:tgtEl>
                                      </p:cBhvr>
                                    </p:animEffect>
                                  </p:childTnLst>
                                </p:cTn>
                              </p:par>
                              <p:par>
                                <p:cTn id="16" presetID="10" presetClass="entr" presetSubtype="0" fill="hold" nodeType="withEffect">
                                  <p:stCondLst>
                                    <p:cond delay="8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8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876925" y="2133600"/>
            <a:ext cx="2671272" cy="44196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561974" y="2209800"/>
            <a:ext cx="5153025" cy="4343400"/>
          </a:xfrm>
        </p:spPr>
        <p:txBody>
          <a:bodyPr>
            <a:normAutofit fontScale="92500" lnSpcReduction="10000"/>
          </a:bodyPr>
          <a:lstStyle/>
          <a:p>
            <a:pPr marL="342900" lvl="0" indent="-342900" fontAlgn="base">
              <a:spcAft>
                <a:spcPct val="0"/>
              </a:spcAft>
              <a:buFontTx/>
              <a:buChar char="•"/>
            </a:pPr>
            <a:r>
              <a:rPr lang="en-US" sz="3100" kern="0" dirty="0">
                <a:solidFill>
                  <a:srgbClr val="000000"/>
                </a:solidFill>
                <a:latin typeface="Arial"/>
              </a:rPr>
              <a:t>Although the hypothalamus </a:t>
            </a:r>
            <a:br>
              <a:rPr lang="en-US" sz="3100" kern="0" dirty="0">
                <a:solidFill>
                  <a:srgbClr val="000000"/>
                </a:solidFill>
                <a:latin typeface="Arial"/>
              </a:rPr>
            </a:br>
            <a:r>
              <a:rPr lang="en-US" sz="3100" kern="0" dirty="0">
                <a:solidFill>
                  <a:srgbClr val="000000"/>
                </a:solidFill>
                <a:latin typeface="Arial"/>
              </a:rPr>
              <a:t>plays a key role in body </a:t>
            </a:r>
            <a:br>
              <a:rPr lang="en-US" sz="3100" kern="0" dirty="0">
                <a:solidFill>
                  <a:srgbClr val="000000"/>
                </a:solidFill>
                <a:latin typeface="Arial"/>
              </a:rPr>
            </a:br>
            <a:r>
              <a:rPr lang="en-US" sz="3100" kern="0" dirty="0">
                <a:solidFill>
                  <a:srgbClr val="000000"/>
                </a:solidFill>
                <a:latin typeface="Arial"/>
              </a:rPr>
              <a:t>temperature regulation, </a:t>
            </a:r>
            <a:r>
              <a:rPr lang="en-US" sz="3100" kern="0" dirty="0" err="1">
                <a:solidFill>
                  <a:srgbClr val="000000"/>
                </a:solidFill>
                <a:latin typeface="Arial"/>
              </a:rPr>
              <a:t>thermoreceptors</a:t>
            </a:r>
            <a:r>
              <a:rPr lang="en-US" sz="3100" kern="0" dirty="0">
                <a:solidFill>
                  <a:srgbClr val="000000"/>
                </a:solidFill>
                <a:latin typeface="Arial"/>
              </a:rPr>
              <a:t> in other </a:t>
            </a:r>
            <a:br>
              <a:rPr lang="en-US" sz="3100" kern="0" dirty="0">
                <a:solidFill>
                  <a:srgbClr val="000000"/>
                </a:solidFill>
                <a:latin typeface="Arial"/>
              </a:rPr>
            </a:br>
            <a:r>
              <a:rPr lang="en-US" sz="3100" kern="0" dirty="0">
                <a:solidFill>
                  <a:srgbClr val="000000"/>
                </a:solidFill>
                <a:latin typeface="Arial"/>
              </a:rPr>
              <a:t>parts of the body help to </a:t>
            </a:r>
            <a:br>
              <a:rPr lang="en-US" sz="3100" kern="0" dirty="0">
                <a:solidFill>
                  <a:srgbClr val="000000"/>
                </a:solidFill>
                <a:latin typeface="Arial"/>
              </a:rPr>
            </a:br>
            <a:r>
              <a:rPr lang="en-US" sz="3100" kern="0" dirty="0">
                <a:solidFill>
                  <a:srgbClr val="000000"/>
                </a:solidFill>
                <a:latin typeface="Arial"/>
              </a:rPr>
              <a:t>moderate temperature.</a:t>
            </a:r>
          </a:p>
          <a:p>
            <a:pPr marL="342900" lvl="0" indent="-342900" fontAlgn="base">
              <a:spcAft>
                <a:spcPct val="0"/>
              </a:spcAft>
              <a:buFontTx/>
              <a:buChar char="•"/>
            </a:pPr>
            <a:endParaRPr lang="en-US" sz="1000" kern="0" dirty="0">
              <a:solidFill>
                <a:srgbClr val="000000"/>
              </a:solidFill>
              <a:latin typeface="Arial"/>
            </a:endParaRPr>
          </a:p>
          <a:p>
            <a:pPr marL="742950" lvl="1" indent="-285750" fontAlgn="base">
              <a:spcAft>
                <a:spcPct val="0"/>
              </a:spcAft>
              <a:buFontTx/>
              <a:buChar char="–"/>
            </a:pPr>
            <a:r>
              <a:rPr lang="en-US" sz="2400" kern="0" dirty="0">
                <a:solidFill>
                  <a:srgbClr val="000000"/>
                </a:solidFill>
                <a:latin typeface="Arial"/>
              </a:rPr>
              <a:t>Peripheral Thermoreceptors </a:t>
            </a:r>
            <a:br>
              <a:rPr lang="en-US" sz="2400" kern="0" dirty="0">
                <a:solidFill>
                  <a:srgbClr val="000000"/>
                </a:solidFill>
                <a:latin typeface="Arial"/>
              </a:rPr>
            </a:br>
            <a:r>
              <a:rPr lang="en-US" sz="2400" kern="0" dirty="0">
                <a:solidFill>
                  <a:srgbClr val="000000"/>
                </a:solidFill>
                <a:latin typeface="Arial"/>
              </a:rPr>
              <a:t>(</a:t>
            </a:r>
            <a:r>
              <a:rPr lang="en-US" sz="2400" kern="0" dirty="0" smtClean="0">
                <a:solidFill>
                  <a:srgbClr val="000000"/>
                </a:solidFill>
                <a:latin typeface="Arial"/>
              </a:rPr>
              <a:t>warm </a:t>
            </a:r>
            <a:r>
              <a:rPr lang="en-US" sz="1500" kern="0" dirty="0" smtClean="0">
                <a:solidFill>
                  <a:srgbClr val="000000"/>
                </a:solidFill>
                <a:latin typeface="Arial"/>
              </a:rPr>
              <a:t>surface</a:t>
            </a:r>
            <a:r>
              <a:rPr lang="en-US" sz="2400" kern="0" dirty="0" smtClean="0">
                <a:solidFill>
                  <a:srgbClr val="000000"/>
                </a:solidFill>
                <a:latin typeface="Arial"/>
              </a:rPr>
              <a:t> &amp; cold </a:t>
            </a:r>
            <a:r>
              <a:rPr lang="en-US" sz="1500" kern="0" dirty="0" smtClean="0">
                <a:solidFill>
                  <a:srgbClr val="000000"/>
                </a:solidFill>
                <a:latin typeface="Arial"/>
              </a:rPr>
              <a:t>dermis</a:t>
            </a:r>
            <a:r>
              <a:rPr lang="en-US" sz="2400" kern="0" dirty="0" smtClean="0">
                <a:solidFill>
                  <a:srgbClr val="000000"/>
                </a:solidFill>
                <a:latin typeface="Arial"/>
              </a:rPr>
              <a:t>)</a:t>
            </a:r>
            <a:endParaRPr lang="en-US" sz="2400" kern="0" dirty="0">
              <a:solidFill>
                <a:srgbClr val="000000"/>
              </a:solidFill>
              <a:latin typeface="Arial"/>
            </a:endParaRPr>
          </a:p>
          <a:p>
            <a:pPr marL="742950" lvl="1" indent="-285750" fontAlgn="base">
              <a:spcAft>
                <a:spcPct val="0"/>
              </a:spcAft>
              <a:buFontTx/>
              <a:buChar char="–"/>
            </a:pPr>
            <a:r>
              <a:rPr lang="en-US" sz="2400" kern="0" dirty="0">
                <a:solidFill>
                  <a:srgbClr val="000000"/>
                </a:solidFill>
                <a:latin typeface="Arial"/>
              </a:rPr>
              <a:t>Central Thermoreceptors </a:t>
            </a:r>
            <a:br>
              <a:rPr lang="en-US" sz="2400" kern="0" dirty="0">
                <a:solidFill>
                  <a:srgbClr val="000000"/>
                </a:solidFill>
                <a:latin typeface="Arial"/>
              </a:rPr>
            </a:br>
            <a:r>
              <a:rPr lang="en-US" sz="2400" kern="0" dirty="0">
                <a:solidFill>
                  <a:srgbClr val="000000"/>
                </a:solidFill>
                <a:latin typeface="Arial"/>
              </a:rPr>
              <a:t>(warm &amp; cold)</a:t>
            </a:r>
          </a:p>
          <a:p>
            <a:endParaRPr lang="en-US" dirty="0">
              <a:solidFill>
                <a:schemeClr val="tx1"/>
              </a:solidFill>
            </a:endParaRPr>
          </a:p>
        </p:txBody>
      </p:sp>
      <p:sp>
        <p:nvSpPr>
          <p:cNvPr id="4" name="Title 3"/>
          <p:cNvSpPr>
            <a:spLocks noGrp="1"/>
          </p:cNvSpPr>
          <p:nvPr>
            <p:ph type="title"/>
          </p:nvPr>
        </p:nvSpPr>
        <p:spPr/>
        <p:txBody>
          <a:bodyPr/>
          <a:lstStyle/>
          <a:p>
            <a:r>
              <a:rPr lang="en-US" dirty="0">
                <a:solidFill>
                  <a:srgbClr val="F3A32D"/>
                </a:solidFill>
              </a:rPr>
              <a:t>Hypothalamus - </a:t>
            </a:r>
            <a:r>
              <a:rPr lang="en-US" dirty="0">
                <a:solidFill>
                  <a:schemeClr val="tx1"/>
                </a:solidFill>
              </a:rPr>
              <a:t>Thermoregulation</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6925" y="2133600"/>
            <a:ext cx="2690322" cy="452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461956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Water and Poison </a:t>
            </a:r>
            <a:r>
              <a:rPr lang="en-US" dirty="0" smtClean="0">
                <a:solidFill>
                  <a:schemeClr val="tx1"/>
                </a:solidFill>
              </a:rPr>
              <a:t>Hemlock</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865677" y="2133600"/>
            <a:ext cx="2830609" cy="4509226"/>
          </a:xfrm>
          <a:prstGeom prst="rect">
            <a:avLst/>
          </a:prstGeom>
        </p:spPr>
      </p:pic>
      <p:pic>
        <p:nvPicPr>
          <p:cNvPr id="7" name="Picture 6"/>
          <p:cNvPicPr>
            <a:picLocks noChangeAspect="1"/>
          </p:cNvPicPr>
          <p:nvPr/>
        </p:nvPicPr>
        <p:blipFill>
          <a:blip r:embed="rId4"/>
          <a:stretch>
            <a:fillRect/>
          </a:stretch>
        </p:blipFill>
        <p:spPr>
          <a:xfrm>
            <a:off x="256708" y="2306580"/>
            <a:ext cx="5418131" cy="4059352"/>
          </a:xfrm>
          <a:prstGeom prst="rect">
            <a:avLst/>
          </a:prstGeom>
        </p:spPr>
      </p:pic>
    </p:spTree>
    <p:extLst>
      <p:ext uri="{BB962C8B-B14F-4D97-AF65-F5344CB8AC3E}">
        <p14:creationId xmlns:p14="http://schemas.microsoft.com/office/powerpoint/2010/main" val="3963262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Poisonous Garden </a:t>
            </a:r>
            <a:r>
              <a:rPr lang="en-US" dirty="0" smtClean="0"/>
              <a:t>Plants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19706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21998" y="2195512"/>
            <a:ext cx="7696200" cy="4343400"/>
          </a:xfrm>
        </p:spPr>
        <p:txBody>
          <a:bodyPr>
            <a:normAutofit lnSpcReduction="10000"/>
          </a:bodyPr>
          <a:lstStyle/>
          <a:p>
            <a:r>
              <a:rPr lang="en-US" sz="2200" b="1" dirty="0" smtClean="0">
                <a:latin typeface="Arial" pitchFamily="34" charset="0"/>
                <a:cs typeface="Arial" pitchFamily="34" charset="0"/>
              </a:rPr>
              <a:t>Common Toxic Garden Plants</a:t>
            </a:r>
          </a:p>
          <a:p>
            <a:r>
              <a:rPr lang="en-US" sz="2200" b="1" i="1" dirty="0" smtClean="0">
                <a:latin typeface="Arial" pitchFamily="34" charset="0"/>
                <a:cs typeface="Arial" pitchFamily="34" charset="0"/>
              </a:rPr>
              <a:t>Daffodils </a:t>
            </a:r>
          </a:p>
          <a:p>
            <a:pPr marL="342900" indent="-342900">
              <a:buFont typeface="Arial" panose="020B0604020202020204" pitchFamily="34" charset="0"/>
              <a:buChar char="•"/>
            </a:pPr>
            <a:r>
              <a:rPr lang="en-US" sz="2200" dirty="0" smtClean="0">
                <a:latin typeface="Arial" pitchFamily="34" charset="0"/>
                <a:cs typeface="Arial" pitchFamily="34" charset="0"/>
              </a:rPr>
              <a:t>Can </a:t>
            </a:r>
            <a:r>
              <a:rPr lang="en-US" sz="2200" dirty="0">
                <a:latin typeface="Arial" pitchFamily="34" charset="0"/>
                <a:cs typeface="Arial" pitchFamily="34" charset="0"/>
              </a:rPr>
              <a:t>cause high blood pressure, tremors, and irregular heartbeat. In some cases, ingestion of the bulbs can even be </a:t>
            </a:r>
            <a:r>
              <a:rPr lang="en-US" sz="2200" dirty="0" smtClean="0">
                <a:latin typeface="Arial" pitchFamily="34" charset="0"/>
                <a:cs typeface="Arial" pitchFamily="34" charset="0"/>
              </a:rPr>
              <a:t>fatal.</a:t>
            </a:r>
          </a:p>
          <a:p>
            <a:r>
              <a:rPr lang="en-US" sz="2200" b="1" i="1" dirty="0">
                <a:latin typeface="Arial" pitchFamily="34" charset="0"/>
                <a:cs typeface="Arial" pitchFamily="34" charset="0"/>
              </a:rPr>
              <a:t>Rhododendron </a:t>
            </a:r>
          </a:p>
          <a:p>
            <a:pPr marL="342900" indent="-342900">
              <a:buFont typeface="Arial" panose="020B0604020202020204" pitchFamily="34" charset="0"/>
              <a:buChar char="•"/>
            </a:pPr>
            <a:r>
              <a:rPr lang="en-US" sz="2200" dirty="0" smtClean="0">
                <a:latin typeface="Arial" pitchFamily="34" charset="0"/>
                <a:cs typeface="Arial" pitchFamily="34" charset="0"/>
              </a:rPr>
              <a:t>Swallow this </a:t>
            </a:r>
            <a:r>
              <a:rPr lang="en-US" sz="2200" dirty="0">
                <a:latin typeface="Arial" pitchFamily="34" charset="0"/>
                <a:cs typeface="Arial" pitchFamily="34" charset="0"/>
              </a:rPr>
              <a:t>plant, and </a:t>
            </a:r>
            <a:r>
              <a:rPr lang="en-US" sz="2200" dirty="0" smtClean="0">
                <a:latin typeface="Arial" pitchFamily="34" charset="0"/>
                <a:cs typeface="Arial" pitchFamily="34" charset="0"/>
              </a:rPr>
              <a:t>you're </a:t>
            </a:r>
            <a:r>
              <a:rPr lang="en-US" sz="2200" dirty="0">
                <a:latin typeface="Arial" pitchFamily="34" charset="0"/>
                <a:cs typeface="Arial" pitchFamily="34" charset="0"/>
              </a:rPr>
              <a:t>drooling from the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mouth </a:t>
            </a:r>
            <a:r>
              <a:rPr lang="en-US" sz="2200" dirty="0">
                <a:latin typeface="Arial" pitchFamily="34" charset="0"/>
                <a:cs typeface="Arial" pitchFamily="34" charset="0"/>
              </a:rPr>
              <a:t>and teary-eyed, you'll begin vomiting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violently</a:t>
            </a:r>
            <a:r>
              <a:rPr lang="en-US" sz="2200" dirty="0">
                <a:latin typeface="Arial" pitchFamily="34" charset="0"/>
                <a:cs typeface="Arial" pitchFamily="34" charset="0"/>
              </a:rPr>
              <a:t>, just as your pulse slows down and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low </a:t>
            </a:r>
            <a:r>
              <a:rPr lang="en-US" sz="2200" dirty="0">
                <a:latin typeface="Arial" pitchFamily="34" charset="0"/>
                <a:cs typeface="Arial" pitchFamily="34" charset="0"/>
              </a:rPr>
              <a:t>blood pressure sets in.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Death </a:t>
            </a:r>
            <a:r>
              <a:rPr lang="en-US" sz="2200" dirty="0">
                <a:latin typeface="Arial" pitchFamily="34" charset="0"/>
                <a:cs typeface="Arial" pitchFamily="34" charset="0"/>
              </a:rPr>
              <a:t>can occur shortly after falling into a coma or during a violent seizure.</a:t>
            </a:r>
          </a:p>
        </p:txBody>
      </p:sp>
      <p:sp>
        <p:nvSpPr>
          <p:cNvPr id="2" name="Title 1"/>
          <p:cNvSpPr>
            <a:spLocks noGrp="1"/>
          </p:cNvSpPr>
          <p:nvPr>
            <p:ph type="title"/>
          </p:nvPr>
        </p:nvSpPr>
        <p:spPr/>
        <p:txBody>
          <a:bodyPr/>
          <a:lstStyle/>
          <a:p>
            <a:r>
              <a:rPr lang="en-US" dirty="0" smtClean="0">
                <a:solidFill>
                  <a:schemeClr val="accent4"/>
                </a:solidFill>
              </a:rPr>
              <a:t>Poisonous </a:t>
            </a:r>
            <a:r>
              <a:rPr lang="en-US" dirty="0" smtClean="0">
                <a:solidFill>
                  <a:schemeClr val="tx1"/>
                </a:solidFill>
              </a:rPr>
              <a:t>Plants </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7079332" y="3886200"/>
            <a:ext cx="1527134" cy="1527134"/>
          </a:xfrm>
          <a:prstGeom prst="rect">
            <a:avLst/>
          </a:prstGeom>
        </p:spPr>
      </p:pic>
      <p:pic>
        <p:nvPicPr>
          <p:cNvPr id="6" name="Picture 5"/>
          <p:cNvPicPr>
            <a:picLocks noChangeAspect="1"/>
          </p:cNvPicPr>
          <p:nvPr/>
        </p:nvPicPr>
        <p:blipFill>
          <a:blip r:embed="rId3"/>
          <a:stretch>
            <a:fillRect/>
          </a:stretch>
        </p:blipFill>
        <p:spPr>
          <a:xfrm>
            <a:off x="7079332" y="1498143"/>
            <a:ext cx="1553071" cy="1394737"/>
          </a:xfrm>
          <a:prstGeom prst="rect">
            <a:avLst/>
          </a:prstGeom>
        </p:spPr>
      </p:pic>
    </p:spTree>
    <p:extLst>
      <p:ext uri="{BB962C8B-B14F-4D97-AF65-F5344CB8AC3E}">
        <p14:creationId xmlns:p14="http://schemas.microsoft.com/office/powerpoint/2010/main" val="88078711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535318" y="2438400"/>
            <a:ext cx="8296955" cy="4609321"/>
          </a:xfrm>
        </p:spPr>
        <p:txBody>
          <a:bodyPr>
            <a:normAutofit/>
          </a:bodyPr>
          <a:lstStyle/>
          <a:p>
            <a:r>
              <a:rPr lang="en-US" sz="2200" b="1" dirty="0" smtClean="0">
                <a:latin typeface="Arial" pitchFamily="34" charset="0"/>
                <a:cs typeface="Arial" pitchFamily="34" charset="0"/>
              </a:rPr>
              <a:t>Common Toxic Garden Plants</a:t>
            </a:r>
          </a:p>
          <a:p>
            <a:pPr marL="342900" indent="-342900">
              <a:buFont typeface="Arial" panose="020B0604020202020204" pitchFamily="34" charset="0"/>
              <a:buChar char="•"/>
            </a:pPr>
            <a:r>
              <a:rPr lang="en-US" sz="2200" b="1" i="1" dirty="0">
                <a:latin typeface="Arial" pitchFamily="34" charset="0"/>
                <a:cs typeface="Arial" pitchFamily="34" charset="0"/>
              </a:rPr>
              <a:t>Lily-of-the-Valley</a:t>
            </a:r>
            <a:r>
              <a:rPr lang="en-US" sz="2200" dirty="0">
                <a:latin typeface="Arial" pitchFamily="34" charset="0"/>
                <a:cs typeface="Arial" pitchFamily="34" charset="0"/>
              </a:rPr>
              <a:t> </a:t>
            </a:r>
          </a:p>
          <a:p>
            <a:pPr marL="342900" indent="-342900">
              <a:buFont typeface="Arial" panose="020B0604020202020204" pitchFamily="34" charset="0"/>
              <a:buChar char="•"/>
            </a:pPr>
            <a:r>
              <a:rPr lang="en-US" sz="2200" dirty="0" smtClean="0">
                <a:latin typeface="Arial" pitchFamily="34" charset="0"/>
                <a:cs typeface="Arial" pitchFamily="34" charset="0"/>
              </a:rPr>
              <a:t>They </a:t>
            </a:r>
            <a:r>
              <a:rPr lang="en-US" sz="2200" dirty="0">
                <a:latin typeface="Arial" pitchFamily="34" charset="0"/>
                <a:cs typeface="Arial" pitchFamily="34" charset="0"/>
              </a:rPr>
              <a:t>make for an attractive flower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arrangement</a:t>
            </a:r>
            <a:r>
              <a:rPr lang="en-US" sz="2200" dirty="0">
                <a:latin typeface="Arial" pitchFamily="34" charset="0"/>
                <a:cs typeface="Arial" pitchFamily="34" charset="0"/>
              </a:rPr>
              <a:t>, but even the water you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place </a:t>
            </a:r>
            <a:r>
              <a:rPr lang="en-US" sz="2200" dirty="0">
                <a:latin typeface="Arial" pitchFamily="34" charset="0"/>
                <a:cs typeface="Arial" pitchFamily="34" charset="0"/>
              </a:rPr>
              <a:t>cut lily-of-the-valley flowers in contains deadly traces of </a:t>
            </a:r>
            <a:r>
              <a:rPr lang="en-US" sz="2200" dirty="0" err="1">
                <a:latin typeface="Arial" pitchFamily="34" charset="0"/>
                <a:cs typeface="Arial" pitchFamily="34" charset="0"/>
              </a:rPr>
              <a:t>convallatoxin</a:t>
            </a:r>
            <a:r>
              <a:rPr lang="en-US" sz="2200" dirty="0">
                <a:latin typeface="Arial" pitchFamily="34" charset="0"/>
                <a:cs typeface="Arial" pitchFamily="34" charset="0"/>
              </a:rPr>
              <a:t>, which intensifies the heart's contractions.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Just </a:t>
            </a:r>
            <a:r>
              <a:rPr lang="en-US" sz="2200" dirty="0">
                <a:latin typeface="Arial" pitchFamily="34" charset="0"/>
                <a:cs typeface="Arial" pitchFamily="34" charset="0"/>
              </a:rPr>
              <a:t>a bite causes headaches, hot flashes, hallucinations, and irritability, not to mention red blotches on cold, clammy skin.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 </a:t>
            </a:r>
            <a:r>
              <a:rPr lang="en-US" sz="2200" dirty="0">
                <a:latin typeface="Arial" pitchFamily="34" charset="0"/>
                <a:cs typeface="Arial" pitchFamily="34" charset="0"/>
              </a:rPr>
              <a:t>heart will also slow down, potentially leading to coma and death.</a:t>
            </a:r>
          </a:p>
        </p:txBody>
      </p:sp>
      <p:sp>
        <p:nvSpPr>
          <p:cNvPr id="2" name="Title 1"/>
          <p:cNvSpPr>
            <a:spLocks noGrp="1"/>
          </p:cNvSpPr>
          <p:nvPr>
            <p:ph type="title"/>
          </p:nvPr>
        </p:nvSpPr>
        <p:spPr/>
        <p:txBody>
          <a:bodyPr/>
          <a:lstStyle/>
          <a:p>
            <a:r>
              <a:rPr lang="en-US" dirty="0" smtClean="0">
                <a:solidFill>
                  <a:schemeClr val="accent4"/>
                </a:solidFill>
              </a:rPr>
              <a:t>Poisonous </a:t>
            </a:r>
            <a:r>
              <a:rPr lang="en-US" dirty="0" smtClean="0">
                <a:solidFill>
                  <a:schemeClr val="tx1"/>
                </a:solidFill>
              </a:rPr>
              <a:t>Plants </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6400800" y="1504294"/>
            <a:ext cx="2216134" cy="2216134"/>
          </a:xfrm>
          <a:prstGeom prst="rect">
            <a:avLst/>
          </a:prstGeom>
        </p:spPr>
      </p:pic>
    </p:spTree>
    <p:extLst>
      <p:ext uri="{BB962C8B-B14F-4D97-AF65-F5344CB8AC3E}">
        <p14:creationId xmlns:p14="http://schemas.microsoft.com/office/powerpoint/2010/main" val="299188919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609600" y="2743200"/>
            <a:ext cx="7004722" cy="4343400"/>
          </a:xfrm>
        </p:spPr>
        <p:txBody>
          <a:bodyPr>
            <a:normAutofit/>
          </a:bodyPr>
          <a:lstStyle/>
          <a:p>
            <a:r>
              <a:rPr lang="en-US" sz="2200" b="1" dirty="0" smtClean="0">
                <a:latin typeface="Arial" pitchFamily="34" charset="0"/>
                <a:cs typeface="Arial" pitchFamily="34" charset="0"/>
              </a:rPr>
              <a:t>Common Toxic Garden Plants</a:t>
            </a:r>
          </a:p>
          <a:p>
            <a:r>
              <a:rPr lang="en-US" sz="2200" b="1" i="1" dirty="0">
                <a:latin typeface="Arial" pitchFamily="34" charset="0"/>
                <a:cs typeface="Arial" pitchFamily="34" charset="0"/>
              </a:rPr>
              <a:t>Hydrangea </a:t>
            </a:r>
            <a:endParaRPr lang="en-US" sz="2200" b="1" i="1"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Swallowing </a:t>
            </a:r>
            <a:r>
              <a:rPr lang="en-US" sz="2200" dirty="0">
                <a:latin typeface="Arial" pitchFamily="34" charset="0"/>
                <a:cs typeface="Arial" pitchFamily="34" charset="0"/>
              </a:rPr>
              <a:t>hydrangea is like popping a </a:t>
            </a:r>
            <a:r>
              <a:rPr lang="en-US" sz="2200" dirty="0" smtClean="0">
                <a:latin typeface="Arial" pitchFamily="34" charset="0"/>
                <a:cs typeface="Arial" pitchFamily="34" charset="0"/>
              </a:rPr>
              <a:t>cyanide </a:t>
            </a:r>
            <a:r>
              <a:rPr lang="en-US" sz="2200" dirty="0">
                <a:latin typeface="Arial" pitchFamily="34" charset="0"/>
                <a:cs typeface="Arial" pitchFamily="34" charset="0"/>
              </a:rPr>
              <a:t>pill.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 </a:t>
            </a:r>
            <a:r>
              <a:rPr lang="en-US" sz="2200" dirty="0">
                <a:latin typeface="Arial" pitchFamily="34" charset="0"/>
                <a:cs typeface="Arial" pitchFamily="34" charset="0"/>
              </a:rPr>
              <a:t>present poison, </a:t>
            </a:r>
            <a:r>
              <a:rPr lang="en-US" sz="2200" dirty="0" err="1">
                <a:latin typeface="Arial" pitchFamily="34" charset="0"/>
                <a:cs typeface="Arial" pitchFamily="34" charset="0"/>
              </a:rPr>
              <a:t>hydragin</a:t>
            </a:r>
            <a:r>
              <a:rPr lang="en-US" sz="2200" dirty="0">
                <a:latin typeface="Arial" pitchFamily="34" charset="0"/>
                <a:cs typeface="Arial" pitchFamily="34" charset="0"/>
              </a:rPr>
              <a:t>, is a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cyanogenic </a:t>
            </a:r>
            <a:r>
              <a:rPr lang="en-US" sz="2200" dirty="0">
                <a:latin typeface="Arial" pitchFamily="34" charset="0"/>
                <a:cs typeface="Arial" pitchFamily="34" charset="0"/>
              </a:rPr>
              <a:t>glycoside, meaning it will cause shortness of breath, dizziness, fainting, and a rapid pulse, along with a drop in blood pressure that can cause convulsions and death.</a:t>
            </a:r>
          </a:p>
        </p:txBody>
      </p:sp>
      <p:sp>
        <p:nvSpPr>
          <p:cNvPr id="2" name="Title 1"/>
          <p:cNvSpPr>
            <a:spLocks noGrp="1"/>
          </p:cNvSpPr>
          <p:nvPr>
            <p:ph type="title"/>
          </p:nvPr>
        </p:nvSpPr>
        <p:spPr/>
        <p:txBody>
          <a:bodyPr/>
          <a:lstStyle/>
          <a:p>
            <a:r>
              <a:rPr lang="en-US" dirty="0" smtClean="0">
                <a:solidFill>
                  <a:schemeClr val="accent4"/>
                </a:solidFill>
              </a:rPr>
              <a:t>Poisonous </a:t>
            </a:r>
            <a:r>
              <a:rPr lang="en-US" dirty="0" smtClean="0">
                <a:solidFill>
                  <a:schemeClr val="tx1"/>
                </a:solidFill>
              </a:rPr>
              <a:t>Plants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6781800" y="1495891"/>
            <a:ext cx="2011732" cy="2016998"/>
          </a:xfrm>
          <a:prstGeom prst="rect">
            <a:avLst/>
          </a:prstGeom>
        </p:spPr>
      </p:pic>
    </p:spTree>
    <p:extLst>
      <p:ext uri="{BB962C8B-B14F-4D97-AF65-F5344CB8AC3E}">
        <p14:creationId xmlns:p14="http://schemas.microsoft.com/office/powerpoint/2010/main" val="261608635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200" b="1" dirty="0" smtClean="0">
                <a:latin typeface="Arial" pitchFamily="34" charset="0"/>
                <a:cs typeface="Arial" pitchFamily="34" charset="0"/>
              </a:rPr>
              <a:t>Common Toxic Garden Plants</a:t>
            </a:r>
          </a:p>
          <a:p>
            <a:r>
              <a:rPr lang="en-US" sz="2200" b="1" i="1" dirty="0">
                <a:latin typeface="Arial" pitchFamily="34" charset="0"/>
                <a:cs typeface="Arial" pitchFamily="34" charset="0"/>
              </a:rPr>
              <a:t>Poet's Narcissus  </a:t>
            </a:r>
            <a:endParaRPr lang="en-US" sz="2200" b="1" i="1" dirty="0" smtClean="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If the scent of a narcissus bouquet in a closed room is strong enough to cause a headache, just imagine what eating an entire bulb might do.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Think </a:t>
            </a:r>
            <a:r>
              <a:rPr lang="en-US" sz="2200" dirty="0">
                <a:latin typeface="Arial" pitchFamily="34" charset="0"/>
                <a:cs typeface="Arial" pitchFamily="34" charset="0"/>
              </a:rPr>
              <a:t>severe nausea, convulsions, fainting, paralysis and eventual death</a:t>
            </a:r>
            <a:r>
              <a:rPr lang="en-US" sz="2200" dirty="0" smtClean="0">
                <a:latin typeface="Arial" pitchFamily="34" charset="0"/>
                <a:cs typeface="Arial" pitchFamily="34" charset="0"/>
              </a:rPr>
              <a:t>. </a:t>
            </a:r>
          </a:p>
          <a:p>
            <a:pPr marL="342900" indent="-342900">
              <a:buFont typeface="Arial" panose="020B0604020202020204" pitchFamily="34" charset="0"/>
              <a:buChar char="•"/>
            </a:pPr>
            <a:r>
              <a:rPr lang="en-US" sz="2200" dirty="0" smtClean="0">
                <a:latin typeface="Arial" pitchFamily="34" charset="0"/>
                <a:cs typeface="Arial" pitchFamily="34" charset="0"/>
              </a:rPr>
              <a:t>Watch </a:t>
            </a:r>
            <a:r>
              <a:rPr lang="en-US" sz="2200" dirty="0">
                <a:latin typeface="Arial" pitchFamily="34" charset="0"/>
                <a:cs typeface="Arial" pitchFamily="34" charset="0"/>
              </a:rPr>
              <a:t>any open wounds you may have while tending to them—coming into contact with their bulb secretions has produced staggering, numbness, and heart paralysis.</a:t>
            </a:r>
          </a:p>
        </p:txBody>
      </p:sp>
      <p:sp>
        <p:nvSpPr>
          <p:cNvPr id="2" name="Title 1"/>
          <p:cNvSpPr>
            <a:spLocks noGrp="1"/>
          </p:cNvSpPr>
          <p:nvPr>
            <p:ph type="title"/>
          </p:nvPr>
        </p:nvSpPr>
        <p:spPr/>
        <p:txBody>
          <a:bodyPr/>
          <a:lstStyle/>
          <a:p>
            <a:r>
              <a:rPr lang="en-US" dirty="0" smtClean="0">
                <a:solidFill>
                  <a:schemeClr val="accent4"/>
                </a:solidFill>
              </a:rPr>
              <a:t>Poisonous </a:t>
            </a:r>
            <a:r>
              <a:rPr lang="en-US" dirty="0" smtClean="0">
                <a:solidFill>
                  <a:schemeClr val="tx1"/>
                </a:solidFill>
              </a:rPr>
              <a:t>Plants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7151595" y="1549281"/>
            <a:ext cx="1380963" cy="1380963"/>
          </a:xfrm>
          <a:prstGeom prst="rect">
            <a:avLst/>
          </a:prstGeom>
        </p:spPr>
      </p:pic>
    </p:spTree>
    <p:extLst>
      <p:ext uri="{BB962C8B-B14F-4D97-AF65-F5344CB8AC3E}">
        <p14:creationId xmlns:p14="http://schemas.microsoft.com/office/powerpoint/2010/main" val="210554053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lnSpcReduction="10000"/>
          </a:bodyPr>
          <a:lstStyle/>
          <a:p>
            <a:r>
              <a:rPr lang="en-US" sz="2200" b="1" dirty="0" smtClean="0">
                <a:latin typeface="Arial" pitchFamily="34" charset="0"/>
                <a:cs typeface="Arial" pitchFamily="34" charset="0"/>
              </a:rPr>
              <a:t>Common Toxic Garden Plants</a:t>
            </a:r>
          </a:p>
          <a:p>
            <a:r>
              <a:rPr lang="en-US" sz="2200" b="1" i="1" dirty="0" smtClean="0">
                <a:latin typeface="Arial" pitchFamily="34" charset="0"/>
                <a:cs typeface="Arial" pitchFamily="34" charset="0"/>
              </a:rPr>
              <a:t>Foxglove</a:t>
            </a:r>
          </a:p>
          <a:p>
            <a:pPr marL="342900" indent="-342900">
              <a:buFont typeface="Arial" panose="020B0604020202020204" pitchFamily="34" charset="0"/>
              <a:buChar char="•"/>
            </a:pPr>
            <a:r>
              <a:rPr lang="en-US" sz="2200" dirty="0" smtClean="0">
                <a:latin typeface="Arial" pitchFamily="34" charset="0"/>
                <a:cs typeface="Arial" pitchFamily="34" charset="0"/>
              </a:rPr>
              <a:t>The </a:t>
            </a:r>
            <a:r>
              <a:rPr lang="en-US" sz="2200" dirty="0">
                <a:latin typeface="Arial" pitchFamily="34" charset="0"/>
                <a:cs typeface="Arial" pitchFamily="34" charset="0"/>
              </a:rPr>
              <a:t>same thing that makes these lookers toxic to deer won't sit well with </a:t>
            </a:r>
            <a:r>
              <a:rPr lang="en-US" sz="2200" dirty="0" smtClean="0">
                <a:latin typeface="Arial" pitchFamily="34" charset="0"/>
                <a:cs typeface="Arial" pitchFamily="34" charset="0"/>
              </a:rPr>
              <a:t>your digestive </a:t>
            </a:r>
            <a:r>
              <a:rPr lang="en-US" sz="2200" dirty="0">
                <a:latin typeface="Arial" pitchFamily="34" charset="0"/>
                <a:cs typeface="Arial" pitchFamily="34" charset="0"/>
              </a:rPr>
              <a:t>tract.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Twenty </a:t>
            </a:r>
            <a:r>
              <a:rPr lang="en-US" sz="2200" dirty="0">
                <a:latin typeface="Arial" pitchFamily="34" charset="0"/>
                <a:cs typeface="Arial" pitchFamily="34" charset="0"/>
              </a:rPr>
              <a:t>minutes after a little nibbling, nausea, vomiting, and diarrhea set in.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Depending </a:t>
            </a:r>
            <a:r>
              <a:rPr lang="en-US" sz="2200" dirty="0">
                <a:latin typeface="Arial" pitchFamily="34" charset="0"/>
                <a:cs typeface="Arial" pitchFamily="34" charset="0"/>
              </a:rPr>
              <a:t>on the amount ingested, untreated poisoning leads to death by bradycardia (lowered heart rate) or ventricular fibrillation (a rapid, irregular rhythm in the lower heart chambers).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b="1" dirty="0" smtClean="0">
                <a:latin typeface="Arial" pitchFamily="34" charset="0"/>
                <a:cs typeface="Arial" pitchFamily="34" charset="0"/>
              </a:rPr>
              <a:t>Keep </a:t>
            </a:r>
            <a:r>
              <a:rPr lang="en-US" sz="2200" b="1" dirty="0">
                <a:latin typeface="Arial" pitchFamily="34" charset="0"/>
                <a:cs typeface="Arial" pitchFamily="34" charset="0"/>
              </a:rPr>
              <a:t>in mind, however, that children have died just from sucking on a part of the plant.</a:t>
            </a:r>
          </a:p>
        </p:txBody>
      </p:sp>
      <p:sp>
        <p:nvSpPr>
          <p:cNvPr id="2" name="Title 1"/>
          <p:cNvSpPr>
            <a:spLocks noGrp="1"/>
          </p:cNvSpPr>
          <p:nvPr>
            <p:ph type="title"/>
          </p:nvPr>
        </p:nvSpPr>
        <p:spPr/>
        <p:txBody>
          <a:bodyPr/>
          <a:lstStyle/>
          <a:p>
            <a:r>
              <a:rPr lang="en-US" dirty="0" smtClean="0">
                <a:solidFill>
                  <a:schemeClr val="accent4"/>
                </a:solidFill>
              </a:rPr>
              <a:t>Poisonous </a:t>
            </a:r>
            <a:r>
              <a:rPr lang="en-US" dirty="0" smtClean="0">
                <a:solidFill>
                  <a:schemeClr val="tx1"/>
                </a:solidFill>
              </a:rPr>
              <a:t>Plants </a:t>
            </a:r>
            <a:endParaRPr lang="en-US" dirty="0">
              <a:solidFill>
                <a:schemeClr val="tx1"/>
              </a:solidFill>
            </a:endParaRPr>
          </a:p>
        </p:txBody>
      </p:sp>
      <p:pic>
        <p:nvPicPr>
          <p:cNvPr id="6" name="Picture 5"/>
          <p:cNvPicPr>
            <a:picLocks noChangeAspect="1"/>
          </p:cNvPicPr>
          <p:nvPr/>
        </p:nvPicPr>
        <p:blipFill>
          <a:blip r:embed="rId4"/>
          <a:stretch>
            <a:fillRect/>
          </a:stretch>
        </p:blipFill>
        <p:spPr>
          <a:xfrm>
            <a:off x="7369834" y="1493824"/>
            <a:ext cx="1403375" cy="1403375"/>
          </a:xfrm>
          <a:prstGeom prst="rect">
            <a:avLst/>
          </a:prstGeom>
        </p:spPr>
      </p:pic>
    </p:spTree>
    <p:extLst>
      <p:ext uri="{BB962C8B-B14F-4D97-AF65-F5344CB8AC3E}">
        <p14:creationId xmlns:p14="http://schemas.microsoft.com/office/powerpoint/2010/main" val="7347389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924800" cy="4343400"/>
          </a:xfrm>
        </p:spPr>
        <p:txBody>
          <a:bodyPr>
            <a:normAutofit/>
          </a:bodyPr>
          <a:lstStyle/>
          <a:p>
            <a:r>
              <a:rPr lang="en-US" sz="2200" b="1" dirty="0" smtClean="0">
                <a:latin typeface="Arial" pitchFamily="34" charset="0"/>
                <a:cs typeface="Arial" pitchFamily="34" charset="0"/>
              </a:rPr>
              <a:t>Common Toxic Garden Plants</a:t>
            </a:r>
          </a:p>
          <a:p>
            <a:r>
              <a:rPr lang="en-US" sz="2200" b="1" i="1" dirty="0" smtClean="0">
                <a:latin typeface="Arial" pitchFamily="34" charset="0"/>
                <a:cs typeface="Arial" pitchFamily="34" charset="0"/>
              </a:rPr>
              <a:t>Oleander</a:t>
            </a:r>
          </a:p>
          <a:p>
            <a:pPr marL="342900" indent="-342900">
              <a:buFont typeface="Arial" panose="020B0604020202020204" pitchFamily="34" charset="0"/>
              <a:buChar char="•"/>
            </a:pPr>
            <a:r>
              <a:rPr lang="en-US" sz="2200" dirty="0">
                <a:latin typeface="Arial" pitchFamily="34" charset="0"/>
                <a:cs typeface="Arial" pitchFamily="34" charset="0"/>
              </a:rPr>
              <a:t>A</a:t>
            </a:r>
            <a:r>
              <a:rPr lang="en-US" sz="2200" dirty="0" smtClean="0">
                <a:latin typeface="Arial" pitchFamily="34" charset="0"/>
                <a:cs typeface="Arial" pitchFamily="34" charset="0"/>
              </a:rPr>
              <a:t> </a:t>
            </a:r>
            <a:r>
              <a:rPr lang="en-US" sz="2200" dirty="0">
                <a:latin typeface="Arial" pitchFamily="34" charset="0"/>
                <a:cs typeface="Arial" pitchFamily="34" charset="0"/>
              </a:rPr>
              <a:t>single leaf contains enough toxins to be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lethal </a:t>
            </a:r>
            <a:r>
              <a:rPr lang="en-US" sz="2200" dirty="0">
                <a:latin typeface="Arial" pitchFamily="34" charset="0"/>
                <a:cs typeface="Arial" pitchFamily="34" charset="0"/>
              </a:rPr>
              <a:t>to an infant or small child.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All </a:t>
            </a:r>
            <a:r>
              <a:rPr lang="en-US" sz="2200" dirty="0" smtClean="0">
                <a:latin typeface="Arial" pitchFamily="34" charset="0"/>
                <a:cs typeface="Arial" pitchFamily="34" charset="0"/>
              </a:rPr>
              <a:t>parts </a:t>
            </a:r>
            <a:r>
              <a:rPr lang="en-US" sz="2200" dirty="0">
                <a:latin typeface="Arial" pitchFamily="34" charset="0"/>
                <a:cs typeface="Arial" pitchFamily="34" charset="0"/>
              </a:rPr>
              <a:t>— leaves, flowers, stems, twigs, roots — are toxic, and oleander poisoning can affect the heart, nervous system, stomach and intestines</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smtClean="0">
                <a:latin typeface="Arial" pitchFamily="34" charset="0"/>
                <a:cs typeface="Arial" pitchFamily="34" charset="0"/>
              </a:rPr>
              <a:t>Symptoms </a:t>
            </a:r>
            <a:r>
              <a:rPr lang="en-US" sz="2200" dirty="0">
                <a:latin typeface="Arial" pitchFamily="34" charset="0"/>
                <a:cs typeface="Arial" pitchFamily="34" charset="0"/>
              </a:rPr>
              <a:t>of poisoning include serious heart rhythm disorders along with nausea and vomiting, cramping and bloody diarrhea. It also causes confusion, dizziness, weakness, drowsiness and visual disturbances,</a:t>
            </a:r>
            <a:endParaRPr lang="en-US" sz="2200" dirty="0" smtClean="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Poisonous </a:t>
            </a:r>
            <a:r>
              <a:rPr lang="en-US" dirty="0" smtClean="0">
                <a:solidFill>
                  <a:schemeClr val="tx1"/>
                </a:solidFill>
              </a:rPr>
              <a:t>Plants </a:t>
            </a:r>
            <a:endParaRPr lang="en-US" dirty="0">
              <a:solidFill>
                <a:schemeClr val="tx1"/>
              </a:solidFill>
            </a:endParaRPr>
          </a:p>
        </p:txBody>
      </p:sp>
      <p:pic>
        <p:nvPicPr>
          <p:cNvPr id="4" name="Picture 3"/>
          <p:cNvPicPr>
            <a:picLocks noChangeAspect="1"/>
          </p:cNvPicPr>
          <p:nvPr/>
        </p:nvPicPr>
        <p:blipFill>
          <a:blip r:embed="rId4"/>
          <a:stretch>
            <a:fillRect/>
          </a:stretch>
        </p:blipFill>
        <p:spPr>
          <a:xfrm>
            <a:off x="6858000" y="1588295"/>
            <a:ext cx="1831974" cy="1831974"/>
          </a:xfrm>
          <a:prstGeom prst="rect">
            <a:avLst/>
          </a:prstGeom>
        </p:spPr>
      </p:pic>
    </p:spTree>
    <p:extLst>
      <p:ext uri="{BB962C8B-B14F-4D97-AF65-F5344CB8AC3E}">
        <p14:creationId xmlns:p14="http://schemas.microsoft.com/office/powerpoint/2010/main" val="374823831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2"/>
          </p:nvPr>
        </p:nvSpPr>
        <p:spPr>
          <a:xfrm>
            <a:off x="4800600" y="5105400"/>
            <a:ext cx="3733800" cy="990600"/>
          </a:xfrm>
        </p:spPr>
        <p:txBody>
          <a:bodyPr>
            <a:normAutofit/>
          </a:bodyPr>
          <a:lstStyle/>
          <a:p>
            <a:r>
              <a:rPr lang="en-US" sz="1800" dirty="0" smtClean="0"/>
              <a:t>Patrick Kell</a:t>
            </a:r>
          </a:p>
          <a:p>
            <a:r>
              <a:rPr lang="en-US" sz="1800" dirty="0" smtClean="0"/>
              <a:t>Patrick.d.kell@osfhealthcare.org</a:t>
            </a:r>
          </a:p>
          <a:p>
            <a:endParaRPr lang="en-US" sz="1800" dirty="0" smtClean="0"/>
          </a:p>
        </p:txBody>
      </p:sp>
      <p:sp>
        <p:nvSpPr>
          <p:cNvPr id="5" name="Title 4"/>
          <p:cNvSpPr>
            <a:spLocks noGrp="1"/>
          </p:cNvSpPr>
          <p:nvPr>
            <p:ph type="title"/>
          </p:nvPr>
        </p:nvSpPr>
        <p:spPr>
          <a:xfrm>
            <a:off x="4419600" y="2438400"/>
            <a:ext cx="3810000" cy="792162"/>
          </a:xfrm>
        </p:spPr>
        <p:txBody>
          <a:bodyPr>
            <a:normAutofit fontScale="90000"/>
          </a:bodyPr>
          <a:lstStyle/>
          <a:p>
            <a:r>
              <a:rPr lang="en-US" dirty="0" smtClean="0">
                <a:solidFill>
                  <a:schemeClr val="accent4"/>
                </a:solidFill>
              </a:rPr>
              <a:t>Questions?</a:t>
            </a:r>
            <a:r>
              <a:rPr lang="en-US" dirty="0" smtClean="0"/>
              <a:t/>
            </a:r>
            <a:br>
              <a:rPr lang="en-US" dirty="0" smtClean="0"/>
            </a:b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48108"/>
          <a:stretch/>
        </p:blipFill>
        <p:spPr>
          <a:xfrm>
            <a:off x="990600" y="811212"/>
            <a:ext cx="3137792" cy="6046788"/>
          </a:xfrm>
          <a:prstGeom prst="rect">
            <a:avLst/>
          </a:prstGeom>
        </p:spPr>
      </p:pic>
    </p:spTree>
    <p:extLst>
      <p:ext uri="{BB962C8B-B14F-4D97-AF65-F5344CB8AC3E}">
        <p14:creationId xmlns:p14="http://schemas.microsoft.com/office/powerpoint/2010/main" val="33350177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82000" cy="4343400"/>
          </a:xfrm>
        </p:spPr>
        <p:txBody>
          <a:bodyPr>
            <a:normAutofit/>
          </a:bodyPr>
          <a:lstStyle/>
          <a:p>
            <a:pPr marL="342900" lvl="0" indent="-342900" fontAlgn="base">
              <a:lnSpc>
                <a:spcPct val="90000"/>
              </a:lnSpc>
              <a:spcAft>
                <a:spcPct val="0"/>
              </a:spcAft>
              <a:buFontTx/>
              <a:buChar char="•"/>
            </a:pPr>
            <a:r>
              <a:rPr lang="en-US" sz="2800" kern="0" dirty="0">
                <a:solidFill>
                  <a:srgbClr val="000000"/>
                </a:solidFill>
                <a:latin typeface="Arial"/>
              </a:rPr>
              <a:t>Thermoregulation – The maintenance or regulation of temperature</a:t>
            </a:r>
          </a:p>
          <a:p>
            <a:pPr marL="342900" lvl="0" indent="-342900" fontAlgn="base">
              <a:lnSpc>
                <a:spcPct val="90000"/>
              </a:lnSpc>
              <a:spcAft>
                <a:spcPct val="0"/>
              </a:spcAft>
              <a:buFontTx/>
              <a:buChar char="•"/>
            </a:pPr>
            <a:r>
              <a:rPr lang="en-US" sz="2800" kern="0" dirty="0">
                <a:solidFill>
                  <a:srgbClr val="000000"/>
                </a:solidFill>
                <a:latin typeface="Arial"/>
              </a:rPr>
              <a:t>The temperature of the deep tissues (core temperature) usually does not vary more than a degree or so from its normal 98.6°F</a:t>
            </a:r>
          </a:p>
          <a:p>
            <a:pPr marL="342900" lvl="0" indent="-342900" fontAlgn="base">
              <a:lnSpc>
                <a:spcPct val="90000"/>
              </a:lnSpc>
              <a:spcAft>
                <a:spcPct val="0"/>
              </a:spcAft>
              <a:buFontTx/>
              <a:buChar char="•"/>
            </a:pPr>
            <a:r>
              <a:rPr lang="en-US" sz="2800" kern="0" dirty="0">
                <a:solidFill>
                  <a:srgbClr val="000000"/>
                </a:solidFill>
                <a:latin typeface="Arial"/>
              </a:rPr>
              <a:t>The body continuously adjusts it’s metabolic rate (metabolism that occurs when the body is completely at rest) in order to maintain a constant core temperature.</a:t>
            </a:r>
          </a:p>
          <a:p>
            <a:endParaRPr lang="en-US" dirty="0">
              <a:solidFill>
                <a:schemeClr val="tx1"/>
              </a:solidFill>
            </a:endParaRPr>
          </a:p>
        </p:txBody>
      </p:sp>
      <p:sp>
        <p:nvSpPr>
          <p:cNvPr id="4" name="Title 3"/>
          <p:cNvSpPr>
            <a:spLocks noGrp="1"/>
          </p:cNvSpPr>
          <p:nvPr>
            <p:ph type="title"/>
          </p:nvPr>
        </p:nvSpPr>
        <p:spPr/>
        <p:txBody>
          <a:bodyPr/>
          <a:lstStyle/>
          <a:p>
            <a:r>
              <a:rPr lang="en-US" dirty="0">
                <a:solidFill>
                  <a:srgbClr val="F3A32D"/>
                </a:solidFill>
              </a:rPr>
              <a:t>Thermoregulation</a:t>
            </a:r>
            <a:endParaRPr lang="en-US" dirty="0">
              <a:solidFill>
                <a:schemeClr val="tx1"/>
              </a:solidFill>
            </a:endParaRPr>
          </a:p>
        </p:txBody>
      </p:sp>
    </p:spTree>
    <p:extLst>
      <p:ext uri="{BB962C8B-B14F-4D97-AF65-F5344CB8AC3E}">
        <p14:creationId xmlns:p14="http://schemas.microsoft.com/office/powerpoint/2010/main" val="510148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82000" cy="4343400"/>
          </a:xfrm>
        </p:spPr>
        <p:txBody>
          <a:bodyPr>
            <a:normAutofit/>
          </a:bodyPr>
          <a:lstStyle/>
          <a:p>
            <a:pPr marL="342900" lvl="0" indent="-342900" fontAlgn="base">
              <a:lnSpc>
                <a:spcPct val="90000"/>
              </a:lnSpc>
              <a:spcAft>
                <a:spcPct val="0"/>
              </a:spcAft>
              <a:buFontTx/>
              <a:buChar char="•"/>
            </a:pPr>
            <a:r>
              <a:rPr lang="en-US" sz="2800" kern="0" dirty="0" smtClean="0">
                <a:solidFill>
                  <a:srgbClr val="000000"/>
                </a:solidFill>
                <a:latin typeface="Arial"/>
              </a:rPr>
              <a:t>When the body temperature rises this information is relayed to </a:t>
            </a:r>
            <a:r>
              <a:rPr lang="en-US" sz="2800" kern="0" dirty="0">
                <a:solidFill>
                  <a:srgbClr val="000000"/>
                </a:solidFill>
                <a:latin typeface="Arial"/>
              </a:rPr>
              <a:t>the hypothalamic thermostat. </a:t>
            </a:r>
            <a:endParaRPr lang="en-US" sz="2800" kern="0" dirty="0" smtClean="0">
              <a:solidFill>
                <a:srgbClr val="000000"/>
              </a:solidFill>
              <a:latin typeface="Arial"/>
            </a:endParaRPr>
          </a:p>
          <a:p>
            <a:pPr marL="342900" lvl="0" indent="-342900" fontAlgn="base">
              <a:lnSpc>
                <a:spcPct val="90000"/>
              </a:lnSpc>
              <a:spcAft>
                <a:spcPct val="0"/>
              </a:spcAft>
              <a:buFontTx/>
              <a:buChar char="•"/>
            </a:pPr>
            <a:r>
              <a:rPr lang="en-US" sz="2800" kern="0" dirty="0" smtClean="0">
                <a:solidFill>
                  <a:srgbClr val="000000"/>
                </a:solidFill>
                <a:latin typeface="Arial"/>
              </a:rPr>
              <a:t>The </a:t>
            </a:r>
            <a:r>
              <a:rPr lang="en-US" sz="2800" kern="0" dirty="0">
                <a:solidFill>
                  <a:srgbClr val="000000"/>
                </a:solidFill>
                <a:latin typeface="Arial"/>
              </a:rPr>
              <a:t>thermostat inhibits the adrenergic </a:t>
            </a:r>
            <a:r>
              <a:rPr lang="en-US" sz="2800" kern="0" dirty="0" smtClean="0">
                <a:solidFill>
                  <a:srgbClr val="000000"/>
                </a:solidFill>
                <a:latin typeface="Arial"/>
              </a:rPr>
              <a:t/>
            </a:r>
            <a:br>
              <a:rPr lang="en-US" sz="2800" kern="0" dirty="0" smtClean="0">
                <a:solidFill>
                  <a:srgbClr val="000000"/>
                </a:solidFill>
                <a:latin typeface="Arial"/>
              </a:rPr>
            </a:br>
            <a:r>
              <a:rPr lang="en-US" sz="2800" kern="0" dirty="0" smtClean="0">
                <a:solidFill>
                  <a:srgbClr val="000000"/>
                </a:solidFill>
                <a:latin typeface="Arial"/>
              </a:rPr>
              <a:t>activity </a:t>
            </a:r>
            <a:r>
              <a:rPr lang="en-US" sz="2800" kern="0" dirty="0">
                <a:solidFill>
                  <a:srgbClr val="000000"/>
                </a:solidFill>
                <a:latin typeface="Arial"/>
              </a:rPr>
              <a:t>of the sympathetic nervous </a:t>
            </a:r>
            <a:r>
              <a:rPr lang="en-US" sz="2800" kern="0" dirty="0" smtClean="0">
                <a:solidFill>
                  <a:srgbClr val="000000"/>
                </a:solidFill>
                <a:latin typeface="Arial"/>
              </a:rPr>
              <a:t/>
            </a:r>
            <a:br>
              <a:rPr lang="en-US" sz="2800" kern="0" dirty="0" smtClean="0">
                <a:solidFill>
                  <a:srgbClr val="000000"/>
                </a:solidFill>
                <a:latin typeface="Arial"/>
              </a:rPr>
            </a:br>
            <a:r>
              <a:rPr lang="en-US" sz="2800" kern="0" dirty="0" smtClean="0">
                <a:solidFill>
                  <a:srgbClr val="000000"/>
                </a:solidFill>
                <a:latin typeface="Arial"/>
              </a:rPr>
              <a:t>system</a:t>
            </a:r>
            <a:r>
              <a:rPr lang="en-US" sz="2800" kern="0" dirty="0">
                <a:solidFill>
                  <a:srgbClr val="000000"/>
                </a:solidFill>
                <a:latin typeface="Arial"/>
              </a:rPr>
              <a:t>, </a:t>
            </a:r>
            <a:r>
              <a:rPr lang="en-US" sz="2800" kern="0" dirty="0" smtClean="0">
                <a:solidFill>
                  <a:srgbClr val="000000"/>
                </a:solidFill>
                <a:latin typeface="Arial"/>
              </a:rPr>
              <a:t>causing </a:t>
            </a:r>
            <a:r>
              <a:rPr lang="en-US" sz="2800" kern="0" dirty="0">
                <a:solidFill>
                  <a:srgbClr val="000000"/>
                </a:solidFill>
                <a:latin typeface="Arial"/>
              </a:rPr>
              <a:t>cutaneous </a:t>
            </a:r>
            <a:r>
              <a:rPr lang="en-US" sz="2800" kern="0" dirty="0" smtClean="0">
                <a:solidFill>
                  <a:srgbClr val="000000"/>
                </a:solidFill>
                <a:latin typeface="Arial"/>
              </a:rPr>
              <a:t/>
            </a:r>
            <a:br>
              <a:rPr lang="en-US" sz="2800" kern="0" dirty="0" smtClean="0">
                <a:solidFill>
                  <a:srgbClr val="000000"/>
                </a:solidFill>
                <a:latin typeface="Arial"/>
              </a:rPr>
            </a:br>
            <a:r>
              <a:rPr lang="en-US" sz="2800" kern="0" dirty="0" smtClean="0">
                <a:solidFill>
                  <a:srgbClr val="000000"/>
                </a:solidFill>
                <a:latin typeface="Arial"/>
              </a:rPr>
              <a:t>vasodilation </a:t>
            </a:r>
            <a:r>
              <a:rPr lang="en-US" sz="2800" kern="0" dirty="0">
                <a:solidFill>
                  <a:srgbClr val="000000"/>
                </a:solidFill>
                <a:latin typeface="Arial"/>
              </a:rPr>
              <a:t>and reducing </a:t>
            </a:r>
            <a:r>
              <a:rPr lang="en-US" sz="2800" kern="0" dirty="0" smtClean="0">
                <a:solidFill>
                  <a:srgbClr val="000000"/>
                </a:solidFill>
                <a:latin typeface="Arial"/>
              </a:rPr>
              <a:t>basic </a:t>
            </a:r>
            <a:br>
              <a:rPr lang="en-US" sz="2800" kern="0" dirty="0" smtClean="0">
                <a:solidFill>
                  <a:srgbClr val="000000"/>
                </a:solidFill>
                <a:latin typeface="Arial"/>
              </a:rPr>
            </a:br>
            <a:r>
              <a:rPr lang="en-US" sz="2800" kern="0" dirty="0" smtClean="0">
                <a:solidFill>
                  <a:srgbClr val="000000"/>
                </a:solidFill>
                <a:latin typeface="Arial"/>
              </a:rPr>
              <a:t>metabolic rate. </a:t>
            </a:r>
          </a:p>
          <a:p>
            <a:pPr marL="342900" lvl="0" indent="-342900" fontAlgn="base">
              <a:lnSpc>
                <a:spcPct val="90000"/>
              </a:lnSpc>
              <a:spcAft>
                <a:spcPct val="0"/>
              </a:spcAft>
              <a:buFontTx/>
              <a:buChar char="•"/>
            </a:pPr>
            <a:r>
              <a:rPr lang="en-US" sz="2800" kern="0" dirty="0" smtClean="0">
                <a:solidFill>
                  <a:srgbClr val="000000"/>
                </a:solidFill>
                <a:latin typeface="Arial"/>
              </a:rPr>
              <a:t>This </a:t>
            </a:r>
            <a:r>
              <a:rPr lang="en-US" sz="2800" kern="0" dirty="0">
                <a:solidFill>
                  <a:srgbClr val="000000"/>
                </a:solidFill>
                <a:latin typeface="Arial"/>
              </a:rPr>
              <a:t>causes an increase in heat loss via the skin and a decrease in heat production in the core. </a:t>
            </a:r>
            <a:endParaRPr lang="en-US" sz="2800" kern="0" dirty="0" smtClean="0">
              <a:solidFill>
                <a:srgbClr val="000000"/>
              </a:solidFill>
              <a:latin typeface="Arial"/>
            </a:endParaRPr>
          </a:p>
        </p:txBody>
      </p:sp>
      <p:sp>
        <p:nvSpPr>
          <p:cNvPr id="4" name="Title 3"/>
          <p:cNvSpPr>
            <a:spLocks noGrp="1"/>
          </p:cNvSpPr>
          <p:nvPr>
            <p:ph type="title"/>
          </p:nvPr>
        </p:nvSpPr>
        <p:spPr/>
        <p:txBody>
          <a:bodyPr/>
          <a:lstStyle/>
          <a:p>
            <a:r>
              <a:rPr lang="en-US" dirty="0">
                <a:solidFill>
                  <a:srgbClr val="F3A32D"/>
                </a:solidFill>
              </a:rPr>
              <a:t>Hypothalamus  </a:t>
            </a:r>
            <a:r>
              <a:rPr lang="en-US" dirty="0">
                <a:solidFill>
                  <a:schemeClr val="tx1"/>
                </a:solidFill>
              </a:rPr>
              <a:t>Response</a:t>
            </a:r>
          </a:p>
        </p:txBody>
      </p:sp>
      <p:pic>
        <p:nvPicPr>
          <p:cNvPr id="3" name="Picture 2"/>
          <p:cNvPicPr>
            <a:picLocks noChangeAspect="1"/>
          </p:cNvPicPr>
          <p:nvPr/>
        </p:nvPicPr>
        <p:blipFill rotWithShape="1">
          <a:blip r:embed="rId3">
            <a:clrChange>
              <a:clrFrom>
                <a:srgbClr val="FFFFFF"/>
              </a:clrFrom>
              <a:clrTo>
                <a:srgbClr val="FFFFFF">
                  <a:alpha val="0"/>
                </a:srgbClr>
              </a:clrTo>
            </a:clrChange>
          </a:blip>
          <a:srcRect l="4753" t="30392" r="19208"/>
          <a:stretch/>
        </p:blipFill>
        <p:spPr>
          <a:xfrm>
            <a:off x="7010401" y="2895600"/>
            <a:ext cx="1878106" cy="2150700"/>
          </a:xfrm>
          <a:prstGeom prst="rect">
            <a:avLst/>
          </a:prstGeom>
        </p:spPr>
      </p:pic>
    </p:spTree>
    <p:extLst>
      <p:ext uri="{BB962C8B-B14F-4D97-AF65-F5344CB8AC3E}">
        <p14:creationId xmlns:p14="http://schemas.microsoft.com/office/powerpoint/2010/main" val="1833253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82000" cy="4343400"/>
          </a:xfrm>
        </p:spPr>
        <p:txBody>
          <a:bodyPr>
            <a:normAutofit/>
          </a:bodyPr>
          <a:lstStyle/>
          <a:p>
            <a:pPr marL="342900" lvl="0" indent="-342900" fontAlgn="base">
              <a:lnSpc>
                <a:spcPct val="90000"/>
              </a:lnSpc>
              <a:spcAft>
                <a:spcPct val="0"/>
              </a:spcAft>
              <a:buFontTx/>
              <a:buChar char="•"/>
            </a:pPr>
            <a:r>
              <a:rPr lang="en-US" sz="2800" kern="0" dirty="0" smtClean="0">
                <a:solidFill>
                  <a:srgbClr val="000000"/>
                </a:solidFill>
                <a:latin typeface="Arial"/>
              </a:rPr>
              <a:t>If </a:t>
            </a:r>
            <a:r>
              <a:rPr lang="en-US" sz="2800" kern="0" dirty="0">
                <a:solidFill>
                  <a:srgbClr val="000000"/>
                </a:solidFill>
                <a:latin typeface="Arial"/>
              </a:rPr>
              <a:t>the heat is sufficiently intense, the </a:t>
            </a:r>
            <a:r>
              <a:rPr lang="en-US" sz="2800" kern="0" dirty="0" smtClean="0">
                <a:solidFill>
                  <a:srgbClr val="000000"/>
                </a:solidFill>
                <a:latin typeface="Arial"/>
              </a:rPr>
              <a:t/>
            </a:r>
            <a:br>
              <a:rPr lang="en-US" sz="2800" kern="0" dirty="0" smtClean="0">
                <a:solidFill>
                  <a:srgbClr val="000000"/>
                </a:solidFill>
                <a:latin typeface="Arial"/>
              </a:rPr>
            </a:br>
            <a:r>
              <a:rPr lang="en-US" sz="2800" kern="0" dirty="0" smtClean="0">
                <a:solidFill>
                  <a:srgbClr val="000000"/>
                </a:solidFill>
                <a:latin typeface="Arial"/>
              </a:rPr>
              <a:t>body’s nervous system stimulates </a:t>
            </a:r>
            <a:br>
              <a:rPr lang="en-US" sz="2800" kern="0" dirty="0" smtClean="0">
                <a:solidFill>
                  <a:srgbClr val="000000"/>
                </a:solidFill>
                <a:latin typeface="Arial"/>
              </a:rPr>
            </a:br>
            <a:r>
              <a:rPr lang="en-US" sz="2800" kern="0" dirty="0" smtClean="0">
                <a:solidFill>
                  <a:srgbClr val="000000"/>
                </a:solidFill>
                <a:latin typeface="Arial"/>
              </a:rPr>
              <a:t>the </a:t>
            </a:r>
            <a:r>
              <a:rPr lang="en-US" sz="2800" kern="0" dirty="0">
                <a:solidFill>
                  <a:srgbClr val="000000"/>
                </a:solidFill>
                <a:latin typeface="Arial"/>
              </a:rPr>
              <a:t>sweat glands </a:t>
            </a:r>
            <a:r>
              <a:rPr lang="en-US" sz="2800" kern="0" dirty="0" smtClean="0">
                <a:solidFill>
                  <a:srgbClr val="000000"/>
                </a:solidFill>
                <a:latin typeface="Arial"/>
              </a:rPr>
              <a:t>to release sweat</a:t>
            </a:r>
            <a:r>
              <a:rPr lang="en-US" sz="2800" kern="0" dirty="0">
                <a:solidFill>
                  <a:srgbClr val="000000"/>
                </a:solidFill>
                <a:latin typeface="Arial"/>
              </a:rPr>
              <a:t>. </a:t>
            </a:r>
            <a:endParaRPr lang="en-US" sz="2800" kern="0" dirty="0" smtClean="0">
              <a:solidFill>
                <a:srgbClr val="000000"/>
              </a:solidFill>
              <a:latin typeface="Arial"/>
            </a:endParaRPr>
          </a:p>
          <a:p>
            <a:pPr marL="342900" lvl="0" indent="-342900" fontAlgn="base">
              <a:lnSpc>
                <a:spcPct val="90000"/>
              </a:lnSpc>
              <a:spcAft>
                <a:spcPct val="0"/>
              </a:spcAft>
              <a:buFontTx/>
              <a:buChar char="•"/>
            </a:pPr>
            <a:r>
              <a:rPr lang="en-US" sz="2800" kern="0" dirty="0" smtClean="0">
                <a:solidFill>
                  <a:srgbClr val="000000"/>
                </a:solidFill>
                <a:latin typeface="Arial"/>
              </a:rPr>
              <a:t>Sweating </a:t>
            </a:r>
            <a:r>
              <a:rPr lang="en-US" sz="2800" kern="0" dirty="0">
                <a:solidFill>
                  <a:srgbClr val="000000"/>
                </a:solidFill>
                <a:latin typeface="Arial"/>
              </a:rPr>
              <a:t>is the most effective </a:t>
            </a:r>
            <a:r>
              <a:rPr lang="en-US" sz="2800" kern="0" dirty="0" smtClean="0">
                <a:solidFill>
                  <a:srgbClr val="000000"/>
                </a:solidFill>
                <a:latin typeface="Arial"/>
              </a:rPr>
              <a:t/>
            </a:r>
            <a:br>
              <a:rPr lang="en-US" sz="2800" kern="0" dirty="0" smtClean="0">
                <a:solidFill>
                  <a:srgbClr val="000000"/>
                </a:solidFill>
                <a:latin typeface="Arial"/>
              </a:rPr>
            </a:br>
            <a:r>
              <a:rPr lang="en-US" sz="2800" kern="0" dirty="0" smtClean="0">
                <a:solidFill>
                  <a:srgbClr val="000000"/>
                </a:solidFill>
                <a:latin typeface="Arial"/>
              </a:rPr>
              <a:t>involuntary </a:t>
            </a:r>
            <a:r>
              <a:rPr lang="en-US" sz="2800" kern="0" dirty="0">
                <a:solidFill>
                  <a:srgbClr val="000000"/>
                </a:solidFill>
                <a:latin typeface="Arial"/>
              </a:rPr>
              <a:t>heat fighting response in man. </a:t>
            </a:r>
            <a:endParaRPr lang="en-US" sz="2800" kern="0" dirty="0" smtClean="0">
              <a:solidFill>
                <a:srgbClr val="000000"/>
              </a:solidFill>
              <a:latin typeface="Arial"/>
            </a:endParaRPr>
          </a:p>
          <a:p>
            <a:pPr marL="342900" lvl="0" indent="-342900" fontAlgn="base">
              <a:lnSpc>
                <a:spcPct val="90000"/>
              </a:lnSpc>
              <a:spcAft>
                <a:spcPct val="0"/>
              </a:spcAft>
              <a:buFontTx/>
              <a:buChar char="•"/>
            </a:pPr>
            <a:r>
              <a:rPr lang="en-US" sz="2800" kern="0" dirty="0" smtClean="0">
                <a:solidFill>
                  <a:srgbClr val="000000"/>
                </a:solidFill>
                <a:latin typeface="Arial"/>
              </a:rPr>
              <a:t>Behavioral </a:t>
            </a:r>
            <a:r>
              <a:rPr lang="en-US" sz="2800" kern="0" dirty="0">
                <a:solidFill>
                  <a:srgbClr val="000000"/>
                </a:solidFill>
                <a:latin typeface="Arial"/>
              </a:rPr>
              <a:t>responses to heat, such as lethargy, resting or lying down with limbs spread out, decreases heat production and increases heat loss. </a:t>
            </a:r>
            <a:endParaRPr lang="en-US" dirty="0">
              <a:solidFill>
                <a:schemeClr val="tx1"/>
              </a:solidFill>
            </a:endParaRPr>
          </a:p>
        </p:txBody>
      </p:sp>
      <p:sp>
        <p:nvSpPr>
          <p:cNvPr id="4" name="Title 3"/>
          <p:cNvSpPr>
            <a:spLocks noGrp="1"/>
          </p:cNvSpPr>
          <p:nvPr>
            <p:ph type="title"/>
          </p:nvPr>
        </p:nvSpPr>
        <p:spPr/>
        <p:txBody>
          <a:bodyPr/>
          <a:lstStyle/>
          <a:p>
            <a:r>
              <a:rPr lang="en-US" dirty="0">
                <a:solidFill>
                  <a:srgbClr val="F3A32D"/>
                </a:solidFill>
              </a:rPr>
              <a:t>Hypothalamus  </a:t>
            </a:r>
            <a:r>
              <a:rPr lang="en-US" dirty="0">
                <a:solidFill>
                  <a:schemeClr val="tx1"/>
                </a:solidFill>
              </a:rPr>
              <a:t>Response</a:t>
            </a:r>
          </a:p>
        </p:txBody>
      </p:sp>
      <p:pic>
        <p:nvPicPr>
          <p:cNvPr id="3" name="Picture 2"/>
          <p:cNvPicPr>
            <a:picLocks noChangeAspect="1"/>
          </p:cNvPicPr>
          <p:nvPr/>
        </p:nvPicPr>
        <p:blipFill rotWithShape="1">
          <a:blip r:embed="rId3">
            <a:clrChange>
              <a:clrFrom>
                <a:srgbClr val="FFFFFF"/>
              </a:clrFrom>
              <a:clrTo>
                <a:srgbClr val="FFFFFF">
                  <a:alpha val="0"/>
                </a:srgbClr>
              </a:clrTo>
            </a:clrChange>
          </a:blip>
          <a:srcRect l="35715" b="25963"/>
          <a:stretch/>
        </p:blipFill>
        <p:spPr>
          <a:xfrm>
            <a:off x="6922988" y="1524000"/>
            <a:ext cx="1992412" cy="2386447"/>
          </a:xfrm>
          <a:prstGeom prst="rect">
            <a:avLst/>
          </a:prstGeom>
        </p:spPr>
      </p:pic>
    </p:spTree>
    <p:extLst>
      <p:ext uri="{BB962C8B-B14F-4D97-AF65-F5344CB8AC3E}">
        <p14:creationId xmlns:p14="http://schemas.microsoft.com/office/powerpoint/2010/main" val="2176924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82000" cy="4343400"/>
          </a:xfrm>
        </p:spPr>
        <p:txBody>
          <a:bodyPr>
            <a:normAutofit/>
          </a:bodyPr>
          <a:lstStyle/>
          <a:p>
            <a:pPr marL="342900" lvl="0" indent="-342900" fontAlgn="base">
              <a:lnSpc>
                <a:spcPct val="90000"/>
              </a:lnSpc>
              <a:spcAft>
                <a:spcPct val="0"/>
              </a:spcAft>
              <a:buFontTx/>
              <a:buChar char="•"/>
            </a:pPr>
            <a:r>
              <a:rPr lang="en-US" sz="2750" kern="0" dirty="0">
                <a:solidFill>
                  <a:srgbClr val="000000"/>
                </a:solidFill>
                <a:latin typeface="Arial"/>
              </a:rPr>
              <a:t>Evaporation is the principal mechanism of heat loss in a hot environment, but this becomes ineffective above a relative humidity of 75%</a:t>
            </a:r>
          </a:p>
          <a:p>
            <a:pPr marL="342900" lvl="0" indent="-342900" fontAlgn="base">
              <a:lnSpc>
                <a:spcPct val="90000"/>
              </a:lnSpc>
              <a:spcAft>
                <a:spcPct val="0"/>
              </a:spcAft>
              <a:buFontTx/>
              <a:buChar char="•"/>
            </a:pPr>
            <a:r>
              <a:rPr lang="en-US" sz="2750" kern="0" dirty="0">
                <a:solidFill>
                  <a:srgbClr val="000000"/>
                </a:solidFill>
                <a:latin typeface="Arial"/>
              </a:rPr>
              <a:t>Other methods of heat dissipation</a:t>
            </a:r>
          </a:p>
          <a:p>
            <a:pPr lvl="0" fontAlgn="base">
              <a:lnSpc>
                <a:spcPct val="90000"/>
              </a:lnSpc>
              <a:spcAft>
                <a:spcPct val="0"/>
              </a:spcAft>
            </a:pPr>
            <a:r>
              <a:rPr lang="en-US" sz="2400" kern="0" dirty="0" smtClean="0">
                <a:solidFill>
                  <a:srgbClr val="000000"/>
                </a:solidFill>
                <a:latin typeface="Arial"/>
              </a:rPr>
              <a:t>     </a:t>
            </a:r>
            <a:r>
              <a:rPr lang="en-US" sz="2150" kern="0" dirty="0" smtClean="0">
                <a:solidFill>
                  <a:srgbClr val="000000"/>
                </a:solidFill>
                <a:latin typeface="Arial"/>
              </a:rPr>
              <a:t>- Radiation- </a:t>
            </a:r>
            <a:r>
              <a:rPr lang="en-US" sz="2150" kern="0" dirty="0">
                <a:solidFill>
                  <a:srgbClr val="000000"/>
                </a:solidFill>
                <a:latin typeface="Arial"/>
              </a:rPr>
              <a:t>emission of infrared electromagnetic energy</a:t>
            </a:r>
          </a:p>
          <a:p>
            <a:pPr lvl="0" fontAlgn="base">
              <a:lnSpc>
                <a:spcPct val="90000"/>
              </a:lnSpc>
              <a:spcAft>
                <a:spcPct val="0"/>
              </a:spcAft>
            </a:pPr>
            <a:r>
              <a:rPr lang="en-US" sz="2150" kern="0" dirty="0" smtClean="0">
                <a:solidFill>
                  <a:srgbClr val="000000"/>
                </a:solidFill>
                <a:latin typeface="Arial"/>
              </a:rPr>
              <a:t>     - Conduction- </a:t>
            </a:r>
            <a:r>
              <a:rPr lang="en-US" sz="2150" kern="0" dirty="0">
                <a:solidFill>
                  <a:srgbClr val="000000"/>
                </a:solidFill>
                <a:latin typeface="Arial"/>
              </a:rPr>
              <a:t>direct transfer of heat to an adjacent, cooler object</a:t>
            </a:r>
          </a:p>
          <a:p>
            <a:pPr lvl="0" fontAlgn="base">
              <a:lnSpc>
                <a:spcPct val="90000"/>
              </a:lnSpc>
              <a:spcAft>
                <a:spcPct val="0"/>
              </a:spcAft>
            </a:pPr>
            <a:r>
              <a:rPr lang="en-US" sz="2150" kern="0" dirty="0" smtClean="0">
                <a:solidFill>
                  <a:srgbClr val="000000"/>
                </a:solidFill>
                <a:latin typeface="Arial"/>
              </a:rPr>
              <a:t>     - Convection-direct </a:t>
            </a:r>
            <a:r>
              <a:rPr lang="en-US" sz="2150" kern="0" dirty="0">
                <a:solidFill>
                  <a:srgbClr val="000000"/>
                </a:solidFill>
                <a:latin typeface="Arial"/>
              </a:rPr>
              <a:t>transfer of heat to convective air currents</a:t>
            </a:r>
          </a:p>
          <a:p>
            <a:pPr marL="342900" lvl="0" indent="-342900" fontAlgn="base">
              <a:lnSpc>
                <a:spcPct val="90000"/>
              </a:lnSpc>
              <a:spcAft>
                <a:spcPct val="0"/>
              </a:spcAft>
              <a:buFontTx/>
              <a:buChar char="•"/>
            </a:pPr>
            <a:r>
              <a:rPr lang="en-US" sz="2500" kern="0" dirty="0">
                <a:solidFill>
                  <a:srgbClr val="000000"/>
                </a:solidFill>
                <a:latin typeface="Arial"/>
              </a:rPr>
              <a:t>These methods cannot efficiently transfer heat when environmental temperature exceeds skin temperature.</a:t>
            </a:r>
          </a:p>
        </p:txBody>
      </p:sp>
      <p:sp>
        <p:nvSpPr>
          <p:cNvPr id="4" name="Title 3"/>
          <p:cNvSpPr>
            <a:spLocks noGrp="1"/>
          </p:cNvSpPr>
          <p:nvPr>
            <p:ph type="title"/>
          </p:nvPr>
        </p:nvSpPr>
        <p:spPr/>
        <p:txBody>
          <a:bodyPr/>
          <a:lstStyle/>
          <a:p>
            <a:r>
              <a:rPr lang="en-US" dirty="0" smtClean="0">
                <a:solidFill>
                  <a:srgbClr val="F3A32D"/>
                </a:solidFill>
              </a:rPr>
              <a:t>Diminished  </a:t>
            </a:r>
            <a:r>
              <a:rPr lang="en-US" dirty="0" smtClean="0">
                <a:solidFill>
                  <a:schemeClr val="tx1"/>
                </a:solidFill>
              </a:rPr>
              <a:t>Cooling Ability</a:t>
            </a:r>
            <a:endParaRPr lang="en-US" dirty="0">
              <a:solidFill>
                <a:schemeClr val="tx1"/>
              </a:solidFill>
            </a:endParaRPr>
          </a:p>
        </p:txBody>
      </p:sp>
    </p:spTree>
    <p:extLst>
      <p:ext uri="{BB962C8B-B14F-4D97-AF65-F5344CB8AC3E}">
        <p14:creationId xmlns:p14="http://schemas.microsoft.com/office/powerpoint/2010/main" val="19453899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82000" cy="4343400"/>
          </a:xfrm>
        </p:spPr>
        <p:txBody>
          <a:bodyPr>
            <a:normAutofit/>
          </a:bodyPr>
          <a:lstStyle/>
          <a:p>
            <a:pPr lvl="0" fontAlgn="base">
              <a:lnSpc>
                <a:spcPct val="90000"/>
              </a:lnSpc>
              <a:spcAft>
                <a:spcPct val="0"/>
              </a:spcAft>
            </a:pPr>
            <a:r>
              <a:rPr lang="en-US" sz="2800" kern="0" dirty="0" smtClean="0">
                <a:solidFill>
                  <a:srgbClr val="000000"/>
                </a:solidFill>
                <a:latin typeface="Arial"/>
              </a:rPr>
              <a:t>Factors</a:t>
            </a:r>
            <a:endParaRPr lang="en-US" sz="2800" kern="0" dirty="0">
              <a:solidFill>
                <a:srgbClr val="000000"/>
              </a:solidFill>
              <a:latin typeface="Arial"/>
            </a:endParaRPr>
          </a:p>
          <a:p>
            <a:pPr marL="342900" indent="-342900">
              <a:buFont typeface="Arial" pitchFamily="34" charset="0"/>
              <a:buChar char="•"/>
            </a:pPr>
            <a:r>
              <a:rPr lang="en-US" dirty="0">
                <a:solidFill>
                  <a:schemeClr val="tx1"/>
                </a:solidFill>
              </a:rPr>
              <a:t>Increased Internal Heat </a:t>
            </a:r>
            <a:r>
              <a:rPr lang="en-US" dirty="0" smtClean="0">
                <a:solidFill>
                  <a:schemeClr val="tx1"/>
                </a:solidFill>
              </a:rPr>
              <a:t>Production</a:t>
            </a:r>
          </a:p>
          <a:p>
            <a:pPr lvl="2"/>
            <a:r>
              <a:rPr lang="en-US" sz="1800" dirty="0" smtClean="0">
                <a:solidFill>
                  <a:schemeClr val="tx1"/>
                </a:solidFill>
              </a:rPr>
              <a:t>     - Physical </a:t>
            </a:r>
            <a:r>
              <a:rPr lang="en-US" sz="1800" dirty="0">
                <a:solidFill>
                  <a:schemeClr val="tx1"/>
                </a:solidFill>
              </a:rPr>
              <a:t>Activity</a:t>
            </a:r>
          </a:p>
          <a:p>
            <a:pPr lvl="2"/>
            <a:r>
              <a:rPr lang="en-US" sz="1800" dirty="0" smtClean="0">
                <a:solidFill>
                  <a:schemeClr val="tx1"/>
                </a:solidFill>
              </a:rPr>
              <a:t>     - Febrile </a:t>
            </a:r>
            <a:r>
              <a:rPr lang="en-US" sz="1800" dirty="0">
                <a:solidFill>
                  <a:schemeClr val="tx1"/>
                </a:solidFill>
              </a:rPr>
              <a:t>illness</a:t>
            </a:r>
          </a:p>
          <a:p>
            <a:pPr lvl="2"/>
            <a:r>
              <a:rPr lang="en-US" sz="1800" dirty="0" smtClean="0">
                <a:solidFill>
                  <a:schemeClr val="tx1"/>
                </a:solidFill>
              </a:rPr>
              <a:t>     - Pharmacologic agents</a:t>
            </a:r>
          </a:p>
          <a:p>
            <a:pPr marL="342900" indent="-342900">
              <a:buFont typeface="Arial" pitchFamily="34" charset="0"/>
              <a:buChar char="•"/>
            </a:pPr>
            <a:r>
              <a:rPr lang="en-US" dirty="0">
                <a:solidFill>
                  <a:schemeClr val="tx1"/>
                </a:solidFill>
              </a:rPr>
              <a:t>Increased External Heat </a:t>
            </a:r>
            <a:r>
              <a:rPr lang="en-US" dirty="0" smtClean="0">
                <a:solidFill>
                  <a:schemeClr val="tx1"/>
                </a:solidFill>
              </a:rPr>
              <a:t>Gain</a:t>
            </a:r>
          </a:p>
          <a:p>
            <a:r>
              <a:rPr lang="en-US" sz="1800" dirty="0" smtClean="0">
                <a:solidFill>
                  <a:schemeClr val="tx1"/>
                </a:solidFill>
              </a:rPr>
              <a:t>     - Exposure </a:t>
            </a:r>
            <a:r>
              <a:rPr lang="en-US" sz="1800" dirty="0">
                <a:solidFill>
                  <a:schemeClr val="tx1"/>
                </a:solidFill>
              </a:rPr>
              <a:t>to high ambient </a:t>
            </a:r>
            <a:r>
              <a:rPr lang="en-US" sz="1800" dirty="0" smtClean="0">
                <a:solidFill>
                  <a:schemeClr val="tx1"/>
                </a:solidFill>
              </a:rPr>
              <a:t>temperature</a:t>
            </a:r>
            <a:endParaRPr lang="en-US" sz="1800" dirty="0">
              <a:solidFill>
                <a:schemeClr val="tx1"/>
              </a:solidFill>
            </a:endParaRPr>
          </a:p>
          <a:p>
            <a:pPr marL="342900" indent="-342900">
              <a:buFont typeface="Arial" pitchFamily="34" charset="0"/>
              <a:buChar char="•"/>
            </a:pPr>
            <a:r>
              <a:rPr lang="en-US" dirty="0">
                <a:solidFill>
                  <a:schemeClr val="tx1"/>
                </a:solidFill>
              </a:rPr>
              <a:t>Decreased Ability to Disperse </a:t>
            </a:r>
            <a:r>
              <a:rPr lang="en-US" dirty="0" smtClean="0">
                <a:solidFill>
                  <a:schemeClr val="tx1"/>
                </a:solidFill>
              </a:rPr>
              <a:t>Heat</a:t>
            </a:r>
          </a:p>
          <a:p>
            <a:r>
              <a:rPr lang="en-US" sz="1800" dirty="0">
                <a:solidFill>
                  <a:schemeClr val="tx1"/>
                </a:solidFill>
              </a:rPr>
              <a:t> </a:t>
            </a:r>
            <a:r>
              <a:rPr lang="en-US" sz="1800" dirty="0" smtClean="0">
                <a:solidFill>
                  <a:schemeClr val="tx1"/>
                </a:solidFill>
              </a:rPr>
              <a:t>    - </a:t>
            </a:r>
            <a:r>
              <a:rPr lang="en-US" sz="1800" dirty="0">
                <a:solidFill>
                  <a:schemeClr val="tx1"/>
                </a:solidFill>
              </a:rPr>
              <a:t>Decreased Ability to Disperse Heat</a:t>
            </a:r>
            <a:endParaRPr lang="en-US" sz="1800" dirty="0" smtClean="0">
              <a:solidFill>
                <a:schemeClr val="tx1"/>
              </a:solidFill>
            </a:endParaRPr>
          </a:p>
          <a:p>
            <a:pPr marL="342900" indent="-342900">
              <a:buFont typeface="Arial" pitchFamily="34" charset="0"/>
              <a:buChar char="•"/>
            </a:pPr>
            <a:r>
              <a:rPr lang="en-US" dirty="0" smtClean="0">
                <a:solidFill>
                  <a:schemeClr val="tx1"/>
                </a:solidFill>
              </a:rPr>
              <a:t>Living in an urban environment</a:t>
            </a: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Heat Injury </a:t>
            </a:r>
            <a:r>
              <a:rPr lang="en-US" dirty="0" smtClean="0">
                <a:solidFill>
                  <a:schemeClr val="tx1"/>
                </a:solidFill>
              </a:rPr>
              <a:t>Predisposition</a:t>
            </a:r>
            <a:endParaRPr lang="en-US" dirty="0">
              <a:solidFill>
                <a:schemeClr val="tx1"/>
              </a:solidFill>
            </a:endParaRPr>
          </a:p>
        </p:txBody>
      </p:sp>
    </p:spTree>
    <p:extLst>
      <p:ext uri="{BB962C8B-B14F-4D97-AF65-F5344CB8AC3E}">
        <p14:creationId xmlns:p14="http://schemas.microsoft.com/office/powerpoint/2010/main" val="2333023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533400" y="2209800"/>
            <a:ext cx="3657600" cy="4343400"/>
          </a:xfrm>
        </p:spPr>
        <p:txBody>
          <a:bodyPr>
            <a:normAutofit fontScale="92500" lnSpcReduction="10000"/>
          </a:bodyPr>
          <a:lstStyle/>
          <a:p>
            <a:pPr lvl="0" fontAlgn="base">
              <a:lnSpc>
                <a:spcPct val="90000"/>
              </a:lnSpc>
              <a:spcAft>
                <a:spcPct val="0"/>
              </a:spcAft>
            </a:pPr>
            <a:r>
              <a:rPr lang="en-US" sz="2800" kern="0" dirty="0">
                <a:solidFill>
                  <a:srgbClr val="000000"/>
                </a:solidFill>
                <a:latin typeface="Arial"/>
              </a:rPr>
              <a:t>Hypersensitivity</a:t>
            </a:r>
          </a:p>
          <a:p>
            <a:pPr lvl="0" fontAlgn="base">
              <a:lnSpc>
                <a:spcPct val="90000"/>
              </a:lnSpc>
              <a:spcAft>
                <a:spcPct val="0"/>
              </a:spcAft>
            </a:pPr>
            <a:r>
              <a:rPr lang="en-US" sz="2800" kern="0" dirty="0" smtClean="0">
                <a:solidFill>
                  <a:srgbClr val="000000"/>
                </a:solidFill>
                <a:latin typeface="Arial"/>
              </a:rPr>
              <a:t>   - Antibiotics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a:t>
            </a:r>
            <a:r>
              <a:rPr lang="en-US" sz="2800" kern="0" dirty="0" err="1" smtClean="0">
                <a:solidFill>
                  <a:srgbClr val="000000"/>
                </a:solidFill>
                <a:latin typeface="Arial"/>
              </a:rPr>
              <a:t>Antiarrhythmics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Phenytoin (Dilantin)</a:t>
            </a:r>
            <a:endParaRPr lang="en-US" sz="2800" kern="0" dirty="0">
              <a:solidFill>
                <a:srgbClr val="000000"/>
              </a:solidFill>
              <a:latin typeface="Arial"/>
            </a:endParaRPr>
          </a:p>
          <a:p>
            <a:pPr lvl="0" fontAlgn="base">
              <a:lnSpc>
                <a:spcPct val="90000"/>
              </a:lnSpc>
              <a:spcAft>
                <a:spcPct val="0"/>
              </a:spcAft>
            </a:pPr>
            <a:r>
              <a:rPr lang="en-US" sz="2800" kern="0" dirty="0" err="1">
                <a:solidFill>
                  <a:srgbClr val="000000"/>
                </a:solidFill>
                <a:latin typeface="Arial"/>
              </a:rPr>
              <a:t>Pyrogens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Antibiotics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Cancer </a:t>
            </a:r>
            <a:r>
              <a:rPr lang="en-US" sz="2800" kern="0" dirty="0">
                <a:solidFill>
                  <a:srgbClr val="000000"/>
                </a:solidFill>
                <a:latin typeface="Arial"/>
              </a:rPr>
              <a:t>chemo Rx</a:t>
            </a:r>
          </a:p>
          <a:p>
            <a:pPr lvl="0" fontAlgn="base">
              <a:lnSpc>
                <a:spcPct val="90000"/>
              </a:lnSpc>
              <a:spcAft>
                <a:spcPct val="0"/>
              </a:spcAft>
            </a:pPr>
            <a:r>
              <a:rPr lang="en-US" sz="2800" kern="0" dirty="0" err="1">
                <a:solidFill>
                  <a:srgbClr val="000000"/>
                </a:solidFill>
                <a:latin typeface="Arial"/>
              </a:rPr>
              <a:t>Hypermetabolism</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Salicylates </a:t>
            </a:r>
            <a:r>
              <a:rPr lang="en-US" sz="1700" kern="0" dirty="0" smtClean="0">
                <a:solidFill>
                  <a:srgbClr val="000000"/>
                </a:solidFill>
                <a:latin typeface="Arial"/>
              </a:rPr>
              <a:t>(NSAID)</a:t>
            </a:r>
            <a:endParaRPr lang="en-US" sz="17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Thyroid</a:t>
            </a:r>
            <a:endParaRPr lang="en-US" sz="2800" kern="0" dirty="0">
              <a:solidFill>
                <a:srgbClr val="000000"/>
              </a:solidFill>
              <a:latin typeface="Aria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smtClean="0">
                <a:solidFill>
                  <a:srgbClr val="F3A32D"/>
                </a:solidFill>
              </a:rPr>
              <a:t>Pharmacologic </a:t>
            </a:r>
            <a:r>
              <a:rPr lang="en-US" dirty="0" smtClean="0">
                <a:solidFill>
                  <a:schemeClr val="tx1"/>
                </a:solidFill>
              </a:rPr>
              <a:t>Predisposition</a:t>
            </a:r>
            <a:endParaRPr lang="en-US" dirty="0">
              <a:solidFill>
                <a:schemeClr val="tx1"/>
              </a:solidFill>
            </a:endParaRPr>
          </a:p>
        </p:txBody>
      </p:sp>
      <p:sp>
        <p:nvSpPr>
          <p:cNvPr id="5" name="Content Placeholder 1"/>
          <p:cNvSpPr>
            <a:spLocks noGrp="1"/>
          </p:cNvSpPr>
          <p:nvPr>
            <p:ph sz="half" idx="1"/>
          </p:nvPr>
        </p:nvSpPr>
        <p:spPr>
          <a:xfrm>
            <a:off x="4572000" y="2308391"/>
            <a:ext cx="4267200" cy="4343400"/>
          </a:xfrm>
        </p:spPr>
        <p:txBody>
          <a:bodyPr>
            <a:normAutofit fontScale="92500" lnSpcReduction="10000"/>
          </a:bodyPr>
          <a:lstStyle/>
          <a:p>
            <a:pPr lvl="0" fontAlgn="base">
              <a:lnSpc>
                <a:spcPct val="90000"/>
              </a:lnSpc>
              <a:spcAft>
                <a:spcPct val="0"/>
              </a:spcAft>
            </a:pPr>
            <a:r>
              <a:rPr lang="en-US" sz="2800" kern="0" dirty="0">
                <a:solidFill>
                  <a:srgbClr val="000000"/>
                </a:solidFill>
                <a:latin typeface="Arial"/>
              </a:rPr>
              <a:t>Impaired Heat Dissipation </a:t>
            </a:r>
            <a:endParaRPr lang="en-US" sz="2800" kern="0" dirty="0" smtClean="0">
              <a:solidFill>
                <a:srgbClr val="000000"/>
              </a:solidFill>
              <a:latin typeface="Arial"/>
            </a:endParaRPr>
          </a:p>
          <a:p>
            <a:pPr lvl="0" fontAlgn="base">
              <a:lnSpc>
                <a:spcPct val="90000"/>
              </a:lnSpc>
              <a:spcAft>
                <a:spcPct val="0"/>
              </a:spcAft>
            </a:pPr>
            <a:r>
              <a:rPr lang="en-US" sz="2800" kern="0" dirty="0">
                <a:solidFill>
                  <a:srgbClr val="000000"/>
                </a:solidFill>
                <a:latin typeface="Arial"/>
              </a:rPr>
              <a:t> </a:t>
            </a:r>
            <a:r>
              <a:rPr lang="en-US" sz="2800" kern="0" dirty="0" smtClean="0">
                <a:solidFill>
                  <a:srgbClr val="000000"/>
                </a:solidFill>
                <a:latin typeface="Arial"/>
              </a:rPr>
              <a:t>  - Phenothiazine</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Diuretics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Laxatives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Beta </a:t>
            </a:r>
            <a:r>
              <a:rPr lang="en-US" sz="2800" kern="0" dirty="0">
                <a:solidFill>
                  <a:srgbClr val="000000"/>
                </a:solidFill>
                <a:latin typeface="Arial"/>
              </a:rPr>
              <a:t>blockers</a:t>
            </a:r>
          </a:p>
          <a:p>
            <a:pPr lvl="0" fontAlgn="base">
              <a:lnSpc>
                <a:spcPct val="90000"/>
              </a:lnSpc>
              <a:spcAft>
                <a:spcPct val="0"/>
              </a:spcAft>
            </a:pPr>
            <a:r>
              <a:rPr lang="en-US" sz="2800" kern="0" dirty="0">
                <a:solidFill>
                  <a:srgbClr val="000000"/>
                </a:solidFill>
                <a:latin typeface="Arial"/>
              </a:rPr>
              <a:t>Muscle Hyperactivity</a:t>
            </a:r>
          </a:p>
          <a:p>
            <a:pPr lvl="0" fontAlgn="base">
              <a:lnSpc>
                <a:spcPct val="90000"/>
              </a:lnSpc>
              <a:spcAft>
                <a:spcPct val="0"/>
              </a:spcAft>
            </a:pPr>
            <a:r>
              <a:rPr lang="en-US" sz="2800" kern="0" dirty="0" smtClean="0">
                <a:solidFill>
                  <a:srgbClr val="000000"/>
                </a:solidFill>
                <a:latin typeface="Arial"/>
              </a:rPr>
              <a:t>   - Cocaine</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Amphetamines</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Phencyclidine (PCP)</a:t>
            </a:r>
            <a:endParaRPr lang="en-US" sz="2800" kern="0" dirty="0">
              <a:solidFill>
                <a:srgbClr val="000000"/>
              </a:solidFill>
              <a:latin typeface="Arial"/>
            </a:endParaRPr>
          </a:p>
          <a:p>
            <a:pPr lvl="0" fontAlgn="base">
              <a:lnSpc>
                <a:spcPct val="90000"/>
              </a:lnSpc>
              <a:spcAft>
                <a:spcPct val="0"/>
              </a:spcAft>
            </a:pPr>
            <a:r>
              <a:rPr lang="en-US" sz="2800" kern="0" dirty="0" smtClean="0">
                <a:solidFill>
                  <a:srgbClr val="000000"/>
                </a:solidFill>
                <a:latin typeface="Arial"/>
              </a:rPr>
              <a:t>   - MAO </a:t>
            </a:r>
            <a:r>
              <a:rPr lang="en-US" sz="2800" kern="0" dirty="0">
                <a:solidFill>
                  <a:srgbClr val="000000"/>
                </a:solidFill>
                <a:latin typeface="Arial"/>
              </a:rPr>
              <a:t>inhibitors</a:t>
            </a:r>
          </a:p>
          <a:p>
            <a:endParaRPr lang="en-US" dirty="0">
              <a:solidFill>
                <a:schemeClr val="tx1"/>
              </a:solidFill>
            </a:endParaRPr>
          </a:p>
        </p:txBody>
      </p:sp>
    </p:spTree>
    <p:extLst>
      <p:ext uri="{BB962C8B-B14F-4D97-AF65-F5344CB8AC3E}">
        <p14:creationId xmlns:p14="http://schemas.microsoft.com/office/powerpoint/2010/main" val="19419859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Heat Injury </a:t>
            </a:r>
            <a:r>
              <a:rPr lang="en-US" dirty="0" smtClean="0">
                <a:solidFill>
                  <a:schemeClr val="tx1"/>
                </a:solidFill>
              </a:rPr>
              <a:t>Predisposition</a:t>
            </a:r>
            <a:endParaRPr lang="en-US" dirty="0">
              <a:solidFill>
                <a:schemeClr val="tx1"/>
              </a:solidFill>
            </a:endParaRPr>
          </a:p>
        </p:txBody>
      </p:sp>
      <p:pic>
        <p:nvPicPr>
          <p:cNvPr id="5122" name="Picture 2"/>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3118" y="2133599"/>
            <a:ext cx="6911682" cy="451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70663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82000" cy="4343400"/>
          </a:xfrm>
        </p:spPr>
        <p:txBody>
          <a:bodyPr>
            <a:normAutofit/>
          </a:bodyPr>
          <a:lstStyle/>
          <a:p>
            <a:pPr marL="342900" lvl="0" indent="-342900" fontAlgn="base">
              <a:lnSpc>
                <a:spcPct val="90000"/>
              </a:lnSpc>
              <a:spcBef>
                <a:spcPts val="600"/>
              </a:spcBef>
              <a:spcAft>
                <a:spcPct val="0"/>
              </a:spcAft>
              <a:buFont typeface="Arial" pitchFamily="34" charset="0"/>
              <a:buChar char="•"/>
            </a:pPr>
            <a:r>
              <a:rPr lang="en-US" sz="2200" dirty="0" smtClean="0">
                <a:solidFill>
                  <a:schemeClr val="tx1"/>
                </a:solidFill>
              </a:rPr>
              <a:t>On hot</a:t>
            </a:r>
            <a:r>
              <a:rPr lang="en-US" sz="2200" dirty="0">
                <a:solidFill>
                  <a:schemeClr val="tx1"/>
                </a:solidFill>
              </a:rPr>
              <a:t>, sunny summer </a:t>
            </a:r>
            <a:r>
              <a:rPr lang="en-US" sz="2200" dirty="0" smtClean="0">
                <a:solidFill>
                  <a:schemeClr val="tx1"/>
                </a:solidFill>
              </a:rPr>
              <a:t>days, </a:t>
            </a:r>
            <a:r>
              <a:rPr lang="en-US" sz="2200" dirty="0">
                <a:solidFill>
                  <a:schemeClr val="tx1"/>
                </a:solidFill>
              </a:rPr>
              <a:t>roof and pavement surface temperatures can be 50–90°F </a:t>
            </a:r>
            <a:r>
              <a:rPr lang="en-US" sz="2200" dirty="0" smtClean="0">
                <a:solidFill>
                  <a:schemeClr val="tx1"/>
                </a:solidFill>
              </a:rPr>
              <a:t>hotter </a:t>
            </a:r>
            <a:r>
              <a:rPr lang="en-US" sz="2200" dirty="0">
                <a:solidFill>
                  <a:schemeClr val="tx1"/>
                </a:solidFill>
              </a:rPr>
              <a:t>than the air, while </a:t>
            </a:r>
            <a:r>
              <a:rPr lang="en-US" sz="2200" dirty="0" smtClean="0">
                <a:solidFill>
                  <a:schemeClr val="tx1"/>
                </a:solidFill>
              </a:rPr>
              <a:t>surfaces </a:t>
            </a:r>
            <a:r>
              <a:rPr lang="en-US" sz="2200" dirty="0">
                <a:solidFill>
                  <a:schemeClr val="tx1"/>
                </a:solidFill>
              </a:rPr>
              <a:t>in more rural </a:t>
            </a:r>
            <a:r>
              <a:rPr lang="en-US" sz="2200" dirty="0" smtClean="0">
                <a:solidFill>
                  <a:schemeClr val="tx1"/>
                </a:solidFill>
              </a:rPr>
              <a:t>surroundings remain </a:t>
            </a:r>
            <a:r>
              <a:rPr lang="en-US" sz="2200" dirty="0">
                <a:solidFill>
                  <a:schemeClr val="tx1"/>
                </a:solidFill>
              </a:rPr>
              <a:t>close to air </a:t>
            </a:r>
            <a:r>
              <a:rPr lang="en-US" sz="2200" dirty="0" smtClean="0">
                <a:solidFill>
                  <a:schemeClr val="tx1"/>
                </a:solidFill>
              </a:rPr>
              <a:t>temperatures.</a:t>
            </a:r>
          </a:p>
          <a:p>
            <a:pPr marL="342900" lvl="0" indent="-342900" fontAlgn="base">
              <a:lnSpc>
                <a:spcPct val="90000"/>
              </a:lnSpc>
              <a:spcBef>
                <a:spcPts val="600"/>
              </a:spcBef>
              <a:spcAft>
                <a:spcPct val="0"/>
              </a:spcAft>
              <a:buFont typeface="Arial" pitchFamily="34" charset="0"/>
              <a:buChar char="•"/>
            </a:pPr>
            <a:r>
              <a:rPr lang="en-US" sz="2200" dirty="0" smtClean="0">
                <a:solidFill>
                  <a:schemeClr val="tx1"/>
                </a:solidFill>
              </a:rPr>
              <a:t>Air </a:t>
            </a:r>
            <a:r>
              <a:rPr lang="en-US" sz="2200" dirty="0">
                <a:solidFill>
                  <a:schemeClr val="tx1"/>
                </a:solidFill>
              </a:rPr>
              <a:t>temperatures in cities, particularly after sunset, can be as much as 22°F </a:t>
            </a:r>
            <a:r>
              <a:rPr lang="en-US" sz="2200" dirty="0" smtClean="0">
                <a:solidFill>
                  <a:schemeClr val="tx1"/>
                </a:solidFill>
              </a:rPr>
              <a:t>warmer </a:t>
            </a:r>
            <a:r>
              <a:rPr lang="en-US" sz="2200" dirty="0">
                <a:solidFill>
                  <a:schemeClr val="tx1"/>
                </a:solidFill>
              </a:rPr>
              <a:t>than the air in neighboring, less developed regions</a:t>
            </a:r>
            <a:r>
              <a:rPr lang="en-US" sz="2200" dirty="0" smtClean="0">
                <a:solidFill>
                  <a:schemeClr val="tx1"/>
                </a:solidFill>
              </a:rPr>
              <a:t>.</a:t>
            </a:r>
          </a:p>
          <a:p>
            <a:pPr marL="342900" lvl="0" indent="-342900" fontAlgn="base">
              <a:lnSpc>
                <a:spcPct val="90000"/>
              </a:lnSpc>
              <a:spcBef>
                <a:spcPts val="600"/>
              </a:spcBef>
              <a:spcAft>
                <a:spcPct val="0"/>
              </a:spcAft>
              <a:buFont typeface="Arial" pitchFamily="34" charset="0"/>
              <a:buChar char="•"/>
            </a:pPr>
            <a:r>
              <a:rPr lang="en-US" sz="2200" dirty="0">
                <a:solidFill>
                  <a:schemeClr val="tx1"/>
                </a:solidFill>
              </a:rPr>
              <a:t>Increased daytime temperatures, reduced nighttime cooling, and higher air pollution levels associated with urban heat islands can affect human health by contributing to </a:t>
            </a:r>
            <a:r>
              <a:rPr lang="en-US" sz="2200" dirty="0" smtClean="0">
                <a:solidFill>
                  <a:schemeClr val="tx1"/>
                </a:solidFill>
              </a:rPr>
              <a:t>respiratory </a:t>
            </a:r>
            <a:r>
              <a:rPr lang="en-US" sz="2200" dirty="0">
                <a:solidFill>
                  <a:schemeClr val="tx1"/>
                </a:solidFill>
              </a:rPr>
              <a:t>difficulties, heat cramps and exhaustion, non-fatal heat stroke, and heat-related mortality</a:t>
            </a:r>
            <a:r>
              <a:rPr lang="en-US" sz="2200" dirty="0" smtClean="0">
                <a:solidFill>
                  <a:schemeClr val="tx1"/>
                </a:solidFill>
              </a:rPr>
              <a:t>.</a:t>
            </a:r>
            <a:endParaRPr lang="en-US" sz="2200"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Heat </a:t>
            </a:r>
            <a:r>
              <a:rPr lang="en-US" dirty="0" smtClean="0">
                <a:solidFill>
                  <a:schemeClr val="tx1"/>
                </a:solidFill>
              </a:rPr>
              <a:t>Island Effect</a:t>
            </a:r>
            <a:endParaRPr lang="en-US" dirty="0">
              <a:solidFill>
                <a:schemeClr val="tx1"/>
              </a:solidFill>
            </a:endParaRPr>
          </a:p>
        </p:txBody>
      </p:sp>
    </p:spTree>
    <p:extLst>
      <p:ext uri="{BB962C8B-B14F-4D97-AF65-F5344CB8AC3E}">
        <p14:creationId xmlns:p14="http://schemas.microsoft.com/office/powerpoint/2010/main" val="27088975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Heat </a:t>
            </a:r>
            <a:r>
              <a:rPr lang="en-US" dirty="0" smtClean="0">
                <a:solidFill>
                  <a:schemeClr val="tx1"/>
                </a:solidFill>
              </a:rPr>
              <a:t>Island Effect</a:t>
            </a:r>
            <a:endParaRPr lang="en-US" dirty="0">
              <a:solidFill>
                <a:schemeClr val="tx1"/>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95512"/>
            <a:ext cx="6776122" cy="439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62921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Heat Related </a:t>
            </a:r>
            <a:r>
              <a:rPr lang="en-US" dirty="0" smtClean="0"/>
              <a:t>Facts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4255040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823011" y="1524000"/>
            <a:ext cx="4020671" cy="2682047"/>
          </a:xfrm>
          <a:prstGeom prst="rect">
            <a:avLst/>
          </a:prstGeom>
        </p:spPr>
      </p:pic>
      <p:pic>
        <p:nvPicPr>
          <p:cNvPr id="8" name="Picture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7620000" cy="4343400"/>
          </a:xfrm>
        </p:spPr>
        <p:txBody>
          <a:bodyPr>
            <a:normAutofit/>
          </a:bodyPr>
          <a:lstStyle/>
          <a:p>
            <a:pPr marL="342900" lvl="0" indent="-342900" fontAlgn="base">
              <a:lnSpc>
                <a:spcPct val="90000"/>
              </a:lnSpc>
              <a:spcBef>
                <a:spcPts val="600"/>
              </a:spcBef>
              <a:spcAft>
                <a:spcPct val="0"/>
              </a:spcAft>
              <a:buFont typeface="Arial" pitchFamily="34" charset="0"/>
              <a:buChar char="•"/>
            </a:pPr>
            <a:r>
              <a:rPr lang="en-US" sz="2400" dirty="0" smtClean="0">
                <a:solidFill>
                  <a:schemeClr val="tx1"/>
                </a:solidFill>
              </a:rPr>
              <a:t>Heat </a:t>
            </a:r>
            <a:r>
              <a:rPr lang="en-US" sz="2400" dirty="0">
                <a:solidFill>
                  <a:schemeClr val="tx1"/>
                </a:solidFill>
              </a:rPr>
              <a:t>islands can also </a:t>
            </a:r>
            <a:r>
              <a:rPr lang="en-US" sz="2400" dirty="0" smtClean="0">
                <a:solidFill>
                  <a:schemeClr val="tx1"/>
                </a:solidFill>
              </a:rPr>
              <a:t/>
            </a:r>
            <a:br>
              <a:rPr lang="en-US" sz="2400" dirty="0" smtClean="0">
                <a:solidFill>
                  <a:schemeClr val="tx1"/>
                </a:solidFill>
              </a:rPr>
            </a:br>
            <a:r>
              <a:rPr lang="en-US" sz="2400" dirty="0" smtClean="0">
                <a:solidFill>
                  <a:schemeClr val="tx1"/>
                </a:solidFill>
              </a:rPr>
              <a:t>exacerbate the </a:t>
            </a:r>
            <a:r>
              <a:rPr lang="en-US" sz="2400" dirty="0">
                <a:solidFill>
                  <a:schemeClr val="tx1"/>
                </a:solidFill>
              </a:rPr>
              <a:t>impact of </a:t>
            </a:r>
            <a:r>
              <a:rPr lang="en-US" sz="2400" dirty="0" smtClean="0">
                <a:solidFill>
                  <a:schemeClr val="tx1"/>
                </a:solidFill>
              </a:rPr>
              <a:t/>
            </a:r>
            <a:br>
              <a:rPr lang="en-US" sz="2400" dirty="0" smtClean="0">
                <a:solidFill>
                  <a:schemeClr val="tx1"/>
                </a:solidFill>
              </a:rPr>
            </a:br>
            <a:r>
              <a:rPr lang="en-US" sz="2400" dirty="0" smtClean="0">
                <a:solidFill>
                  <a:schemeClr val="tx1"/>
                </a:solidFill>
              </a:rPr>
              <a:t>heat </a:t>
            </a:r>
            <a:r>
              <a:rPr lang="en-US" sz="2400" dirty="0">
                <a:solidFill>
                  <a:schemeClr val="tx1"/>
                </a:solidFill>
              </a:rPr>
              <a:t>waves, which </a:t>
            </a:r>
            <a:r>
              <a:rPr lang="en-US" sz="2400" dirty="0" smtClean="0">
                <a:solidFill>
                  <a:schemeClr val="tx1"/>
                </a:solidFill>
              </a:rPr>
              <a:t>are </a:t>
            </a:r>
            <a:br>
              <a:rPr lang="en-US" sz="2400" dirty="0" smtClean="0">
                <a:solidFill>
                  <a:schemeClr val="tx1"/>
                </a:solidFill>
              </a:rPr>
            </a:br>
            <a:r>
              <a:rPr lang="en-US" sz="2400" dirty="0" smtClean="0">
                <a:solidFill>
                  <a:schemeClr val="tx1"/>
                </a:solidFill>
              </a:rPr>
              <a:t>periods </a:t>
            </a:r>
            <a:r>
              <a:rPr lang="en-US" sz="2400" dirty="0">
                <a:solidFill>
                  <a:schemeClr val="tx1"/>
                </a:solidFill>
              </a:rPr>
              <a:t>of abnormally </a:t>
            </a:r>
            <a:r>
              <a:rPr lang="en-US" sz="2400" dirty="0" smtClean="0">
                <a:solidFill>
                  <a:schemeClr val="tx1"/>
                </a:solidFill>
              </a:rPr>
              <a:t/>
            </a:r>
            <a:br>
              <a:rPr lang="en-US" sz="2400" dirty="0" smtClean="0">
                <a:solidFill>
                  <a:schemeClr val="tx1"/>
                </a:solidFill>
              </a:rPr>
            </a:br>
            <a:r>
              <a:rPr lang="en-US" sz="2400" dirty="0" smtClean="0">
                <a:solidFill>
                  <a:schemeClr val="tx1"/>
                </a:solidFill>
              </a:rPr>
              <a:t>hot</a:t>
            </a:r>
            <a:r>
              <a:rPr lang="en-US" sz="2400" dirty="0">
                <a:solidFill>
                  <a:schemeClr val="tx1"/>
                </a:solidFill>
              </a:rPr>
              <a:t>, </a:t>
            </a:r>
            <a:r>
              <a:rPr lang="en-US" sz="2400" dirty="0" smtClean="0">
                <a:solidFill>
                  <a:schemeClr val="tx1"/>
                </a:solidFill>
              </a:rPr>
              <a:t>and </a:t>
            </a:r>
            <a:r>
              <a:rPr lang="en-US" sz="2400" dirty="0">
                <a:solidFill>
                  <a:schemeClr val="tx1"/>
                </a:solidFill>
              </a:rPr>
              <a:t>often humid, </a:t>
            </a:r>
            <a:r>
              <a:rPr lang="en-US" sz="2400" dirty="0" smtClean="0">
                <a:solidFill>
                  <a:schemeClr val="tx1"/>
                </a:solidFill>
              </a:rPr>
              <a:t/>
            </a:r>
            <a:br>
              <a:rPr lang="en-US" sz="2400" dirty="0" smtClean="0">
                <a:solidFill>
                  <a:schemeClr val="tx1"/>
                </a:solidFill>
              </a:rPr>
            </a:br>
            <a:r>
              <a:rPr lang="en-US" sz="2400" dirty="0" smtClean="0">
                <a:solidFill>
                  <a:schemeClr val="tx1"/>
                </a:solidFill>
              </a:rPr>
              <a:t>weather.</a:t>
            </a:r>
          </a:p>
          <a:p>
            <a:pPr marL="342900" lvl="0" indent="-342900" fontAlgn="base">
              <a:lnSpc>
                <a:spcPct val="90000"/>
              </a:lnSpc>
              <a:spcBef>
                <a:spcPts val="600"/>
              </a:spcBef>
              <a:spcAft>
                <a:spcPct val="0"/>
              </a:spcAft>
              <a:buFont typeface="Arial" pitchFamily="34" charset="0"/>
              <a:buChar char="•"/>
            </a:pPr>
            <a:r>
              <a:rPr lang="en-US" sz="2400" dirty="0">
                <a:solidFill>
                  <a:schemeClr val="tx1"/>
                </a:solidFill>
              </a:rPr>
              <a:t>Excessive heat events, or abrupt and dramatic temperature increases, are particularly dangerous and can result in above-average rates of mortality.</a:t>
            </a:r>
          </a:p>
          <a:p>
            <a:pPr marL="342900" indent="-342900">
              <a:buFont typeface="Arial" pitchFamily="34" charset="0"/>
              <a:buChar char="•"/>
            </a:pPr>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Heat </a:t>
            </a:r>
            <a:r>
              <a:rPr lang="en-US" dirty="0" smtClean="0">
                <a:solidFill>
                  <a:schemeClr val="tx1"/>
                </a:solidFill>
              </a:rPr>
              <a:t>Island Effect</a:t>
            </a:r>
            <a:endParaRPr lang="en-US" dirty="0">
              <a:solidFill>
                <a:schemeClr val="tx1"/>
              </a:solidFill>
            </a:endParaRPr>
          </a:p>
        </p:txBody>
      </p:sp>
    </p:spTree>
    <p:extLst>
      <p:ext uri="{BB962C8B-B14F-4D97-AF65-F5344CB8AC3E}">
        <p14:creationId xmlns:p14="http://schemas.microsoft.com/office/powerpoint/2010/main" val="12996341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304800" y="2209800"/>
            <a:ext cx="5105400" cy="4343400"/>
          </a:xfrm>
        </p:spPr>
        <p:txBody>
          <a:bodyPr>
            <a:normAutofit/>
          </a:bodyPr>
          <a:lstStyle/>
          <a:p>
            <a:pPr marL="342900" lvl="0" indent="-342900" fontAlgn="base">
              <a:lnSpc>
                <a:spcPct val="90000"/>
              </a:lnSpc>
              <a:spcAft>
                <a:spcPct val="0"/>
              </a:spcAft>
              <a:buFont typeface="Arial" pitchFamily="34" charset="0"/>
              <a:buChar char="•"/>
            </a:pPr>
            <a:r>
              <a:rPr lang="en-US" sz="2400" dirty="0">
                <a:solidFill>
                  <a:schemeClr val="tx1"/>
                </a:solidFill>
              </a:rPr>
              <a:t>For three horribly sweltering days in the summer of 1995, Chicago endured the deadliest stretch of heat ever recorded in the United States.</a:t>
            </a:r>
          </a:p>
          <a:p>
            <a:pPr marL="342900" lvl="0" indent="-342900" fontAlgn="base">
              <a:lnSpc>
                <a:spcPct val="90000"/>
              </a:lnSpc>
              <a:spcAft>
                <a:spcPct val="0"/>
              </a:spcAft>
              <a:buFont typeface="Arial" pitchFamily="34" charset="0"/>
              <a:buChar char="•"/>
            </a:pPr>
            <a:r>
              <a:rPr lang="en-US" sz="2400" dirty="0">
                <a:solidFill>
                  <a:schemeClr val="tx1"/>
                </a:solidFill>
              </a:rPr>
              <a:t>The death toll ultimately numbered an estimated 739.</a:t>
            </a:r>
          </a:p>
          <a:p>
            <a:pPr marL="342900" lvl="0" indent="-342900" fontAlgn="base">
              <a:lnSpc>
                <a:spcPct val="90000"/>
              </a:lnSpc>
              <a:spcAft>
                <a:spcPct val="0"/>
              </a:spcAft>
              <a:buFont typeface="Arial" pitchFamily="34" charset="0"/>
              <a:buChar char="•"/>
            </a:pPr>
            <a:r>
              <a:rPr lang="en-US" sz="2400" dirty="0">
                <a:solidFill>
                  <a:schemeClr val="tx1"/>
                </a:solidFill>
              </a:rPr>
              <a:t>Most victims were elderly and infirm and lived in the city’s poorest </a:t>
            </a:r>
            <a:r>
              <a:rPr lang="en-US" sz="2400" dirty="0" smtClean="0">
                <a:solidFill>
                  <a:schemeClr val="tx1"/>
                </a:solidFill>
              </a:rPr>
              <a:t>neighborhoods</a:t>
            </a:r>
            <a:endParaRPr lang="en-US" sz="2400"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13-16</a:t>
            </a:r>
            <a:r>
              <a:rPr lang="en-US" dirty="0">
                <a:solidFill>
                  <a:schemeClr val="tx1"/>
                </a:solidFill>
              </a:rPr>
              <a:t>, 1995</a:t>
            </a:r>
          </a:p>
        </p:txBody>
      </p:sp>
      <p:pic>
        <p:nvPicPr>
          <p:cNvPr id="15362"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t="3911"/>
          <a:stretch/>
        </p:blipFill>
        <p:spPr bwMode="auto">
          <a:xfrm>
            <a:off x="5476876" y="2133600"/>
            <a:ext cx="3151878" cy="4546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27963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4572000" cy="4343400"/>
          </a:xfrm>
        </p:spPr>
        <p:txBody>
          <a:bodyPr>
            <a:normAutofit/>
          </a:bodyPr>
          <a:lstStyle/>
          <a:p>
            <a:pPr marL="342900" lvl="0" indent="-342900" fontAlgn="base">
              <a:lnSpc>
                <a:spcPct val="90000"/>
              </a:lnSpc>
              <a:spcAft>
                <a:spcPct val="0"/>
              </a:spcAft>
              <a:buFont typeface="Arial" pitchFamily="34" charset="0"/>
              <a:buChar char="•"/>
            </a:pPr>
            <a:r>
              <a:rPr lang="en-US" dirty="0" smtClean="0">
                <a:solidFill>
                  <a:schemeClr val="tx1"/>
                </a:solidFill>
              </a:rPr>
              <a:t>Thursday, July 13</a:t>
            </a:r>
          </a:p>
          <a:p>
            <a:pPr lvl="0" fontAlgn="base">
              <a:lnSpc>
                <a:spcPct val="90000"/>
              </a:lnSpc>
              <a:spcAft>
                <a:spcPct val="0"/>
              </a:spcAft>
            </a:pPr>
            <a:r>
              <a:rPr lang="en-US" dirty="0" smtClean="0">
                <a:solidFill>
                  <a:schemeClr val="tx1"/>
                </a:solidFill>
              </a:rPr>
              <a:t>     - High of 106° </a:t>
            </a:r>
          </a:p>
          <a:p>
            <a:pPr lvl="0" fontAlgn="base">
              <a:lnSpc>
                <a:spcPct val="90000"/>
              </a:lnSpc>
              <a:spcAft>
                <a:spcPct val="0"/>
              </a:spcAft>
            </a:pPr>
            <a:r>
              <a:rPr lang="en-US" dirty="0" smtClean="0">
                <a:solidFill>
                  <a:schemeClr val="tx1"/>
                </a:solidFill>
              </a:rPr>
              <a:t>     - Heat indices of 125°</a:t>
            </a:r>
          </a:p>
          <a:p>
            <a:pPr marL="342900" indent="-342900">
              <a:buFont typeface="Arial" pitchFamily="34" charset="0"/>
              <a:buChar char="•"/>
            </a:pPr>
            <a:endParaRPr lang="en-US" dirty="0" smtClean="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13, </a:t>
            </a:r>
            <a:r>
              <a:rPr lang="en-US" dirty="0">
                <a:solidFill>
                  <a:schemeClr val="tx1"/>
                </a:solidFill>
              </a:rPr>
              <a:t>1995</a:t>
            </a:r>
          </a:p>
        </p:txBody>
      </p:sp>
      <p:pic>
        <p:nvPicPr>
          <p:cNvPr id="5" name="Picture 4"/>
          <p:cNvPicPr>
            <a:picLocks noChangeAspect="1"/>
          </p:cNvPicPr>
          <p:nvPr/>
        </p:nvPicPr>
        <p:blipFill rotWithShape="1">
          <a:blip r:embed="rId4">
            <a:clrChange>
              <a:clrFrom>
                <a:srgbClr val="FFFFFF"/>
              </a:clrFrom>
              <a:clrTo>
                <a:srgbClr val="FFFFFF">
                  <a:alpha val="0"/>
                </a:srgbClr>
              </a:clrTo>
            </a:clrChange>
          </a:blip>
          <a:srcRect l="1214" t="22502" r="87135" b="29675"/>
          <a:stretch/>
        </p:blipFill>
        <p:spPr>
          <a:xfrm>
            <a:off x="5562600" y="2002231"/>
            <a:ext cx="3505200" cy="4855769"/>
          </a:xfrm>
          <a:prstGeom prst="rect">
            <a:avLst/>
          </a:prstGeom>
        </p:spPr>
      </p:pic>
    </p:spTree>
    <p:extLst>
      <p:ext uri="{BB962C8B-B14F-4D97-AF65-F5344CB8AC3E}">
        <p14:creationId xmlns:p14="http://schemas.microsoft.com/office/powerpoint/2010/main" val="3852921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13, </a:t>
            </a:r>
            <a:r>
              <a:rPr lang="en-US" dirty="0">
                <a:solidFill>
                  <a:schemeClr val="tx1"/>
                </a:solidFill>
              </a:rPr>
              <a:t>1995</a:t>
            </a:r>
          </a:p>
        </p:txBody>
      </p:sp>
      <p:pic>
        <p:nvPicPr>
          <p:cNvPr id="3" name="Picture 2"/>
          <p:cNvPicPr>
            <a:picLocks noChangeAspect="1"/>
          </p:cNvPicPr>
          <p:nvPr/>
        </p:nvPicPr>
        <p:blipFill>
          <a:blip r:embed="rId3"/>
          <a:stretch>
            <a:fillRect/>
          </a:stretch>
        </p:blipFill>
        <p:spPr>
          <a:xfrm>
            <a:off x="6229872" y="2241176"/>
            <a:ext cx="2667000" cy="4000500"/>
          </a:xfrm>
          <a:prstGeom prst="rect">
            <a:avLst/>
          </a:prstGeom>
        </p:spPr>
      </p:pic>
      <p:sp>
        <p:nvSpPr>
          <p:cNvPr id="5" name="TextBox 4"/>
          <p:cNvSpPr txBox="1"/>
          <p:nvPr/>
        </p:nvSpPr>
        <p:spPr>
          <a:xfrm>
            <a:off x="533400" y="2362200"/>
            <a:ext cx="5341375" cy="2123658"/>
          </a:xfrm>
          <a:prstGeom prst="rect">
            <a:avLst/>
          </a:prstGeom>
          <a:noFill/>
        </p:spPr>
        <p:txBody>
          <a:bodyPr wrap="square" rtlCol="0">
            <a:spAutoFit/>
          </a:bodyPr>
          <a:lstStyle/>
          <a:p>
            <a:pPr algn="ctr"/>
            <a:r>
              <a:rPr lang="en-US" sz="2200" i="1" dirty="0">
                <a:solidFill>
                  <a:srgbClr val="444444"/>
                </a:solidFill>
                <a:latin typeface="Verlag 3i"/>
              </a:rPr>
              <a:t>Fans had little effect, so residents without air conditioning tried to find relief in Lake Michigan and community swimming pools or by splashing in sprinklers and the gushing waters of 3,000 illegally opened fire hydrants. </a:t>
            </a:r>
            <a:endParaRPr lang="en-US" sz="2200" dirty="0"/>
          </a:p>
        </p:txBody>
      </p:sp>
    </p:spTree>
    <p:extLst>
      <p:ext uri="{BB962C8B-B14F-4D97-AF65-F5344CB8AC3E}">
        <p14:creationId xmlns:p14="http://schemas.microsoft.com/office/powerpoint/2010/main" val="20916951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13, </a:t>
            </a:r>
            <a:r>
              <a:rPr lang="en-US" dirty="0">
                <a:solidFill>
                  <a:schemeClr val="tx1"/>
                </a:solidFill>
              </a:rPr>
              <a:t>1995</a:t>
            </a:r>
          </a:p>
        </p:txBody>
      </p:sp>
      <p:pic>
        <p:nvPicPr>
          <p:cNvPr id="3" name="Picture 2"/>
          <p:cNvPicPr>
            <a:picLocks noChangeAspect="1"/>
          </p:cNvPicPr>
          <p:nvPr/>
        </p:nvPicPr>
        <p:blipFill>
          <a:blip r:embed="rId3"/>
          <a:stretch>
            <a:fillRect/>
          </a:stretch>
        </p:blipFill>
        <p:spPr>
          <a:xfrm>
            <a:off x="6229872" y="2241176"/>
            <a:ext cx="2667000" cy="4000500"/>
          </a:xfrm>
          <a:prstGeom prst="rect">
            <a:avLst/>
          </a:prstGeom>
        </p:spPr>
      </p:pic>
      <p:sp>
        <p:nvSpPr>
          <p:cNvPr id="5" name="TextBox 4"/>
          <p:cNvSpPr txBox="1"/>
          <p:nvPr/>
        </p:nvSpPr>
        <p:spPr>
          <a:xfrm>
            <a:off x="145025" y="2241176"/>
            <a:ext cx="6077473" cy="2462213"/>
          </a:xfrm>
          <a:prstGeom prst="rect">
            <a:avLst/>
          </a:prstGeom>
          <a:noFill/>
        </p:spPr>
        <p:txBody>
          <a:bodyPr wrap="square" rtlCol="0">
            <a:spAutoFit/>
          </a:bodyPr>
          <a:lstStyle/>
          <a:p>
            <a:r>
              <a:rPr lang="en-US" sz="2200" i="1" dirty="0" smtClean="0">
                <a:solidFill>
                  <a:srgbClr val="444444"/>
                </a:solidFill>
                <a:latin typeface="Verlag 3i"/>
              </a:rPr>
              <a:t>As </a:t>
            </a:r>
            <a:r>
              <a:rPr lang="en-US" sz="2200" i="1" dirty="0">
                <a:solidFill>
                  <a:srgbClr val="444444"/>
                </a:solidFill>
                <a:latin typeface="Verlag 3i"/>
              </a:rPr>
              <a:t>people began to suffer heat-related health problems or grew concerned about loved ones, 911 operators were flooded with calls. </a:t>
            </a:r>
            <a:endParaRPr lang="en-US" sz="2200" i="1" dirty="0" smtClean="0">
              <a:solidFill>
                <a:srgbClr val="444444"/>
              </a:solidFill>
              <a:latin typeface="Verlag 3i"/>
            </a:endParaRPr>
          </a:p>
          <a:p>
            <a:endParaRPr lang="en-US" sz="2200" i="1" dirty="0" smtClean="0">
              <a:solidFill>
                <a:srgbClr val="444444"/>
              </a:solidFill>
              <a:latin typeface="Verlag 3i"/>
            </a:endParaRPr>
          </a:p>
          <a:p>
            <a:r>
              <a:rPr lang="en-US" sz="2200" i="1" dirty="0" smtClean="0">
                <a:solidFill>
                  <a:srgbClr val="444444"/>
                </a:solidFill>
                <a:latin typeface="Verlag 3i"/>
              </a:rPr>
              <a:t>They </a:t>
            </a:r>
            <a:r>
              <a:rPr lang="en-US" sz="2200" i="1" dirty="0">
                <a:solidFill>
                  <a:srgbClr val="444444"/>
                </a:solidFill>
                <a:latin typeface="Verlag 3i"/>
              </a:rPr>
              <a:t>typically fielded 10,000 to 11,000 a day during summer months but received 16,727 the first day of the heat wave.</a:t>
            </a:r>
            <a:endParaRPr lang="en-US" sz="2200" dirty="0"/>
          </a:p>
        </p:txBody>
      </p:sp>
    </p:spTree>
    <p:extLst>
      <p:ext uri="{BB962C8B-B14F-4D97-AF65-F5344CB8AC3E}">
        <p14:creationId xmlns:p14="http://schemas.microsoft.com/office/powerpoint/2010/main" val="28466730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4572000" cy="4343400"/>
          </a:xfrm>
        </p:spPr>
        <p:txBody>
          <a:bodyPr>
            <a:normAutofit/>
          </a:bodyPr>
          <a:lstStyle/>
          <a:p>
            <a:pPr marL="342900" lvl="0" indent="-342900" fontAlgn="base">
              <a:lnSpc>
                <a:spcPct val="90000"/>
              </a:lnSpc>
              <a:spcAft>
                <a:spcPct val="0"/>
              </a:spcAft>
              <a:buFont typeface="Arial" pitchFamily="34" charset="0"/>
              <a:buChar char="•"/>
            </a:pPr>
            <a:r>
              <a:rPr lang="en-US" dirty="0" smtClean="0">
                <a:solidFill>
                  <a:schemeClr val="tx1"/>
                </a:solidFill>
              </a:rPr>
              <a:t>Friday, July 14</a:t>
            </a:r>
          </a:p>
          <a:p>
            <a:pPr lvl="0" fontAlgn="base">
              <a:lnSpc>
                <a:spcPct val="90000"/>
              </a:lnSpc>
              <a:spcAft>
                <a:spcPct val="0"/>
              </a:spcAft>
            </a:pPr>
            <a:r>
              <a:rPr lang="en-US" dirty="0" smtClean="0">
                <a:solidFill>
                  <a:schemeClr val="tx1"/>
                </a:solidFill>
              </a:rPr>
              <a:t>     - High of 102° </a:t>
            </a:r>
          </a:p>
          <a:p>
            <a:pPr lvl="0" fontAlgn="base">
              <a:lnSpc>
                <a:spcPct val="90000"/>
              </a:lnSpc>
              <a:spcAft>
                <a:spcPct val="0"/>
              </a:spcAft>
            </a:pPr>
            <a:r>
              <a:rPr lang="en-US" dirty="0" smtClean="0">
                <a:solidFill>
                  <a:schemeClr val="tx1"/>
                </a:solidFill>
              </a:rPr>
              <a:t>     - Heat indices over 110°</a:t>
            </a:r>
          </a:p>
          <a:p>
            <a:pPr marL="342900" indent="-342900">
              <a:buFont typeface="Arial" pitchFamily="34" charset="0"/>
              <a:buChar char="•"/>
            </a:pPr>
            <a:endParaRPr lang="en-US" dirty="0" smtClean="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14, </a:t>
            </a:r>
            <a:r>
              <a:rPr lang="en-US" dirty="0">
                <a:solidFill>
                  <a:schemeClr val="tx1"/>
                </a:solidFill>
              </a:rPr>
              <a:t>1995</a:t>
            </a:r>
          </a:p>
        </p:txBody>
      </p:sp>
      <p:pic>
        <p:nvPicPr>
          <p:cNvPr id="3" name="Picture 2"/>
          <p:cNvPicPr>
            <a:picLocks noChangeAspect="1"/>
          </p:cNvPicPr>
          <p:nvPr/>
        </p:nvPicPr>
        <p:blipFill>
          <a:blip r:embed="rId3"/>
          <a:stretch>
            <a:fillRect/>
          </a:stretch>
        </p:blipFill>
        <p:spPr>
          <a:xfrm>
            <a:off x="5562600" y="2133600"/>
            <a:ext cx="3676207" cy="4907705"/>
          </a:xfrm>
          <a:prstGeom prst="rect">
            <a:avLst/>
          </a:prstGeom>
        </p:spPr>
      </p:pic>
    </p:spTree>
    <p:extLst>
      <p:ext uri="{BB962C8B-B14F-4D97-AF65-F5344CB8AC3E}">
        <p14:creationId xmlns:p14="http://schemas.microsoft.com/office/powerpoint/2010/main" val="8401109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14, </a:t>
            </a:r>
            <a:r>
              <a:rPr lang="en-US" dirty="0">
                <a:solidFill>
                  <a:schemeClr val="tx1"/>
                </a:solidFill>
              </a:rPr>
              <a:t>1995</a:t>
            </a:r>
          </a:p>
        </p:txBody>
      </p:sp>
      <p:sp>
        <p:nvSpPr>
          <p:cNvPr id="6" name="TextBox 5"/>
          <p:cNvSpPr txBox="1"/>
          <p:nvPr/>
        </p:nvSpPr>
        <p:spPr>
          <a:xfrm>
            <a:off x="4495800" y="2210260"/>
            <a:ext cx="4572000" cy="3816429"/>
          </a:xfrm>
          <a:prstGeom prst="rect">
            <a:avLst/>
          </a:prstGeom>
          <a:noFill/>
        </p:spPr>
        <p:txBody>
          <a:bodyPr wrap="square" rtlCol="0">
            <a:spAutoFit/>
          </a:bodyPr>
          <a:lstStyle/>
          <a:p>
            <a:r>
              <a:rPr lang="en-US" sz="2200" i="1" dirty="0">
                <a:solidFill>
                  <a:srgbClr val="444444"/>
                </a:solidFill>
                <a:latin typeface="Verlag 3i"/>
              </a:rPr>
              <a:t>Even as the heat wave entered a </a:t>
            </a:r>
            <a:r>
              <a:rPr lang="en-US" sz="2200" i="1" dirty="0" smtClean="0">
                <a:solidFill>
                  <a:srgbClr val="444444"/>
                </a:solidFill>
                <a:latin typeface="Verlag 3i"/>
              </a:rPr>
              <a:t>suffocating </a:t>
            </a:r>
            <a:r>
              <a:rPr lang="en-US" sz="2200" i="1" dirty="0">
                <a:solidFill>
                  <a:srgbClr val="444444"/>
                </a:solidFill>
                <a:latin typeface="Verlag 3i"/>
              </a:rPr>
              <a:t>second </a:t>
            </a:r>
            <a:r>
              <a:rPr lang="en-US" sz="2200" i="1" dirty="0" smtClean="0">
                <a:solidFill>
                  <a:srgbClr val="444444"/>
                </a:solidFill>
                <a:latin typeface="Verlag 3i"/>
              </a:rPr>
              <a:t>day, </a:t>
            </a:r>
            <a:r>
              <a:rPr lang="en-US" sz="2200" i="1" dirty="0">
                <a:solidFill>
                  <a:srgbClr val="444444"/>
                </a:solidFill>
                <a:latin typeface="Verlag 3i"/>
              </a:rPr>
              <a:t>City Hall officials seemed to be largely unaware of the disaster unfolding around them. </a:t>
            </a:r>
            <a:endParaRPr lang="en-US" sz="2200" i="1" dirty="0" smtClean="0">
              <a:solidFill>
                <a:srgbClr val="444444"/>
              </a:solidFill>
              <a:latin typeface="Verlag 3i"/>
            </a:endParaRPr>
          </a:p>
          <a:p>
            <a:endParaRPr lang="en-US" sz="2200" i="1" dirty="0">
              <a:solidFill>
                <a:srgbClr val="444444"/>
              </a:solidFill>
              <a:latin typeface="Verlag 3i"/>
            </a:endParaRPr>
          </a:p>
          <a:p>
            <a:r>
              <a:rPr lang="en-US" sz="2200" i="1" dirty="0" smtClean="0">
                <a:solidFill>
                  <a:srgbClr val="444444"/>
                </a:solidFill>
                <a:latin typeface="Verlag 3i"/>
              </a:rPr>
              <a:t>To </a:t>
            </a:r>
            <a:r>
              <a:rPr lang="en-US" sz="2200" i="1" dirty="0">
                <a:solidFill>
                  <a:srgbClr val="444444"/>
                </a:solidFill>
                <a:latin typeface="Verlag 3i"/>
              </a:rPr>
              <a:t>further complicate matters, about 10 packed-to-capacity emergency rooms went on “bypass” mode, meaning they weren’t accepting new patients. </a:t>
            </a:r>
            <a:endParaRPr lang="en-US" sz="2200" dirty="0"/>
          </a:p>
        </p:txBody>
      </p:sp>
      <p:pic>
        <p:nvPicPr>
          <p:cNvPr id="7" name="Picture 6"/>
          <p:cNvPicPr>
            <a:picLocks noChangeAspect="1"/>
          </p:cNvPicPr>
          <p:nvPr/>
        </p:nvPicPr>
        <p:blipFill>
          <a:blip r:embed="rId3"/>
          <a:stretch>
            <a:fillRect/>
          </a:stretch>
        </p:blipFill>
        <p:spPr>
          <a:xfrm>
            <a:off x="221350" y="2210260"/>
            <a:ext cx="4013895" cy="2709379"/>
          </a:xfrm>
          <a:prstGeom prst="rect">
            <a:avLst/>
          </a:prstGeom>
        </p:spPr>
      </p:pic>
    </p:spTree>
    <p:extLst>
      <p:ext uri="{BB962C8B-B14F-4D97-AF65-F5344CB8AC3E}">
        <p14:creationId xmlns:p14="http://schemas.microsoft.com/office/powerpoint/2010/main" val="141988942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14, </a:t>
            </a:r>
            <a:r>
              <a:rPr lang="en-US" dirty="0">
                <a:solidFill>
                  <a:schemeClr val="tx1"/>
                </a:solidFill>
              </a:rPr>
              <a:t>1995</a:t>
            </a:r>
          </a:p>
        </p:txBody>
      </p:sp>
      <p:sp>
        <p:nvSpPr>
          <p:cNvPr id="6" name="TextBox 5"/>
          <p:cNvSpPr txBox="1"/>
          <p:nvPr/>
        </p:nvSpPr>
        <p:spPr>
          <a:xfrm>
            <a:off x="4343400" y="2195512"/>
            <a:ext cx="4648200" cy="2123658"/>
          </a:xfrm>
          <a:prstGeom prst="rect">
            <a:avLst/>
          </a:prstGeom>
          <a:noFill/>
        </p:spPr>
        <p:txBody>
          <a:bodyPr wrap="square" rtlCol="0">
            <a:spAutoFit/>
          </a:bodyPr>
          <a:lstStyle/>
          <a:p>
            <a:r>
              <a:rPr lang="en-US" sz="2200" i="1" dirty="0" smtClean="0">
                <a:solidFill>
                  <a:srgbClr val="444444"/>
                </a:solidFill>
                <a:latin typeface="Verlag 3i"/>
              </a:rPr>
              <a:t>On </a:t>
            </a:r>
            <a:r>
              <a:rPr lang="en-US" sz="2200" i="1" dirty="0">
                <a:solidFill>
                  <a:srgbClr val="444444"/>
                </a:solidFill>
                <a:latin typeface="Verlag 3i"/>
              </a:rPr>
              <a:t>the North Side, as many as 49,000 residents lost power for much of the weekend after multiple Commonwealth Edison transformers blew, rendering air conditioners useless.</a:t>
            </a:r>
            <a:endParaRPr lang="en-US" sz="2200" dirty="0"/>
          </a:p>
        </p:txBody>
      </p:sp>
      <p:pic>
        <p:nvPicPr>
          <p:cNvPr id="7" name="Picture 6"/>
          <p:cNvPicPr>
            <a:picLocks noChangeAspect="1"/>
          </p:cNvPicPr>
          <p:nvPr/>
        </p:nvPicPr>
        <p:blipFill>
          <a:blip r:embed="rId3"/>
          <a:stretch>
            <a:fillRect/>
          </a:stretch>
        </p:blipFill>
        <p:spPr>
          <a:xfrm>
            <a:off x="221350" y="2210260"/>
            <a:ext cx="4013895" cy="2709379"/>
          </a:xfrm>
          <a:prstGeom prst="rect">
            <a:avLst/>
          </a:prstGeom>
        </p:spPr>
      </p:pic>
    </p:spTree>
    <p:extLst>
      <p:ext uri="{BB962C8B-B14F-4D97-AF65-F5344CB8AC3E}">
        <p14:creationId xmlns:p14="http://schemas.microsoft.com/office/powerpoint/2010/main" val="4002510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4572000" cy="4343400"/>
          </a:xfrm>
        </p:spPr>
        <p:txBody>
          <a:bodyPr>
            <a:normAutofit/>
          </a:bodyPr>
          <a:lstStyle/>
          <a:p>
            <a:pPr marL="342900" lvl="0" indent="-342900" fontAlgn="base">
              <a:lnSpc>
                <a:spcPct val="90000"/>
              </a:lnSpc>
              <a:spcAft>
                <a:spcPct val="0"/>
              </a:spcAft>
              <a:buFont typeface="Arial" pitchFamily="34" charset="0"/>
              <a:buChar char="•"/>
            </a:pPr>
            <a:r>
              <a:rPr lang="en-US" dirty="0" smtClean="0">
                <a:solidFill>
                  <a:schemeClr val="tx1"/>
                </a:solidFill>
              </a:rPr>
              <a:t>Saturday, July 15</a:t>
            </a:r>
          </a:p>
          <a:p>
            <a:pPr lvl="0" fontAlgn="base">
              <a:lnSpc>
                <a:spcPct val="90000"/>
              </a:lnSpc>
              <a:spcAft>
                <a:spcPct val="0"/>
              </a:spcAft>
            </a:pPr>
            <a:r>
              <a:rPr lang="en-US" dirty="0" smtClean="0">
                <a:solidFill>
                  <a:schemeClr val="tx1"/>
                </a:solidFill>
              </a:rPr>
              <a:t>     - High of 98° </a:t>
            </a:r>
          </a:p>
          <a:p>
            <a:pPr lvl="0" fontAlgn="base">
              <a:lnSpc>
                <a:spcPct val="90000"/>
              </a:lnSpc>
              <a:spcAft>
                <a:spcPct val="0"/>
              </a:spcAft>
            </a:pPr>
            <a:r>
              <a:rPr lang="en-US" dirty="0" smtClean="0">
                <a:solidFill>
                  <a:schemeClr val="tx1"/>
                </a:solidFill>
              </a:rPr>
              <a:t>     - Heat indices over 100°</a:t>
            </a:r>
          </a:p>
          <a:p>
            <a:pPr marL="342900" indent="-342900">
              <a:buFont typeface="Arial" pitchFamily="34" charset="0"/>
              <a:buChar char="•"/>
            </a:pPr>
            <a:endParaRPr lang="en-US" dirty="0" smtClean="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15, </a:t>
            </a:r>
            <a:r>
              <a:rPr lang="en-US" dirty="0">
                <a:solidFill>
                  <a:schemeClr val="tx1"/>
                </a:solidFill>
              </a:rPr>
              <a:t>1995</a:t>
            </a:r>
          </a:p>
        </p:txBody>
      </p:sp>
      <p:pic>
        <p:nvPicPr>
          <p:cNvPr id="5" name="Picture 4"/>
          <p:cNvPicPr>
            <a:picLocks noChangeAspect="1"/>
          </p:cNvPicPr>
          <p:nvPr/>
        </p:nvPicPr>
        <p:blipFill>
          <a:blip r:embed="rId3"/>
          <a:stretch>
            <a:fillRect/>
          </a:stretch>
        </p:blipFill>
        <p:spPr>
          <a:xfrm>
            <a:off x="5559241" y="2057400"/>
            <a:ext cx="3584759" cy="4907705"/>
          </a:xfrm>
          <a:prstGeom prst="rect">
            <a:avLst/>
          </a:prstGeom>
        </p:spPr>
      </p:pic>
    </p:spTree>
    <p:extLst>
      <p:ext uri="{BB962C8B-B14F-4D97-AF65-F5344CB8AC3E}">
        <p14:creationId xmlns:p14="http://schemas.microsoft.com/office/powerpoint/2010/main" val="18376132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15, </a:t>
            </a:r>
            <a:r>
              <a:rPr lang="en-US" dirty="0">
                <a:solidFill>
                  <a:schemeClr val="tx1"/>
                </a:solidFill>
              </a:rPr>
              <a:t>1995</a:t>
            </a:r>
          </a:p>
        </p:txBody>
      </p:sp>
      <p:sp>
        <p:nvSpPr>
          <p:cNvPr id="6" name="TextBox 5"/>
          <p:cNvSpPr txBox="1"/>
          <p:nvPr/>
        </p:nvSpPr>
        <p:spPr>
          <a:xfrm>
            <a:off x="4419600" y="2133600"/>
            <a:ext cx="4419600" cy="3477875"/>
          </a:xfrm>
          <a:prstGeom prst="rect">
            <a:avLst/>
          </a:prstGeom>
          <a:noFill/>
        </p:spPr>
        <p:txBody>
          <a:bodyPr wrap="square" rtlCol="0">
            <a:spAutoFit/>
          </a:bodyPr>
          <a:lstStyle/>
          <a:p>
            <a:r>
              <a:rPr lang="en-US" sz="2000" i="1" dirty="0">
                <a:solidFill>
                  <a:srgbClr val="444444"/>
                </a:solidFill>
                <a:latin typeface="Verlag 3i"/>
              </a:rPr>
              <a:t>Late Saturday </a:t>
            </a:r>
            <a:r>
              <a:rPr lang="en-US" sz="2000" i="1" dirty="0" smtClean="0">
                <a:solidFill>
                  <a:srgbClr val="444444"/>
                </a:solidFill>
                <a:latin typeface="Verlag 3i"/>
              </a:rPr>
              <a:t>morning, health </a:t>
            </a:r>
            <a:r>
              <a:rPr lang="en-US" sz="2000" i="1" dirty="0">
                <a:solidFill>
                  <a:srgbClr val="444444"/>
                </a:solidFill>
                <a:latin typeface="Verlag 3i"/>
              </a:rPr>
              <a:t>department officials declared a citywide heat emergency. </a:t>
            </a:r>
            <a:endParaRPr lang="en-US" sz="2000" i="1" dirty="0" smtClean="0">
              <a:solidFill>
                <a:srgbClr val="444444"/>
              </a:solidFill>
              <a:latin typeface="Verlag 3i"/>
            </a:endParaRPr>
          </a:p>
          <a:p>
            <a:endParaRPr lang="en-US" sz="2000" i="1" dirty="0" smtClean="0">
              <a:solidFill>
                <a:srgbClr val="444444"/>
              </a:solidFill>
              <a:latin typeface="Verlag 3i"/>
            </a:endParaRPr>
          </a:p>
          <a:p>
            <a:r>
              <a:rPr lang="en-US" sz="2000" i="1" dirty="0" smtClean="0">
                <a:solidFill>
                  <a:srgbClr val="444444"/>
                </a:solidFill>
                <a:latin typeface="Verlag 3i"/>
              </a:rPr>
              <a:t>Before </a:t>
            </a:r>
            <a:r>
              <a:rPr lang="en-US" sz="2000" i="1" dirty="0">
                <a:solidFill>
                  <a:srgbClr val="444444"/>
                </a:solidFill>
                <a:latin typeface="Verlag 3i"/>
              </a:rPr>
              <a:t>long, all of the city’s 56 ambulances and 600 paramedics were pressed into service</a:t>
            </a:r>
            <a:r>
              <a:rPr lang="en-US" sz="2000" i="1" dirty="0" smtClean="0">
                <a:solidFill>
                  <a:srgbClr val="444444"/>
                </a:solidFill>
                <a:latin typeface="Verlag 3i"/>
              </a:rPr>
              <a:t>.</a:t>
            </a:r>
          </a:p>
          <a:p>
            <a:r>
              <a:rPr lang="en-US" sz="2000" i="1" dirty="0" smtClean="0">
                <a:solidFill>
                  <a:srgbClr val="444444"/>
                </a:solidFill>
                <a:latin typeface="Verlag 3i"/>
              </a:rPr>
              <a:t> </a:t>
            </a:r>
          </a:p>
          <a:p>
            <a:r>
              <a:rPr lang="en-US" sz="2000" i="1" dirty="0" smtClean="0">
                <a:solidFill>
                  <a:srgbClr val="444444"/>
                </a:solidFill>
                <a:latin typeface="Verlag 3i"/>
              </a:rPr>
              <a:t>The </a:t>
            </a:r>
            <a:r>
              <a:rPr lang="en-US" sz="2000" i="1" dirty="0">
                <a:solidFill>
                  <a:srgbClr val="444444"/>
                </a:solidFill>
                <a:latin typeface="Verlag 3i"/>
              </a:rPr>
              <a:t>number of emergency rooms that were no longer admitting people jumped to at least 16. </a:t>
            </a:r>
            <a:endParaRPr lang="en-US" sz="2000" dirty="0"/>
          </a:p>
        </p:txBody>
      </p:sp>
      <p:pic>
        <p:nvPicPr>
          <p:cNvPr id="3" name="Picture 2"/>
          <p:cNvPicPr>
            <a:picLocks noChangeAspect="1"/>
          </p:cNvPicPr>
          <p:nvPr/>
        </p:nvPicPr>
        <p:blipFill>
          <a:blip r:embed="rId3"/>
          <a:stretch>
            <a:fillRect/>
          </a:stretch>
        </p:blipFill>
        <p:spPr>
          <a:xfrm>
            <a:off x="152400" y="2133600"/>
            <a:ext cx="3937694" cy="2657943"/>
          </a:xfrm>
          <a:prstGeom prst="rect">
            <a:avLst/>
          </a:prstGeom>
        </p:spPr>
      </p:pic>
    </p:spTree>
    <p:extLst>
      <p:ext uri="{BB962C8B-B14F-4D97-AF65-F5344CB8AC3E}">
        <p14:creationId xmlns:p14="http://schemas.microsoft.com/office/powerpoint/2010/main" val="9889297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2057401"/>
            <a:ext cx="8534400" cy="4640656"/>
          </a:xfrm>
        </p:spPr>
        <p:txBody>
          <a:bodyPr>
            <a:normAutofit/>
          </a:bodyPr>
          <a:lstStyle/>
          <a:p>
            <a:pPr marL="342900" indent="-342900">
              <a:spcBef>
                <a:spcPts val="800"/>
              </a:spcBef>
              <a:buFont typeface="Arial" pitchFamily="34" charset="0"/>
              <a:buChar char="•"/>
            </a:pPr>
            <a:r>
              <a:rPr lang="en-US" sz="2400" dirty="0" smtClean="0">
                <a:latin typeface="Times New Roman" pitchFamily="18" charset="0"/>
                <a:cs typeface="Times New Roman" pitchFamily="18" charset="0"/>
              </a:rPr>
              <a:t>About 600 </a:t>
            </a:r>
            <a:r>
              <a:rPr lang="en-US" sz="2400" dirty="0">
                <a:latin typeface="Times New Roman" pitchFamily="18" charset="0"/>
                <a:cs typeface="Times New Roman" pitchFamily="18" charset="0"/>
              </a:rPr>
              <a:t>to </a:t>
            </a:r>
            <a:r>
              <a:rPr lang="en-US" sz="2400" dirty="0" smtClean="0">
                <a:latin typeface="Times New Roman" pitchFamily="18" charset="0"/>
                <a:cs typeface="Times New Roman" pitchFamily="18" charset="0"/>
              </a:rPr>
              <a:t>700 </a:t>
            </a:r>
            <a:r>
              <a:rPr lang="en-US" sz="2400" dirty="0">
                <a:latin typeface="Times New Roman" pitchFamily="18" charset="0"/>
                <a:cs typeface="Times New Roman" pitchFamily="18" charset="0"/>
              </a:rPr>
              <a:t>persons die from heat-related disorders (including heat stroke) annually in the US; this number </a:t>
            </a:r>
            <a:r>
              <a:rPr lang="en-US" sz="2400" dirty="0" smtClean="0">
                <a:latin typeface="Times New Roman" pitchFamily="18" charset="0"/>
                <a:cs typeface="Times New Roman" pitchFamily="18" charset="0"/>
              </a:rPr>
              <a:t>can rise </a:t>
            </a:r>
            <a:r>
              <a:rPr lang="en-US" sz="2400" dirty="0">
                <a:latin typeface="Times New Roman" pitchFamily="18" charset="0"/>
                <a:cs typeface="Times New Roman" pitchFamily="18" charset="0"/>
              </a:rPr>
              <a:t>to over 1,500 during heat </a:t>
            </a:r>
            <a:r>
              <a:rPr lang="en-US" sz="2400" dirty="0" smtClean="0">
                <a:latin typeface="Times New Roman" pitchFamily="18" charset="0"/>
                <a:cs typeface="Times New Roman" pitchFamily="18" charset="0"/>
              </a:rPr>
              <a:t>waves. </a:t>
            </a:r>
            <a:r>
              <a:rPr lang="en-US" sz="1600" dirty="0">
                <a:latin typeface="Times New Roman" pitchFamily="18" charset="0"/>
                <a:cs typeface="Times New Roman" pitchFamily="18" charset="0"/>
              </a:rPr>
              <a:t>(</a:t>
            </a:r>
            <a:r>
              <a:rPr lang="en-US" sz="1600" dirty="0" err="1">
                <a:latin typeface="Times New Roman" pitchFamily="18" charset="0"/>
                <a:cs typeface="Times New Roman" pitchFamily="18" charset="0"/>
              </a:rPr>
              <a:t>Kunihiro</a:t>
            </a:r>
            <a:r>
              <a:rPr lang="en-US" sz="1600" dirty="0" smtClean="0">
                <a:latin typeface="Times New Roman" pitchFamily="18" charset="0"/>
                <a:cs typeface="Times New Roman" pitchFamily="18" charset="0"/>
              </a:rPr>
              <a:t>)</a:t>
            </a:r>
            <a:endParaRPr lang="en-US" sz="1600" dirty="0">
              <a:latin typeface="Times New Roman" pitchFamily="18" charset="0"/>
              <a:cs typeface="Times New Roman" pitchFamily="18" charset="0"/>
            </a:endParaRPr>
          </a:p>
          <a:p>
            <a:pPr marL="342900" indent="-342900">
              <a:spcBef>
                <a:spcPts val="800"/>
              </a:spcBef>
              <a:buFont typeface="Arial" pitchFamily="34" charset="0"/>
              <a:buChar char="•"/>
            </a:pPr>
            <a:r>
              <a:rPr lang="en-US" sz="2400" dirty="0">
                <a:latin typeface="Times New Roman" pitchFamily="18" charset="0"/>
                <a:cs typeface="Times New Roman" pitchFamily="18" charset="0"/>
              </a:rPr>
              <a:t>Called the “silent </a:t>
            </a:r>
            <a:r>
              <a:rPr lang="en-US" sz="2400" dirty="0" smtClean="0">
                <a:latin typeface="Times New Roman" pitchFamily="18" charset="0"/>
                <a:cs typeface="Times New Roman" pitchFamily="18" charset="0"/>
              </a:rPr>
              <a:t>disaster”. Kills more </a:t>
            </a:r>
            <a:r>
              <a:rPr lang="en-US" sz="2400" dirty="0">
                <a:latin typeface="Times New Roman" pitchFamily="18" charset="0"/>
                <a:cs typeface="Times New Roman" pitchFamily="18" charset="0"/>
              </a:rPr>
              <a:t>than tornadoes, hurricanes, lightning, or flooding in </a:t>
            </a:r>
            <a:r>
              <a:rPr lang="en-US" sz="2400" dirty="0" smtClean="0">
                <a:latin typeface="Times New Roman" pitchFamily="18" charset="0"/>
                <a:cs typeface="Times New Roman" pitchFamily="18" charset="0"/>
              </a:rPr>
              <a:t>the average year</a:t>
            </a:r>
          </a:p>
          <a:p>
            <a:pPr marL="342900" indent="-342900">
              <a:spcBef>
                <a:spcPts val="800"/>
              </a:spcBef>
              <a:buFont typeface="Arial" pitchFamily="34" charset="0"/>
              <a:buChar char="•"/>
            </a:pPr>
            <a:r>
              <a:rPr lang="en-US" sz="2400" dirty="0" smtClean="0">
                <a:latin typeface="Times New Roman" pitchFamily="18" charset="0"/>
                <a:cs typeface="Times New Roman" pitchFamily="18" charset="0"/>
              </a:rPr>
              <a:t>Approximately </a:t>
            </a:r>
            <a:r>
              <a:rPr lang="en-US" sz="2400" dirty="0">
                <a:latin typeface="Times New Roman" pitchFamily="18" charset="0"/>
                <a:cs typeface="Times New Roman" pitchFamily="18" charset="0"/>
              </a:rPr>
              <a:t>68% of heat-related deaths were among </a:t>
            </a:r>
            <a:r>
              <a:rPr lang="en-US" sz="2400" dirty="0" smtClean="0">
                <a:latin typeface="Times New Roman" pitchFamily="18" charset="0"/>
                <a:cs typeface="Times New Roman" pitchFamily="18" charset="0"/>
              </a:rPr>
              <a:t>males, and </a:t>
            </a:r>
            <a:r>
              <a:rPr lang="en-US" sz="2400" dirty="0">
                <a:latin typeface="Times New Roman" pitchFamily="18" charset="0"/>
                <a:cs typeface="Times New Roman" pitchFamily="18" charset="0"/>
              </a:rPr>
              <a:t>is </a:t>
            </a:r>
            <a:r>
              <a:rPr lang="en-US" sz="2400" dirty="0" smtClean="0">
                <a:latin typeface="Times New Roman" pitchFamily="18" charset="0"/>
                <a:cs typeface="Times New Roman" pitchFamily="18" charset="0"/>
              </a:rPr>
              <a:t>the 2nd </a:t>
            </a:r>
            <a:r>
              <a:rPr lang="en-US" sz="2400" dirty="0">
                <a:latin typeface="Times New Roman" pitchFamily="18" charset="0"/>
                <a:cs typeface="Times New Roman" pitchFamily="18" charset="0"/>
              </a:rPr>
              <a:t>leading cause of death among young </a:t>
            </a:r>
            <a:r>
              <a:rPr lang="en-US" sz="2400" dirty="0" smtClean="0">
                <a:latin typeface="Times New Roman" pitchFamily="18" charset="0"/>
                <a:cs typeface="Times New Roman" pitchFamily="18" charset="0"/>
              </a:rPr>
              <a:t>athletes</a:t>
            </a:r>
          </a:p>
          <a:p>
            <a:pPr marL="342900" indent="-342900">
              <a:spcBef>
                <a:spcPts val="800"/>
              </a:spcBef>
              <a:buFont typeface="Arial" pitchFamily="34" charset="0"/>
              <a:buChar char="•"/>
            </a:pPr>
            <a:r>
              <a:rPr lang="en-US" sz="2400" dirty="0" smtClean="0">
                <a:latin typeface="Times New Roman" pitchFamily="18" charset="0"/>
                <a:cs typeface="Times New Roman" pitchFamily="18" charset="0"/>
              </a:rPr>
              <a:t>The elderly and the very young are at the highest risk for developing life threatening heat related emergencies.</a:t>
            </a:r>
            <a:endParaRPr lang="en-US" sz="2400" dirty="0">
              <a:latin typeface="Times New Roman" pitchFamily="18" charset="0"/>
              <a:cs typeface="Times New Roman" pitchFamily="18" charset="0"/>
            </a:endParaRPr>
          </a:p>
        </p:txBody>
      </p:sp>
      <p:sp>
        <p:nvSpPr>
          <p:cNvPr id="2" name="Title 1"/>
          <p:cNvSpPr>
            <a:spLocks noGrp="1"/>
          </p:cNvSpPr>
          <p:nvPr>
            <p:ph type="title"/>
          </p:nvPr>
        </p:nvSpPr>
        <p:spPr/>
        <p:txBody>
          <a:bodyPr/>
          <a:lstStyle/>
          <a:p>
            <a:r>
              <a:rPr lang="en-US" dirty="0" smtClean="0">
                <a:solidFill>
                  <a:schemeClr val="accent4"/>
                </a:solidFill>
              </a:rPr>
              <a:t>Facts</a:t>
            </a:r>
            <a:endParaRPr lang="en-US" dirty="0"/>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153400" y="6019800"/>
            <a:ext cx="843878" cy="678257"/>
          </a:xfrm>
          <a:prstGeom prst="rect">
            <a:avLst/>
          </a:prstGeom>
        </p:spPr>
      </p:pic>
    </p:spTree>
    <p:extLst>
      <p:ext uri="{BB962C8B-B14F-4D97-AF65-F5344CB8AC3E}">
        <p14:creationId xmlns:p14="http://schemas.microsoft.com/office/powerpoint/2010/main" val="27254839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15, </a:t>
            </a:r>
            <a:r>
              <a:rPr lang="en-US" dirty="0">
                <a:solidFill>
                  <a:schemeClr val="tx1"/>
                </a:solidFill>
              </a:rPr>
              <a:t>1995</a:t>
            </a:r>
          </a:p>
        </p:txBody>
      </p:sp>
      <p:sp>
        <p:nvSpPr>
          <p:cNvPr id="6" name="TextBox 5"/>
          <p:cNvSpPr txBox="1"/>
          <p:nvPr/>
        </p:nvSpPr>
        <p:spPr>
          <a:xfrm>
            <a:off x="4192177" y="2133600"/>
            <a:ext cx="4917410" cy="3170099"/>
          </a:xfrm>
          <a:prstGeom prst="rect">
            <a:avLst/>
          </a:prstGeom>
          <a:noFill/>
        </p:spPr>
        <p:txBody>
          <a:bodyPr wrap="square" rtlCol="0">
            <a:spAutoFit/>
          </a:bodyPr>
          <a:lstStyle/>
          <a:p>
            <a:r>
              <a:rPr lang="en-US" sz="2000" i="1" dirty="0" smtClean="0">
                <a:solidFill>
                  <a:srgbClr val="444444"/>
                </a:solidFill>
                <a:latin typeface="Verlag 3i"/>
              </a:rPr>
              <a:t>At </a:t>
            </a:r>
            <a:r>
              <a:rPr lang="en-US" sz="2000" i="1" dirty="0">
                <a:solidFill>
                  <a:srgbClr val="444444"/>
                </a:solidFill>
                <a:latin typeface="Verlag 3i"/>
              </a:rPr>
              <a:t>the Cook County morgue, four blocks from the old Cook County Hospital building on West Harrison Street, a cavalcade of police vehicles and ambulances delivered one corpse after another. </a:t>
            </a:r>
            <a:endParaRPr lang="en-US" sz="2000" i="1" dirty="0" smtClean="0">
              <a:solidFill>
                <a:srgbClr val="444444"/>
              </a:solidFill>
              <a:latin typeface="Verlag 3i"/>
            </a:endParaRPr>
          </a:p>
          <a:p>
            <a:endParaRPr lang="en-US" sz="2000" i="1" dirty="0">
              <a:solidFill>
                <a:srgbClr val="444444"/>
              </a:solidFill>
              <a:latin typeface="Verlag 3i"/>
            </a:endParaRPr>
          </a:p>
          <a:p>
            <a:r>
              <a:rPr lang="en-US" sz="2000" i="1" dirty="0" smtClean="0">
                <a:solidFill>
                  <a:srgbClr val="444444"/>
                </a:solidFill>
                <a:latin typeface="Verlag 3i"/>
              </a:rPr>
              <a:t>Not </a:t>
            </a:r>
            <a:r>
              <a:rPr lang="en-US" sz="2000" i="1" dirty="0">
                <a:solidFill>
                  <a:srgbClr val="444444"/>
                </a:solidFill>
                <a:latin typeface="Verlag 3i"/>
              </a:rPr>
              <a:t>since American Airlines Flight 191 crashed at O’Hare in May 1979 had the morgue been so busy.</a:t>
            </a:r>
            <a:endParaRPr lang="en-US" sz="2000" dirty="0"/>
          </a:p>
        </p:txBody>
      </p:sp>
      <p:pic>
        <p:nvPicPr>
          <p:cNvPr id="3" name="Picture 2"/>
          <p:cNvPicPr>
            <a:picLocks noChangeAspect="1"/>
          </p:cNvPicPr>
          <p:nvPr/>
        </p:nvPicPr>
        <p:blipFill>
          <a:blip r:embed="rId3"/>
          <a:stretch>
            <a:fillRect/>
          </a:stretch>
        </p:blipFill>
        <p:spPr>
          <a:xfrm>
            <a:off x="152400" y="2133600"/>
            <a:ext cx="3937694" cy="2657943"/>
          </a:xfrm>
          <a:prstGeom prst="rect">
            <a:avLst/>
          </a:prstGeom>
        </p:spPr>
      </p:pic>
    </p:spTree>
    <p:extLst>
      <p:ext uri="{BB962C8B-B14F-4D97-AF65-F5344CB8AC3E}">
        <p14:creationId xmlns:p14="http://schemas.microsoft.com/office/powerpoint/2010/main" val="35778780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4572000" cy="4343400"/>
          </a:xfrm>
        </p:spPr>
        <p:txBody>
          <a:bodyPr>
            <a:normAutofit/>
          </a:bodyPr>
          <a:lstStyle/>
          <a:p>
            <a:pPr marL="342900" lvl="0" indent="-342900" fontAlgn="base">
              <a:lnSpc>
                <a:spcPct val="90000"/>
              </a:lnSpc>
              <a:spcAft>
                <a:spcPct val="0"/>
              </a:spcAft>
              <a:buFont typeface="Arial" pitchFamily="34" charset="0"/>
              <a:buChar char="•"/>
            </a:pPr>
            <a:r>
              <a:rPr lang="en-US" dirty="0" smtClean="0">
                <a:solidFill>
                  <a:schemeClr val="tx1"/>
                </a:solidFill>
              </a:rPr>
              <a:t>Sunday, July 16</a:t>
            </a:r>
          </a:p>
          <a:p>
            <a:pPr lvl="0" fontAlgn="base">
              <a:lnSpc>
                <a:spcPct val="90000"/>
              </a:lnSpc>
              <a:spcAft>
                <a:spcPct val="0"/>
              </a:spcAft>
            </a:pPr>
            <a:r>
              <a:rPr lang="en-US" dirty="0" smtClean="0">
                <a:solidFill>
                  <a:schemeClr val="tx1"/>
                </a:solidFill>
              </a:rPr>
              <a:t>     - Heat wave broke</a:t>
            </a:r>
          </a:p>
          <a:p>
            <a:pPr lvl="0" fontAlgn="base">
              <a:lnSpc>
                <a:spcPct val="90000"/>
              </a:lnSpc>
              <a:spcAft>
                <a:spcPct val="0"/>
              </a:spcAft>
            </a:pPr>
            <a:r>
              <a:rPr lang="en-US" dirty="0" smtClean="0">
                <a:solidFill>
                  <a:schemeClr val="tx1"/>
                </a:solidFill>
              </a:rPr>
              <a:t>     - High of 93°</a:t>
            </a:r>
          </a:p>
          <a:p>
            <a:pPr marL="342900" indent="-342900">
              <a:buFont typeface="Arial" panose="020B0604020202020204" pitchFamily="34" charset="0"/>
              <a:buChar char="•"/>
            </a:pPr>
            <a:r>
              <a:rPr lang="en-US" dirty="0" smtClean="0">
                <a:solidFill>
                  <a:schemeClr val="tx1"/>
                </a:solidFill>
              </a:rPr>
              <a:t>Most fatalities were between the ages of 70 and 89.</a:t>
            </a:r>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16</a:t>
            </a:r>
            <a:r>
              <a:rPr lang="en-US" dirty="0">
                <a:solidFill>
                  <a:schemeClr val="tx1"/>
                </a:solidFill>
              </a:rPr>
              <a:t>, 1995</a:t>
            </a:r>
          </a:p>
        </p:txBody>
      </p:sp>
      <p:pic>
        <p:nvPicPr>
          <p:cNvPr id="5" name="Picture 4"/>
          <p:cNvPicPr>
            <a:picLocks noChangeAspect="1"/>
          </p:cNvPicPr>
          <p:nvPr/>
        </p:nvPicPr>
        <p:blipFill rotWithShape="1">
          <a:blip r:embed="rId3"/>
          <a:srcRect l="1498" t="23058" r="87016" b="29593"/>
          <a:stretch/>
        </p:blipFill>
        <p:spPr>
          <a:xfrm>
            <a:off x="5617029" y="2087220"/>
            <a:ext cx="3429000" cy="4770780"/>
          </a:xfrm>
          <a:prstGeom prst="rect">
            <a:avLst/>
          </a:prstGeom>
        </p:spPr>
      </p:pic>
    </p:spTree>
    <p:extLst>
      <p:ext uri="{BB962C8B-B14F-4D97-AF65-F5344CB8AC3E}">
        <p14:creationId xmlns:p14="http://schemas.microsoft.com/office/powerpoint/2010/main" val="12788677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Wave:  </a:t>
            </a:r>
            <a:r>
              <a:rPr lang="en-US" dirty="0">
                <a:solidFill>
                  <a:schemeClr val="tx1"/>
                </a:solidFill>
              </a:rPr>
              <a:t>July </a:t>
            </a:r>
            <a:r>
              <a:rPr lang="en-US" dirty="0" smtClean="0">
                <a:solidFill>
                  <a:schemeClr val="tx1"/>
                </a:solidFill>
              </a:rPr>
              <a:t>16</a:t>
            </a:r>
            <a:r>
              <a:rPr lang="en-US" dirty="0">
                <a:solidFill>
                  <a:schemeClr val="tx1"/>
                </a:solidFill>
              </a:rPr>
              <a:t>, 1995</a:t>
            </a:r>
          </a:p>
        </p:txBody>
      </p:sp>
      <p:sp>
        <p:nvSpPr>
          <p:cNvPr id="6" name="TextBox 5"/>
          <p:cNvSpPr txBox="1"/>
          <p:nvPr/>
        </p:nvSpPr>
        <p:spPr>
          <a:xfrm>
            <a:off x="76199" y="2299419"/>
            <a:ext cx="5079750" cy="3139321"/>
          </a:xfrm>
          <a:prstGeom prst="rect">
            <a:avLst/>
          </a:prstGeom>
          <a:noFill/>
        </p:spPr>
        <p:txBody>
          <a:bodyPr wrap="square" rtlCol="0">
            <a:spAutoFit/>
          </a:bodyPr>
          <a:lstStyle/>
          <a:p>
            <a:r>
              <a:rPr lang="en-US" sz="2200" i="1" dirty="0">
                <a:solidFill>
                  <a:srgbClr val="444444"/>
                </a:solidFill>
                <a:latin typeface="Verlag 3i"/>
              </a:rPr>
              <a:t>Although the heat wave broke on </a:t>
            </a:r>
            <a:r>
              <a:rPr lang="en-US" sz="2200" i="1" dirty="0" smtClean="0">
                <a:solidFill>
                  <a:srgbClr val="444444"/>
                </a:solidFill>
                <a:latin typeface="Verlag 3i"/>
              </a:rPr>
              <a:t>Sunday, </a:t>
            </a:r>
            <a:r>
              <a:rPr lang="en-US" sz="2200" i="1" dirty="0">
                <a:solidFill>
                  <a:srgbClr val="444444"/>
                </a:solidFill>
                <a:latin typeface="Verlag 3i"/>
              </a:rPr>
              <a:t>the situation remained dire as 911 calls continued to pour in and more bodies were discovered</a:t>
            </a:r>
            <a:r>
              <a:rPr lang="en-US" sz="2200" i="1" dirty="0" smtClean="0">
                <a:solidFill>
                  <a:srgbClr val="444444"/>
                </a:solidFill>
                <a:latin typeface="Verlag 3i"/>
              </a:rPr>
              <a:t>. </a:t>
            </a:r>
          </a:p>
          <a:p>
            <a:endParaRPr lang="en-US" sz="2200" i="1" dirty="0" smtClean="0">
              <a:solidFill>
                <a:srgbClr val="444444"/>
              </a:solidFill>
              <a:latin typeface="Verlag 3i"/>
            </a:endParaRPr>
          </a:p>
          <a:p>
            <a:r>
              <a:rPr lang="en-US" sz="2200" i="1" dirty="0" smtClean="0">
                <a:solidFill>
                  <a:srgbClr val="444444"/>
                </a:solidFill>
                <a:latin typeface="Verlag 3i"/>
              </a:rPr>
              <a:t>The </a:t>
            </a:r>
            <a:r>
              <a:rPr lang="en-US" sz="2200" i="1" dirty="0">
                <a:solidFill>
                  <a:srgbClr val="444444"/>
                </a:solidFill>
                <a:latin typeface="Verlag 3i"/>
              </a:rPr>
              <a:t>county morgue was overwhelmed; 15 pathologists had to perform autopsies wherever space was available, including in its hallways</a:t>
            </a:r>
            <a:r>
              <a:rPr lang="en-US" sz="2200" i="1" dirty="0" smtClean="0">
                <a:solidFill>
                  <a:srgbClr val="444444"/>
                </a:solidFill>
                <a:latin typeface="Verlag 3i"/>
              </a:rPr>
              <a:t>.</a:t>
            </a:r>
            <a:endParaRPr lang="en-US" sz="2200" dirty="0"/>
          </a:p>
        </p:txBody>
      </p:sp>
      <p:pic>
        <p:nvPicPr>
          <p:cNvPr id="3" name="Picture 2"/>
          <p:cNvPicPr>
            <a:picLocks noChangeAspect="1"/>
          </p:cNvPicPr>
          <p:nvPr/>
        </p:nvPicPr>
        <p:blipFill>
          <a:blip r:embed="rId3"/>
          <a:stretch>
            <a:fillRect/>
          </a:stretch>
        </p:blipFill>
        <p:spPr>
          <a:xfrm>
            <a:off x="5181600" y="2209800"/>
            <a:ext cx="3810000" cy="2571750"/>
          </a:xfrm>
          <a:prstGeom prst="rect">
            <a:avLst/>
          </a:prstGeom>
        </p:spPr>
      </p:pic>
      <p:sp>
        <p:nvSpPr>
          <p:cNvPr id="9" name="TextBox 8"/>
          <p:cNvSpPr txBox="1"/>
          <p:nvPr/>
        </p:nvSpPr>
        <p:spPr>
          <a:xfrm>
            <a:off x="5155949" y="4796382"/>
            <a:ext cx="3988051" cy="523220"/>
          </a:xfrm>
          <a:prstGeom prst="rect">
            <a:avLst/>
          </a:prstGeom>
          <a:noFill/>
        </p:spPr>
        <p:txBody>
          <a:bodyPr wrap="square" rtlCol="0">
            <a:spAutoFit/>
          </a:bodyPr>
          <a:lstStyle/>
          <a:p>
            <a:pPr algn="ctr"/>
            <a:r>
              <a:rPr lang="en-US" sz="1400" i="1" dirty="0">
                <a:solidFill>
                  <a:srgbClr val="444444"/>
                </a:solidFill>
                <a:latin typeface="Verlag 3i"/>
              </a:rPr>
              <a:t>More than 40 unclaimed heat victims await burial in a mass grave.</a:t>
            </a:r>
            <a:endParaRPr lang="en-US" sz="1400" dirty="0"/>
          </a:p>
        </p:txBody>
      </p:sp>
    </p:spTree>
    <p:extLst>
      <p:ext uri="{BB962C8B-B14F-4D97-AF65-F5344CB8AC3E}">
        <p14:creationId xmlns:p14="http://schemas.microsoft.com/office/powerpoint/2010/main" val="2390644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37482" t="18318" r="17388" b="11226"/>
          <a:stretch/>
        </p:blipFill>
        <p:spPr>
          <a:xfrm>
            <a:off x="304800" y="2129953"/>
            <a:ext cx="5270863" cy="4466833"/>
          </a:xfrm>
          <a:prstGeom prst="rect">
            <a:avLst/>
          </a:prstGeom>
        </p:spPr>
      </p:pic>
      <p:sp>
        <p:nvSpPr>
          <p:cNvPr id="4" name="Title 3"/>
          <p:cNvSpPr>
            <a:spLocks noGrp="1"/>
          </p:cNvSpPr>
          <p:nvPr>
            <p:ph type="title"/>
          </p:nvPr>
        </p:nvSpPr>
        <p:spPr/>
        <p:txBody>
          <a:bodyPr>
            <a:normAutofit/>
          </a:bodyPr>
          <a:lstStyle/>
          <a:p>
            <a:r>
              <a:rPr lang="en-US" dirty="0">
                <a:solidFill>
                  <a:srgbClr val="F3A32D"/>
                </a:solidFill>
              </a:rPr>
              <a:t>Chicago Heat </a:t>
            </a:r>
            <a:r>
              <a:rPr lang="en-US" dirty="0" smtClean="0">
                <a:solidFill>
                  <a:srgbClr val="F3A32D"/>
                </a:solidFill>
              </a:rPr>
              <a:t>Wave</a:t>
            </a:r>
            <a:endParaRPr lang="en-US" dirty="0">
              <a:solidFill>
                <a:schemeClr val="tx1"/>
              </a:solidFill>
            </a:endParaRPr>
          </a:p>
        </p:txBody>
      </p:sp>
      <p:pic>
        <p:nvPicPr>
          <p:cNvPr id="6" name="Picture 5"/>
          <p:cNvPicPr>
            <a:picLocks noChangeAspect="1"/>
          </p:cNvPicPr>
          <p:nvPr/>
        </p:nvPicPr>
        <p:blipFill rotWithShape="1">
          <a:blip r:embed="rId4">
            <a:clrChange>
              <a:clrFrom>
                <a:srgbClr val="FFFFFF"/>
              </a:clrFrom>
              <a:clrTo>
                <a:srgbClr val="FFFFFF">
                  <a:alpha val="0"/>
                </a:srgbClr>
              </a:clrTo>
            </a:clrChange>
          </a:blip>
          <a:srcRect l="1357" t="23789" r="87085" b="29945"/>
          <a:stretch/>
        </p:blipFill>
        <p:spPr>
          <a:xfrm>
            <a:off x="5257800" y="1607819"/>
            <a:ext cx="3886200" cy="5250181"/>
          </a:xfrm>
          <a:prstGeom prst="rect">
            <a:avLst/>
          </a:prstGeom>
        </p:spPr>
      </p:pic>
    </p:spTree>
    <p:extLst>
      <p:ext uri="{BB962C8B-B14F-4D97-AF65-F5344CB8AC3E}">
        <p14:creationId xmlns:p14="http://schemas.microsoft.com/office/powerpoint/2010/main" val="29497958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05800" cy="4343400"/>
          </a:xfrm>
        </p:spPr>
        <p:txBody>
          <a:bodyPr>
            <a:normAutofit/>
          </a:bodyPr>
          <a:lstStyle/>
          <a:p>
            <a:pPr lvl="0" fontAlgn="base">
              <a:lnSpc>
                <a:spcPct val="90000"/>
              </a:lnSpc>
              <a:spcAft>
                <a:spcPct val="0"/>
              </a:spcAft>
            </a:pPr>
            <a:r>
              <a:rPr lang="en-US" dirty="0">
                <a:solidFill>
                  <a:schemeClr val="tx1"/>
                </a:solidFill>
              </a:rPr>
              <a:t>Defined by </a:t>
            </a:r>
            <a:r>
              <a:rPr lang="en-US" dirty="0" smtClean="0">
                <a:solidFill>
                  <a:schemeClr val="tx1"/>
                </a:solidFill>
              </a:rPr>
              <a:t>National Weather Service </a:t>
            </a:r>
            <a:r>
              <a:rPr lang="en-US" dirty="0">
                <a:solidFill>
                  <a:schemeClr val="tx1"/>
                </a:solidFill>
              </a:rPr>
              <a:t>as:</a:t>
            </a:r>
          </a:p>
          <a:p>
            <a:pPr marL="342900" lvl="0" indent="-342900" fontAlgn="base">
              <a:lnSpc>
                <a:spcPct val="90000"/>
              </a:lnSpc>
              <a:spcAft>
                <a:spcPct val="0"/>
              </a:spcAft>
              <a:buFont typeface="Arial" pitchFamily="34" charset="0"/>
              <a:buChar char="•"/>
            </a:pPr>
            <a:r>
              <a:rPr lang="en-US" dirty="0" smtClean="0">
                <a:solidFill>
                  <a:schemeClr val="tx1"/>
                </a:solidFill>
              </a:rPr>
              <a:t>Heat </a:t>
            </a:r>
            <a:r>
              <a:rPr lang="en-US" dirty="0">
                <a:solidFill>
                  <a:schemeClr val="tx1"/>
                </a:solidFill>
              </a:rPr>
              <a:t>index ≥ 110° for 3 </a:t>
            </a:r>
            <a:r>
              <a:rPr lang="en-US" dirty="0" err="1">
                <a:solidFill>
                  <a:schemeClr val="tx1"/>
                </a:solidFill>
              </a:rPr>
              <a:t>hrs</a:t>
            </a:r>
            <a:r>
              <a:rPr lang="en-US" dirty="0">
                <a:solidFill>
                  <a:schemeClr val="tx1"/>
                </a:solidFill>
              </a:rPr>
              <a:t> or more, with overnight temps &gt; 80° through ~ 2 am</a:t>
            </a:r>
          </a:p>
          <a:p>
            <a:pPr marL="342900" lvl="0" indent="-342900" fontAlgn="base">
              <a:lnSpc>
                <a:spcPct val="90000"/>
              </a:lnSpc>
              <a:spcAft>
                <a:spcPct val="0"/>
              </a:spcAft>
              <a:buFont typeface="Arial" pitchFamily="34" charset="0"/>
              <a:buChar char="•"/>
            </a:pPr>
            <a:r>
              <a:rPr lang="en-US" dirty="0" smtClean="0">
                <a:solidFill>
                  <a:schemeClr val="tx1"/>
                </a:solidFill>
              </a:rPr>
              <a:t>Heat </a:t>
            </a:r>
            <a:r>
              <a:rPr lang="en-US" dirty="0">
                <a:solidFill>
                  <a:schemeClr val="tx1"/>
                </a:solidFill>
              </a:rPr>
              <a:t>index ≥ 115° for any length of </a:t>
            </a:r>
            <a:r>
              <a:rPr lang="en-US" dirty="0" smtClean="0">
                <a:solidFill>
                  <a:schemeClr val="tx1"/>
                </a:solidFill>
              </a:rPr>
              <a:t>time</a:t>
            </a:r>
          </a:p>
          <a:p>
            <a:pPr marL="342900" lvl="0" indent="-342900" fontAlgn="base">
              <a:lnSpc>
                <a:spcPct val="90000"/>
              </a:lnSpc>
              <a:spcAft>
                <a:spcPct val="0"/>
              </a:spcAft>
              <a:buFont typeface="Arial" pitchFamily="34" charset="0"/>
              <a:buChar char="•"/>
            </a:pPr>
            <a:endParaRPr lang="en-US" dirty="0">
              <a:solidFill>
                <a:schemeClr val="tx1"/>
              </a:solidFill>
            </a:endParaRPr>
          </a:p>
          <a:p>
            <a:pPr lvl="0" fontAlgn="base">
              <a:lnSpc>
                <a:spcPct val="90000"/>
              </a:lnSpc>
              <a:spcAft>
                <a:spcPct val="0"/>
              </a:spcAft>
            </a:pPr>
            <a:r>
              <a:rPr lang="en-US" dirty="0">
                <a:solidFill>
                  <a:schemeClr val="tx1"/>
                </a:solidFill>
              </a:rPr>
              <a:t>Problem: heat can be dangerous below these criteria for at-risk groups – especially for the first event of the year</a:t>
            </a:r>
          </a:p>
          <a:p>
            <a:pPr marL="342900" lvl="0" indent="-342900" fontAlgn="base">
              <a:lnSpc>
                <a:spcPct val="90000"/>
              </a:lnSpc>
              <a:spcAft>
                <a:spcPct val="0"/>
              </a:spcAft>
              <a:buFont typeface="Arial" pitchFamily="34" charset="0"/>
              <a:buChar char="•"/>
            </a:pPr>
            <a:endParaRPr lang="en-US" dirty="0">
              <a:solidFill>
                <a:schemeClr val="tx1"/>
              </a:solidFill>
            </a:endParaRPr>
          </a:p>
          <a:p>
            <a:pPr marL="342900" indent="-342900">
              <a:buFont typeface="Arial" pitchFamily="34" charset="0"/>
              <a:buChar char="•"/>
            </a:pPr>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smtClean="0">
                <a:solidFill>
                  <a:srgbClr val="F3A32D"/>
                </a:solidFill>
              </a:rPr>
              <a:t>Excessive </a:t>
            </a:r>
            <a:r>
              <a:rPr lang="en-US" dirty="0">
                <a:solidFill>
                  <a:schemeClr val="tx1"/>
                </a:solidFill>
              </a:rPr>
              <a:t>Heat</a:t>
            </a:r>
          </a:p>
        </p:txBody>
      </p:sp>
    </p:spTree>
    <p:extLst>
      <p:ext uri="{BB962C8B-B14F-4D97-AF65-F5344CB8AC3E}">
        <p14:creationId xmlns:p14="http://schemas.microsoft.com/office/powerpoint/2010/main" val="90588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At Risk </a:t>
            </a:r>
            <a:r>
              <a:rPr lang="en-US" dirty="0" smtClean="0"/>
              <a:t>Groups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1893033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2209800" cy="914400"/>
          </a:xfrm>
        </p:spPr>
        <p:txBody>
          <a:bodyPr>
            <a:normAutofit/>
          </a:bodyPr>
          <a:lstStyle/>
          <a:p>
            <a:pPr lvl="0" fontAlgn="base">
              <a:lnSpc>
                <a:spcPct val="90000"/>
              </a:lnSpc>
              <a:spcAft>
                <a:spcPct val="0"/>
              </a:spcAft>
            </a:pPr>
            <a:r>
              <a:rPr lang="en-US" dirty="0">
                <a:solidFill>
                  <a:schemeClr val="tx1"/>
                </a:solidFill>
              </a:rPr>
              <a:t>Elderly </a:t>
            </a:r>
          </a:p>
          <a:p>
            <a:pPr lvl="0" fontAlgn="base">
              <a:lnSpc>
                <a:spcPct val="90000"/>
              </a:lnSpc>
              <a:spcAft>
                <a:spcPct val="0"/>
              </a:spcAft>
            </a:pPr>
            <a:r>
              <a:rPr lang="en-US" dirty="0" smtClean="0">
                <a:solidFill>
                  <a:schemeClr val="tx1"/>
                </a:solidFill>
              </a:rPr>
              <a:t>(especially urban)</a:t>
            </a:r>
            <a:endParaRPr lang="en-US" dirty="0">
              <a:solidFill>
                <a:schemeClr val="tx1"/>
              </a:solidFill>
            </a:endParaRPr>
          </a:p>
          <a:p>
            <a:pPr marL="342900" indent="-342900">
              <a:buFont typeface="Arial" pitchFamily="34" charset="0"/>
              <a:buChar char="•"/>
            </a:pPr>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Who’s most at  </a:t>
            </a:r>
            <a:r>
              <a:rPr lang="en-US" dirty="0">
                <a:solidFill>
                  <a:schemeClr val="tx1"/>
                </a:solidFill>
              </a:rPr>
              <a:t>risk?</a:t>
            </a:r>
          </a:p>
        </p:txBody>
      </p:sp>
      <p:sp>
        <p:nvSpPr>
          <p:cNvPr id="5" name="Content Placeholder 1"/>
          <p:cNvSpPr>
            <a:spLocks noGrp="1"/>
          </p:cNvSpPr>
          <p:nvPr>
            <p:ph sz="half" idx="1"/>
          </p:nvPr>
        </p:nvSpPr>
        <p:spPr>
          <a:xfrm>
            <a:off x="914400" y="4114800"/>
            <a:ext cx="2209800" cy="533400"/>
          </a:xfrm>
        </p:spPr>
        <p:txBody>
          <a:bodyPr>
            <a:normAutofit/>
          </a:bodyPr>
          <a:lstStyle/>
          <a:p>
            <a:pPr lvl="0" fontAlgn="base">
              <a:lnSpc>
                <a:spcPct val="90000"/>
              </a:lnSpc>
              <a:spcAft>
                <a:spcPct val="0"/>
              </a:spcAft>
            </a:pPr>
            <a:r>
              <a:rPr lang="en-US" dirty="0">
                <a:solidFill>
                  <a:schemeClr val="tx1"/>
                </a:solidFill>
              </a:rPr>
              <a:t>Outdoor </a:t>
            </a:r>
            <a:r>
              <a:rPr lang="en-US" dirty="0" smtClean="0">
                <a:solidFill>
                  <a:schemeClr val="tx1"/>
                </a:solidFill>
              </a:rPr>
              <a:t>workers</a:t>
            </a:r>
            <a:endParaRPr lang="en-US" dirty="0">
              <a:solidFill>
                <a:schemeClr val="tx1"/>
              </a:solidFill>
            </a:endParaRPr>
          </a:p>
          <a:p>
            <a:endParaRPr lang="en-US" dirty="0">
              <a:solidFill>
                <a:schemeClr val="tx1"/>
              </a:solidFill>
            </a:endParaRPr>
          </a:p>
        </p:txBody>
      </p:sp>
      <p:sp>
        <p:nvSpPr>
          <p:cNvPr id="6" name="Rectangle 5"/>
          <p:cNvSpPr/>
          <p:nvPr/>
        </p:nvSpPr>
        <p:spPr>
          <a:xfrm>
            <a:off x="7315200" y="2233136"/>
            <a:ext cx="1219200" cy="369332"/>
          </a:xfrm>
          <a:prstGeom prst="rect">
            <a:avLst/>
          </a:prstGeom>
        </p:spPr>
        <p:txBody>
          <a:bodyPr wrap="square">
            <a:spAutoFit/>
          </a:bodyPr>
          <a:lstStyle/>
          <a:p>
            <a:r>
              <a:rPr lang="en-US" dirty="0" smtClean="0"/>
              <a:t>Children</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8925" y="2114550"/>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0393" y="1831180"/>
            <a:ext cx="1420813"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639" y="4800600"/>
            <a:ext cx="2208213" cy="1711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7299" y="4572000"/>
            <a:ext cx="2200275" cy="965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43400" y="5439852"/>
            <a:ext cx="2362200" cy="1067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4572000"/>
            <a:ext cx="1836151" cy="121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344136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05800" cy="4343400"/>
          </a:xfrm>
        </p:spPr>
        <p:txBody>
          <a:bodyPr>
            <a:normAutofit/>
          </a:bodyPr>
          <a:lstStyle/>
          <a:p>
            <a:pPr marL="342900" lvl="0" indent="-342900" fontAlgn="base">
              <a:lnSpc>
                <a:spcPct val="90000"/>
              </a:lnSpc>
              <a:spcAft>
                <a:spcPct val="0"/>
              </a:spcAft>
              <a:buFont typeface="Arial" pitchFamily="34" charset="0"/>
              <a:buChar char="•"/>
            </a:pPr>
            <a:r>
              <a:rPr lang="en-US" sz="2400" dirty="0" smtClean="0">
                <a:solidFill>
                  <a:schemeClr val="tx1"/>
                </a:solidFill>
              </a:rPr>
              <a:t>From </a:t>
            </a:r>
            <a:r>
              <a:rPr lang="en-US" sz="2400" dirty="0">
                <a:solidFill>
                  <a:schemeClr val="tx1"/>
                </a:solidFill>
              </a:rPr>
              <a:t>1999-2009, roughly 40 percent of all heat-related deaths in the U.S. </a:t>
            </a:r>
            <a:r>
              <a:rPr lang="en-US" sz="2400" dirty="0" smtClean="0">
                <a:solidFill>
                  <a:schemeClr val="tx1"/>
                </a:solidFill>
              </a:rPr>
              <a:t>were </a:t>
            </a:r>
            <a:r>
              <a:rPr lang="en-US" sz="2400" dirty="0">
                <a:solidFill>
                  <a:schemeClr val="tx1"/>
                </a:solidFill>
              </a:rPr>
              <a:t>adults over 65 years old</a:t>
            </a:r>
            <a:r>
              <a:rPr lang="en-US" sz="2400" dirty="0" smtClean="0">
                <a:solidFill>
                  <a:schemeClr val="tx1"/>
                </a:solidFill>
              </a:rPr>
              <a:t>.</a:t>
            </a:r>
            <a:endParaRPr lang="en-US" sz="2400" dirty="0">
              <a:solidFill>
                <a:schemeClr val="tx1"/>
              </a:solidFill>
            </a:endParaRPr>
          </a:p>
          <a:p>
            <a:pPr marL="342900" lvl="0" indent="-342900" fontAlgn="base">
              <a:lnSpc>
                <a:spcPct val="90000"/>
              </a:lnSpc>
              <a:spcAft>
                <a:spcPct val="0"/>
              </a:spcAft>
              <a:buFont typeface="Arial" pitchFamily="34" charset="0"/>
              <a:buChar char="•"/>
            </a:pPr>
            <a:r>
              <a:rPr lang="en-US" sz="2400" dirty="0" smtClean="0">
                <a:solidFill>
                  <a:schemeClr val="tx1"/>
                </a:solidFill>
              </a:rPr>
              <a:t>Often </a:t>
            </a:r>
            <a:r>
              <a:rPr lang="en-US" sz="2400" dirty="0">
                <a:solidFill>
                  <a:schemeClr val="tx1"/>
                </a:solidFill>
              </a:rPr>
              <a:t>isolated &amp; difficult to reach</a:t>
            </a:r>
          </a:p>
          <a:p>
            <a:pPr marL="342900" lvl="0" indent="-342900" fontAlgn="base">
              <a:lnSpc>
                <a:spcPct val="90000"/>
              </a:lnSpc>
              <a:spcAft>
                <a:spcPct val="0"/>
              </a:spcAft>
              <a:buFont typeface="Arial" pitchFamily="34" charset="0"/>
              <a:buChar char="•"/>
            </a:pPr>
            <a:r>
              <a:rPr lang="en-US" sz="2400" dirty="0">
                <a:solidFill>
                  <a:schemeClr val="tx1"/>
                </a:solidFill>
              </a:rPr>
              <a:t>May not have air conditioning, </a:t>
            </a:r>
            <a:r>
              <a:rPr lang="en-US" sz="2400" dirty="0" smtClean="0">
                <a:solidFill>
                  <a:schemeClr val="tx1"/>
                </a:solidFill>
              </a:rPr>
              <a:t>or turn </a:t>
            </a:r>
            <a:r>
              <a:rPr lang="en-US" sz="2400" dirty="0">
                <a:solidFill>
                  <a:schemeClr val="tx1"/>
                </a:solidFill>
              </a:rPr>
              <a:t>it off to reduce bills</a:t>
            </a:r>
          </a:p>
          <a:p>
            <a:pPr marL="342900" lvl="0" indent="-342900" fontAlgn="base">
              <a:lnSpc>
                <a:spcPct val="90000"/>
              </a:lnSpc>
              <a:spcAft>
                <a:spcPct val="0"/>
              </a:spcAft>
              <a:buFont typeface="Arial" pitchFamily="34" charset="0"/>
              <a:buChar char="•"/>
            </a:pPr>
            <a:r>
              <a:rPr lang="en-US" sz="2400" dirty="0">
                <a:solidFill>
                  <a:schemeClr val="tx1"/>
                </a:solidFill>
              </a:rPr>
              <a:t>May not dress properly for the heat</a:t>
            </a:r>
          </a:p>
          <a:p>
            <a:pPr marL="342900" lvl="0" indent="-342900" fontAlgn="base">
              <a:lnSpc>
                <a:spcPct val="90000"/>
              </a:lnSpc>
              <a:spcAft>
                <a:spcPct val="0"/>
              </a:spcAft>
              <a:buFont typeface="Arial" pitchFamily="34" charset="0"/>
              <a:buChar char="•"/>
            </a:pPr>
            <a:r>
              <a:rPr lang="en-US" sz="2400" dirty="0">
                <a:solidFill>
                  <a:schemeClr val="tx1"/>
                </a:solidFill>
              </a:rPr>
              <a:t>May not open windows due to </a:t>
            </a:r>
            <a:r>
              <a:rPr lang="en-US" sz="2400" dirty="0" smtClean="0">
                <a:solidFill>
                  <a:schemeClr val="tx1"/>
                </a:solidFill>
              </a:rPr>
              <a:t>safety concerns</a:t>
            </a:r>
            <a:endParaRPr lang="en-US" sz="2400" dirty="0">
              <a:solidFill>
                <a:schemeClr val="tx1"/>
              </a:solidFill>
            </a:endParaRPr>
          </a:p>
          <a:p>
            <a:pPr marL="342900" lvl="0" indent="-342900" fontAlgn="base">
              <a:lnSpc>
                <a:spcPct val="90000"/>
              </a:lnSpc>
              <a:spcAft>
                <a:spcPct val="0"/>
              </a:spcAft>
              <a:buFont typeface="Arial" pitchFamily="34" charset="0"/>
              <a:buChar char="•"/>
            </a:pPr>
            <a:r>
              <a:rPr lang="en-US" sz="2400" dirty="0">
                <a:solidFill>
                  <a:schemeClr val="tx1"/>
                </a:solidFill>
              </a:rPr>
              <a:t>Immobile… unable to get to cooling centers</a:t>
            </a:r>
          </a:p>
          <a:p>
            <a:pPr marL="342900" lvl="0" indent="-342900" fontAlgn="base">
              <a:lnSpc>
                <a:spcPct val="90000"/>
              </a:lnSpc>
              <a:spcAft>
                <a:spcPct val="0"/>
              </a:spcAft>
              <a:buFont typeface="Arial" pitchFamily="34" charset="0"/>
              <a:buChar char="•"/>
            </a:pPr>
            <a:r>
              <a:rPr lang="en-US" sz="2400" dirty="0">
                <a:solidFill>
                  <a:schemeClr val="tx1"/>
                </a:solidFill>
              </a:rPr>
              <a:t>Medication can make them vulnerable</a:t>
            </a:r>
          </a:p>
          <a:p>
            <a:pPr marL="342900" lvl="0" indent="-342900" fontAlgn="base">
              <a:lnSpc>
                <a:spcPct val="90000"/>
              </a:lnSpc>
              <a:spcAft>
                <a:spcPct val="0"/>
              </a:spcAft>
              <a:buFont typeface="Arial" pitchFamily="34" charset="0"/>
              <a:buChar char="•"/>
            </a:pPr>
            <a:endParaRPr lang="en-US" dirty="0">
              <a:solidFill>
                <a:schemeClr val="tx1"/>
              </a:solidFill>
            </a:endParaRPr>
          </a:p>
          <a:p>
            <a:pPr marL="342900" indent="-342900">
              <a:buFont typeface="Arial" pitchFamily="34" charset="0"/>
              <a:buChar char="•"/>
            </a:pPr>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The </a:t>
            </a:r>
            <a:r>
              <a:rPr lang="en-US" dirty="0" smtClean="0">
                <a:solidFill>
                  <a:schemeClr val="tx1"/>
                </a:solidFill>
              </a:rPr>
              <a:t>Elderly</a:t>
            </a:r>
            <a:endParaRPr lang="en-US" dirty="0">
              <a:solidFill>
                <a:schemeClr val="tx1"/>
              </a:solidFill>
            </a:endParaRPr>
          </a:p>
        </p:txBody>
      </p:sp>
    </p:spTree>
    <p:extLst>
      <p:ext uri="{BB962C8B-B14F-4D97-AF65-F5344CB8AC3E}">
        <p14:creationId xmlns:p14="http://schemas.microsoft.com/office/powerpoint/2010/main" val="4586530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05800" cy="4343400"/>
          </a:xfrm>
        </p:spPr>
        <p:txBody>
          <a:bodyPr>
            <a:normAutofit/>
          </a:bodyPr>
          <a:lstStyle/>
          <a:p>
            <a:pPr marL="342900" lvl="0" indent="-342900" fontAlgn="base">
              <a:lnSpc>
                <a:spcPct val="90000"/>
              </a:lnSpc>
              <a:spcAft>
                <a:spcPct val="0"/>
              </a:spcAft>
              <a:buFont typeface="Arial" pitchFamily="34" charset="0"/>
              <a:buChar char="•"/>
            </a:pPr>
            <a:r>
              <a:rPr lang="en-US" dirty="0">
                <a:solidFill>
                  <a:schemeClr val="tx1"/>
                </a:solidFill>
              </a:rPr>
              <a:t>Over </a:t>
            </a:r>
            <a:r>
              <a:rPr lang="en-US" dirty="0" smtClean="0">
                <a:solidFill>
                  <a:schemeClr val="tx1"/>
                </a:solidFill>
              </a:rPr>
              <a:t>637 </a:t>
            </a:r>
            <a:r>
              <a:rPr lang="en-US" dirty="0">
                <a:solidFill>
                  <a:schemeClr val="tx1"/>
                </a:solidFill>
              </a:rPr>
              <a:t>children have died from heat stroke in vehicles in the U.S. since 1998</a:t>
            </a:r>
          </a:p>
          <a:p>
            <a:pPr lvl="0" fontAlgn="base">
              <a:lnSpc>
                <a:spcPct val="90000"/>
              </a:lnSpc>
              <a:spcAft>
                <a:spcPct val="0"/>
              </a:spcAft>
            </a:pPr>
            <a:r>
              <a:rPr lang="en-US" sz="1800" dirty="0" smtClean="0">
                <a:solidFill>
                  <a:schemeClr val="tx1"/>
                </a:solidFill>
              </a:rPr>
              <a:t>     - One </a:t>
            </a:r>
            <a:r>
              <a:rPr lang="en-US" sz="1800" dirty="0">
                <a:solidFill>
                  <a:schemeClr val="tx1"/>
                </a:solidFill>
              </a:rPr>
              <a:t>third: trapped while playing</a:t>
            </a:r>
          </a:p>
          <a:p>
            <a:pPr lvl="0" fontAlgn="base">
              <a:lnSpc>
                <a:spcPct val="90000"/>
              </a:lnSpc>
              <a:spcAft>
                <a:spcPct val="0"/>
              </a:spcAft>
            </a:pPr>
            <a:r>
              <a:rPr lang="en-US" sz="1800" dirty="0" smtClean="0">
                <a:solidFill>
                  <a:schemeClr val="tx1"/>
                </a:solidFill>
              </a:rPr>
              <a:t>     - When </a:t>
            </a:r>
            <a:r>
              <a:rPr lang="en-US" sz="1800" dirty="0">
                <a:solidFill>
                  <a:schemeClr val="tx1"/>
                </a:solidFill>
              </a:rPr>
              <a:t>temp=83°, car temp can rise </a:t>
            </a:r>
            <a:r>
              <a:rPr lang="en-US" sz="1800" dirty="0" smtClean="0">
                <a:solidFill>
                  <a:schemeClr val="tx1"/>
                </a:solidFill>
              </a:rPr>
              <a:t>to109</a:t>
            </a:r>
            <a:r>
              <a:rPr lang="en-US" sz="1800" dirty="0">
                <a:solidFill>
                  <a:schemeClr val="tx1"/>
                </a:solidFill>
              </a:rPr>
              <a:t>° in 15 minutes</a:t>
            </a:r>
          </a:p>
          <a:p>
            <a:pPr marL="342900" lvl="0" indent="-342900" fontAlgn="base">
              <a:lnSpc>
                <a:spcPct val="90000"/>
              </a:lnSpc>
              <a:spcAft>
                <a:spcPct val="0"/>
              </a:spcAft>
              <a:buFont typeface="Arial" pitchFamily="34" charset="0"/>
              <a:buChar char="•"/>
            </a:pPr>
            <a:r>
              <a:rPr lang="en-US" dirty="0" smtClean="0">
                <a:solidFill>
                  <a:schemeClr val="tx1"/>
                </a:solidFill>
              </a:rPr>
              <a:t>Children </a:t>
            </a:r>
            <a:r>
              <a:rPr lang="en-US" dirty="0">
                <a:solidFill>
                  <a:schemeClr val="tx1"/>
                </a:solidFill>
              </a:rPr>
              <a:t>have </a:t>
            </a:r>
            <a:r>
              <a:rPr lang="en-US" dirty="0" smtClean="0">
                <a:solidFill>
                  <a:schemeClr val="tx1"/>
                </a:solidFill>
              </a:rPr>
              <a:t>fewer and immature </a:t>
            </a:r>
            <a:r>
              <a:rPr lang="en-US" dirty="0">
                <a:solidFill>
                  <a:schemeClr val="tx1"/>
                </a:solidFill>
              </a:rPr>
              <a:t>sweating mechanisms and also sweat less than adults, so they have less ability to get rid of heat by evaporation of sweat. </a:t>
            </a:r>
            <a:endParaRPr lang="en-US" dirty="0" smtClean="0">
              <a:solidFill>
                <a:schemeClr val="tx1"/>
              </a:solidFill>
            </a:endParaRPr>
          </a:p>
          <a:p>
            <a:pPr marL="342900" lvl="0" indent="-342900" fontAlgn="base">
              <a:lnSpc>
                <a:spcPct val="90000"/>
              </a:lnSpc>
              <a:spcAft>
                <a:spcPct val="0"/>
              </a:spcAft>
              <a:buFont typeface="Arial" pitchFamily="34" charset="0"/>
              <a:buChar char="•"/>
            </a:pPr>
            <a:r>
              <a:rPr lang="en-US" dirty="0" smtClean="0">
                <a:solidFill>
                  <a:schemeClr val="tx1"/>
                </a:solidFill>
              </a:rPr>
              <a:t>Children </a:t>
            </a:r>
            <a:r>
              <a:rPr lang="en-US" dirty="0">
                <a:solidFill>
                  <a:schemeClr val="tx1"/>
                </a:solidFill>
              </a:rPr>
              <a:t>have more body surface area than body weight, so when the outside temperature is higher than body temperature, children tend to gain </a:t>
            </a:r>
            <a:r>
              <a:rPr lang="en-US" dirty="0" smtClean="0">
                <a:solidFill>
                  <a:schemeClr val="tx1"/>
                </a:solidFill>
              </a:rPr>
              <a:t>heat 3-5 times faster </a:t>
            </a:r>
            <a:r>
              <a:rPr lang="en-US" dirty="0">
                <a:solidFill>
                  <a:schemeClr val="tx1"/>
                </a:solidFill>
              </a:rPr>
              <a:t>than that of adult</a:t>
            </a:r>
          </a:p>
          <a:p>
            <a:pPr marL="342900" lvl="0" indent="-342900" fontAlgn="base">
              <a:lnSpc>
                <a:spcPct val="90000"/>
              </a:lnSpc>
              <a:spcAft>
                <a:spcPct val="0"/>
              </a:spcAft>
              <a:buFont typeface="Arial" pitchFamily="34" charset="0"/>
              <a:buChar char="•"/>
            </a:pPr>
            <a:r>
              <a:rPr lang="en-US" dirty="0">
                <a:solidFill>
                  <a:schemeClr val="tx1"/>
                </a:solidFill>
              </a:rPr>
              <a:t>Might not know they’re dehydrated</a:t>
            </a:r>
          </a:p>
          <a:p>
            <a:pPr marL="342900" lvl="0" indent="-342900" fontAlgn="base">
              <a:lnSpc>
                <a:spcPct val="90000"/>
              </a:lnSpc>
              <a:spcAft>
                <a:spcPct val="0"/>
              </a:spcAft>
              <a:buFont typeface="Arial" pitchFamily="34" charset="0"/>
              <a:buChar char="•"/>
            </a:pPr>
            <a:r>
              <a:rPr lang="en-US" dirty="0">
                <a:solidFill>
                  <a:schemeClr val="tx1"/>
                </a:solidFill>
              </a:rPr>
              <a:t>May not be able to convey thirst</a:t>
            </a:r>
          </a:p>
          <a:p>
            <a:pPr marL="342900" lvl="0" indent="-342900" fontAlgn="base">
              <a:lnSpc>
                <a:spcPct val="90000"/>
              </a:lnSpc>
              <a:spcAft>
                <a:spcPct val="0"/>
              </a:spcAft>
              <a:buFont typeface="Arial" pitchFamily="34" charset="0"/>
              <a:buChar char="•"/>
            </a:pPr>
            <a:endParaRPr lang="en-US" dirty="0">
              <a:solidFill>
                <a:schemeClr val="tx1"/>
              </a:solidFill>
            </a:endParaRPr>
          </a:p>
          <a:p>
            <a:pPr marL="342900" indent="-342900">
              <a:buFont typeface="Arial" pitchFamily="34" charset="0"/>
              <a:buChar char="•"/>
            </a:pPr>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smtClean="0">
                <a:solidFill>
                  <a:srgbClr val="F3A32D"/>
                </a:solidFill>
              </a:rPr>
              <a:t>Children </a:t>
            </a:r>
            <a:endParaRPr lang="en-US" dirty="0">
              <a:solidFill>
                <a:schemeClr val="tx1"/>
              </a:solidFill>
            </a:endParaRPr>
          </a:p>
        </p:txBody>
      </p:sp>
    </p:spTree>
    <p:extLst>
      <p:ext uri="{BB962C8B-B14F-4D97-AF65-F5344CB8AC3E}">
        <p14:creationId xmlns:p14="http://schemas.microsoft.com/office/powerpoint/2010/main" val="230431143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7" name="Picture 6"/>
          <p:cNvPicPr>
            <a:picLocks noChangeAspect="1"/>
          </p:cNvPicPr>
          <p:nvPr/>
        </p:nvPicPr>
        <p:blipFill rotWithShape="1">
          <a:blip r:embed="rId4"/>
          <a:srcRect l="1064" t="4183" r="1064" b="3833"/>
          <a:stretch/>
        </p:blipFill>
        <p:spPr>
          <a:xfrm>
            <a:off x="0" y="91965"/>
            <a:ext cx="9144000" cy="6559826"/>
          </a:xfrm>
          <a:prstGeom prst="rect">
            <a:avLst/>
          </a:prstGeom>
        </p:spPr>
      </p:pic>
    </p:spTree>
    <p:extLst>
      <p:ext uri="{BB962C8B-B14F-4D97-AF65-F5344CB8AC3E}">
        <p14:creationId xmlns:p14="http://schemas.microsoft.com/office/powerpoint/2010/main" val="20816933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Temperature </a:t>
            </a:r>
            <a:r>
              <a:rPr lang="en-US" dirty="0" smtClean="0"/>
              <a:t> Regulation</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26991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533400" y="2209800"/>
            <a:ext cx="8305800" cy="4343400"/>
          </a:xfrm>
        </p:spPr>
        <p:txBody>
          <a:bodyPr>
            <a:normAutofit/>
          </a:bodyPr>
          <a:lstStyle/>
          <a:p>
            <a:pPr marL="342900" lvl="0" indent="-342900" fontAlgn="base">
              <a:lnSpc>
                <a:spcPct val="90000"/>
              </a:lnSpc>
              <a:spcAft>
                <a:spcPct val="0"/>
              </a:spcAft>
              <a:buFont typeface="Arial" pitchFamily="34" charset="0"/>
              <a:buChar char="•"/>
            </a:pPr>
            <a:r>
              <a:rPr lang="en-US" dirty="0">
                <a:solidFill>
                  <a:schemeClr val="tx1"/>
                </a:solidFill>
              </a:rPr>
              <a:t>25% of heat-related </a:t>
            </a:r>
            <a:r>
              <a:rPr lang="en-US" dirty="0" smtClean="0">
                <a:solidFill>
                  <a:schemeClr val="tx1"/>
                </a:solidFill>
              </a:rPr>
              <a:t>deaths</a:t>
            </a:r>
            <a:endParaRPr lang="en-US" dirty="0">
              <a:solidFill>
                <a:schemeClr val="tx1"/>
              </a:solidFill>
            </a:endParaRPr>
          </a:p>
          <a:p>
            <a:pPr marL="342900" lvl="0" indent="-342900" fontAlgn="base">
              <a:lnSpc>
                <a:spcPct val="90000"/>
              </a:lnSpc>
              <a:spcAft>
                <a:spcPct val="0"/>
              </a:spcAft>
              <a:buFont typeface="Arial" pitchFamily="34" charset="0"/>
              <a:buChar char="•"/>
            </a:pPr>
            <a:r>
              <a:rPr lang="en-US" dirty="0">
                <a:solidFill>
                  <a:schemeClr val="tx1"/>
                </a:solidFill>
              </a:rPr>
              <a:t>Documented deaths </a:t>
            </a:r>
            <a:r>
              <a:rPr lang="en-US" dirty="0" smtClean="0">
                <a:solidFill>
                  <a:schemeClr val="tx1"/>
                </a:solidFill>
              </a:rPr>
              <a:t>and injuries </a:t>
            </a:r>
            <a:r>
              <a:rPr lang="en-US" dirty="0">
                <a:solidFill>
                  <a:schemeClr val="tx1"/>
                </a:solidFill>
              </a:rPr>
              <a:t>include:</a:t>
            </a:r>
          </a:p>
          <a:p>
            <a:pPr lvl="0" fontAlgn="base">
              <a:lnSpc>
                <a:spcPct val="90000"/>
              </a:lnSpc>
              <a:spcAft>
                <a:spcPct val="0"/>
              </a:spcAft>
            </a:pPr>
            <a:r>
              <a:rPr lang="en-US" sz="1800" dirty="0" smtClean="0">
                <a:solidFill>
                  <a:schemeClr val="tx1"/>
                </a:solidFill>
              </a:rPr>
              <a:t>      - Migrant </a:t>
            </a:r>
            <a:r>
              <a:rPr lang="en-US" sz="1800" dirty="0">
                <a:solidFill>
                  <a:schemeClr val="tx1"/>
                </a:solidFill>
              </a:rPr>
              <a:t>workers</a:t>
            </a:r>
          </a:p>
          <a:p>
            <a:pPr lvl="0" fontAlgn="base">
              <a:lnSpc>
                <a:spcPct val="90000"/>
              </a:lnSpc>
              <a:spcAft>
                <a:spcPct val="0"/>
              </a:spcAft>
            </a:pPr>
            <a:r>
              <a:rPr lang="en-US" sz="1800" dirty="0" smtClean="0">
                <a:solidFill>
                  <a:schemeClr val="tx1"/>
                </a:solidFill>
              </a:rPr>
              <a:t>      - Roofers</a:t>
            </a:r>
            <a:endParaRPr lang="en-US" sz="1800" dirty="0">
              <a:solidFill>
                <a:schemeClr val="tx1"/>
              </a:solidFill>
            </a:endParaRPr>
          </a:p>
          <a:p>
            <a:pPr lvl="0" fontAlgn="base">
              <a:lnSpc>
                <a:spcPct val="90000"/>
              </a:lnSpc>
              <a:spcAft>
                <a:spcPct val="0"/>
              </a:spcAft>
            </a:pPr>
            <a:r>
              <a:rPr lang="en-US" sz="1800" dirty="0" smtClean="0">
                <a:solidFill>
                  <a:schemeClr val="tx1"/>
                </a:solidFill>
              </a:rPr>
              <a:t>      - Firefighters</a:t>
            </a:r>
            <a:endParaRPr lang="en-US" sz="1800" dirty="0">
              <a:solidFill>
                <a:schemeClr val="tx1"/>
              </a:solidFill>
            </a:endParaRPr>
          </a:p>
          <a:p>
            <a:pPr marL="342900" lvl="0" indent="-342900" fontAlgn="base">
              <a:lnSpc>
                <a:spcPct val="90000"/>
              </a:lnSpc>
              <a:spcAft>
                <a:spcPct val="0"/>
              </a:spcAft>
              <a:buFont typeface="Arial" pitchFamily="34" charset="0"/>
              <a:buChar char="•"/>
            </a:pPr>
            <a:r>
              <a:rPr lang="en-US" dirty="0">
                <a:solidFill>
                  <a:schemeClr val="tx1"/>
                </a:solidFill>
              </a:rPr>
              <a:t>Often work long hours in direct </a:t>
            </a:r>
            <a:r>
              <a:rPr lang="en-US" dirty="0" smtClean="0">
                <a:solidFill>
                  <a:schemeClr val="tx1"/>
                </a:solidFill>
              </a:rPr>
              <a:t>sunlight</a:t>
            </a:r>
            <a:endParaRPr lang="en-US" dirty="0">
              <a:solidFill>
                <a:schemeClr val="tx1"/>
              </a:solidFill>
            </a:endParaRPr>
          </a:p>
          <a:p>
            <a:pPr marL="342900" lvl="0" indent="-342900" fontAlgn="base">
              <a:lnSpc>
                <a:spcPct val="90000"/>
              </a:lnSpc>
              <a:spcAft>
                <a:spcPct val="0"/>
              </a:spcAft>
              <a:buFont typeface="Arial" pitchFamily="34" charset="0"/>
              <a:buChar char="•"/>
            </a:pPr>
            <a:r>
              <a:rPr lang="en-US" dirty="0">
                <a:solidFill>
                  <a:schemeClr val="tx1"/>
                </a:solidFill>
              </a:rPr>
              <a:t>May not have adequate shade or air conditioning</a:t>
            </a:r>
          </a:p>
          <a:p>
            <a:pPr marL="342900" lvl="0" indent="-342900" fontAlgn="base">
              <a:lnSpc>
                <a:spcPct val="90000"/>
              </a:lnSpc>
              <a:spcAft>
                <a:spcPct val="0"/>
              </a:spcAft>
              <a:buFont typeface="Arial" pitchFamily="34" charset="0"/>
              <a:buChar char="•"/>
            </a:pPr>
            <a:r>
              <a:rPr lang="en-US" dirty="0">
                <a:solidFill>
                  <a:schemeClr val="tx1"/>
                </a:solidFill>
              </a:rPr>
              <a:t>Abundant water alone won’t prevent illness</a:t>
            </a:r>
          </a:p>
          <a:p>
            <a:pPr marL="342900" lvl="0" indent="-342900" fontAlgn="base">
              <a:lnSpc>
                <a:spcPct val="90000"/>
              </a:lnSpc>
              <a:spcAft>
                <a:spcPct val="0"/>
              </a:spcAft>
              <a:buFont typeface="Arial" pitchFamily="34" charset="0"/>
              <a:buChar char="•"/>
            </a:pPr>
            <a:endParaRPr lang="en-US" dirty="0">
              <a:solidFill>
                <a:schemeClr val="tx1"/>
              </a:solidFill>
            </a:endParaRPr>
          </a:p>
          <a:p>
            <a:pPr marL="342900" indent="-342900">
              <a:buFont typeface="Arial" pitchFamily="34" charset="0"/>
              <a:buChar char="•"/>
            </a:pPr>
            <a:endParaRPr lang="en-US" dirty="0">
              <a:solidFill>
                <a:schemeClr val="tx1"/>
              </a:solidFill>
            </a:endParaRP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Outdoor </a:t>
            </a:r>
            <a:r>
              <a:rPr lang="en-US" dirty="0">
                <a:solidFill>
                  <a:schemeClr val="tx1"/>
                </a:solidFill>
              </a:rPr>
              <a:t>Workers</a:t>
            </a:r>
            <a:r>
              <a:rPr lang="en-US" dirty="0">
                <a:solidFill>
                  <a:srgbClr val="F3A32D"/>
                </a:solidFill>
              </a:rPr>
              <a:t>  </a:t>
            </a:r>
            <a:endParaRPr lang="en-US" dirty="0">
              <a:solidFill>
                <a:schemeClr val="tx1"/>
              </a:solidFill>
            </a:endParaRPr>
          </a:p>
        </p:txBody>
      </p:sp>
    </p:spTree>
    <p:extLst>
      <p:ext uri="{BB962C8B-B14F-4D97-AF65-F5344CB8AC3E}">
        <p14:creationId xmlns:p14="http://schemas.microsoft.com/office/powerpoint/2010/main" val="126216410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Heat Related </a:t>
            </a:r>
            <a:r>
              <a:rPr lang="en-US" dirty="0" smtClean="0"/>
              <a:t>Illnesses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25825288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Content Placeholder 1"/>
          <p:cNvSpPr>
            <a:spLocks noGrp="1"/>
          </p:cNvSpPr>
          <p:nvPr>
            <p:ph sz="half" idx="1"/>
          </p:nvPr>
        </p:nvSpPr>
        <p:spPr>
          <a:xfrm>
            <a:off x="3886200" y="2565566"/>
            <a:ext cx="3657600" cy="4086225"/>
          </a:xfrm>
        </p:spPr>
        <p:txBody>
          <a:bodyPr>
            <a:normAutofit/>
          </a:bodyPr>
          <a:lstStyle/>
          <a:p>
            <a:pPr lvl="0" fontAlgn="base">
              <a:lnSpc>
                <a:spcPct val="90000"/>
              </a:lnSpc>
              <a:spcAft>
                <a:spcPct val="0"/>
              </a:spcAft>
            </a:pPr>
            <a:r>
              <a:rPr lang="en-US" sz="2800" kern="0" dirty="0">
                <a:solidFill>
                  <a:srgbClr val="000000"/>
                </a:solidFill>
                <a:latin typeface="Arial"/>
              </a:rPr>
              <a:t>Heat rash</a:t>
            </a:r>
          </a:p>
          <a:p>
            <a:pPr lvl="0" fontAlgn="base">
              <a:lnSpc>
                <a:spcPct val="90000"/>
              </a:lnSpc>
              <a:spcAft>
                <a:spcPct val="0"/>
              </a:spcAft>
            </a:pPr>
            <a:r>
              <a:rPr lang="en-US" sz="2800" kern="0" dirty="0" smtClean="0">
                <a:solidFill>
                  <a:srgbClr val="000000"/>
                </a:solidFill>
                <a:latin typeface="Arial"/>
              </a:rPr>
              <a:t>Heat </a:t>
            </a:r>
            <a:r>
              <a:rPr lang="en-US" sz="2800" kern="0" dirty="0">
                <a:solidFill>
                  <a:srgbClr val="000000"/>
                </a:solidFill>
                <a:latin typeface="Arial"/>
              </a:rPr>
              <a:t>cramps </a:t>
            </a:r>
          </a:p>
          <a:p>
            <a:pPr lvl="0" fontAlgn="base">
              <a:lnSpc>
                <a:spcPct val="90000"/>
              </a:lnSpc>
              <a:spcAft>
                <a:spcPct val="0"/>
              </a:spcAft>
            </a:pPr>
            <a:r>
              <a:rPr lang="en-US" sz="2800" kern="0" dirty="0">
                <a:solidFill>
                  <a:srgbClr val="000000"/>
                </a:solidFill>
                <a:latin typeface="Arial"/>
              </a:rPr>
              <a:t>Heat syncope </a:t>
            </a:r>
          </a:p>
          <a:p>
            <a:r>
              <a:rPr lang="en-US" sz="2800" dirty="0" smtClean="0">
                <a:solidFill>
                  <a:schemeClr val="tx1"/>
                </a:solidFill>
                <a:latin typeface="Arial" pitchFamily="34" charset="0"/>
                <a:cs typeface="Arial" pitchFamily="34" charset="0"/>
              </a:rPr>
              <a:t>Heat </a:t>
            </a:r>
            <a:r>
              <a:rPr lang="en-US" sz="2800" dirty="0">
                <a:solidFill>
                  <a:schemeClr val="tx1"/>
                </a:solidFill>
                <a:latin typeface="Arial" pitchFamily="34" charset="0"/>
                <a:cs typeface="Arial" pitchFamily="34" charset="0"/>
              </a:rPr>
              <a:t>Exhaustion </a:t>
            </a:r>
          </a:p>
          <a:p>
            <a:r>
              <a:rPr lang="en-US" sz="2800" dirty="0">
                <a:solidFill>
                  <a:schemeClr val="tx1"/>
                </a:solidFill>
                <a:latin typeface="Arial" pitchFamily="34" charset="0"/>
                <a:cs typeface="Arial" pitchFamily="34" charset="0"/>
              </a:rPr>
              <a:t>Heat stroke </a:t>
            </a:r>
          </a:p>
          <a:p>
            <a:endParaRPr lang="en-US" dirty="0">
              <a:solidFill>
                <a:schemeClr val="tx1"/>
              </a:solidFill>
            </a:endParaRPr>
          </a:p>
        </p:txBody>
      </p:sp>
      <p:sp>
        <p:nvSpPr>
          <p:cNvPr id="4" name="Title 3"/>
          <p:cNvSpPr>
            <a:spLocks noGrp="1"/>
          </p:cNvSpPr>
          <p:nvPr>
            <p:ph type="title"/>
          </p:nvPr>
        </p:nvSpPr>
        <p:spPr/>
        <p:txBody>
          <a:bodyPr>
            <a:normAutofit/>
          </a:bodyPr>
          <a:lstStyle/>
          <a:p>
            <a:r>
              <a:rPr lang="en-US" dirty="0">
                <a:solidFill>
                  <a:srgbClr val="F3A32D"/>
                </a:solidFill>
              </a:rPr>
              <a:t>Heat Related </a:t>
            </a:r>
            <a:r>
              <a:rPr lang="en-US" dirty="0">
                <a:solidFill>
                  <a:schemeClr val="tx1"/>
                </a:solidFill>
              </a:rPr>
              <a:t>Illnesses</a:t>
            </a:r>
          </a:p>
        </p:txBody>
      </p:sp>
      <p:sp>
        <p:nvSpPr>
          <p:cNvPr id="7" name="Text Box 16"/>
          <p:cNvSpPr txBox="1">
            <a:spLocks noChangeArrowheads="1"/>
          </p:cNvSpPr>
          <p:nvPr/>
        </p:nvSpPr>
        <p:spPr bwMode="auto">
          <a:xfrm rot="16200000">
            <a:off x="1993107" y="3569494"/>
            <a:ext cx="16224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0000"/>
              </a:lnSpc>
              <a:spcBef>
                <a:spcPct val="0"/>
              </a:spcBef>
              <a:buSzTx/>
              <a:buFontTx/>
              <a:buNone/>
            </a:pPr>
            <a:r>
              <a:rPr lang="en-US" sz="3200" dirty="0"/>
              <a:t>Severity</a:t>
            </a:r>
          </a:p>
        </p:txBody>
      </p:sp>
      <p:sp>
        <p:nvSpPr>
          <p:cNvPr id="9" name="Line 15"/>
          <p:cNvSpPr>
            <a:spLocks noChangeShapeType="1"/>
          </p:cNvSpPr>
          <p:nvPr/>
        </p:nvSpPr>
        <p:spPr bwMode="auto">
          <a:xfrm>
            <a:off x="3429000" y="2438400"/>
            <a:ext cx="1588" cy="2971800"/>
          </a:xfrm>
          <a:prstGeom prst="line">
            <a:avLst/>
          </a:prstGeom>
          <a:noFill/>
          <a:ln w="57150" cap="sq">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extLst>
      <p:ext uri="{BB962C8B-B14F-4D97-AF65-F5344CB8AC3E}">
        <p14:creationId xmlns:p14="http://schemas.microsoft.com/office/powerpoint/2010/main" val="3973645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285750" indent="-285750">
              <a:buFont typeface="Arial" pitchFamily="34" charset="0"/>
              <a:buChar char="•"/>
            </a:pPr>
            <a:r>
              <a:rPr lang="en-US" dirty="0"/>
              <a:t>Known as prickly </a:t>
            </a:r>
            <a:r>
              <a:rPr lang="en-US" dirty="0" smtClean="0"/>
              <a:t>heat. </a:t>
            </a:r>
            <a:endParaRPr lang="en-US" dirty="0"/>
          </a:p>
          <a:p>
            <a:pPr marL="285750" indent="-285750">
              <a:buFont typeface="Arial" pitchFamily="34" charset="0"/>
              <a:buChar char="•"/>
            </a:pPr>
            <a:r>
              <a:rPr lang="en-US" dirty="0"/>
              <a:t>It is a red, </a:t>
            </a:r>
            <a:r>
              <a:rPr lang="en-US" dirty="0" smtClean="0"/>
              <a:t>itchy, raised </a:t>
            </a:r>
            <a:r>
              <a:rPr lang="en-US" dirty="0"/>
              <a:t>rash normally seen on the skin an area of restrictive clothing and heaving sweating. </a:t>
            </a:r>
          </a:p>
          <a:p>
            <a:pPr marL="285750" indent="-285750">
              <a:buFont typeface="Arial" pitchFamily="34" charset="0"/>
              <a:buChar char="•"/>
            </a:pPr>
            <a:r>
              <a:rPr lang="en-US" dirty="0"/>
              <a:t>It caused by inflammation of </a:t>
            </a:r>
            <a:r>
              <a:rPr lang="en-US" dirty="0" smtClean="0"/>
              <a:t>sweat </a:t>
            </a:r>
            <a:r>
              <a:rPr lang="en-US" dirty="0"/>
              <a:t>glands that blocks the </a:t>
            </a:r>
            <a:r>
              <a:rPr lang="en-US" dirty="0" smtClean="0"/>
              <a:t>sweat duct</a:t>
            </a:r>
          </a:p>
          <a:p>
            <a:pPr marL="285750" indent="-285750">
              <a:buFont typeface="Arial" pitchFamily="34" charset="0"/>
              <a:buChar char="•"/>
            </a:pPr>
            <a:r>
              <a:rPr lang="en-US" dirty="0"/>
              <a:t>W</a:t>
            </a:r>
            <a:r>
              <a:rPr lang="en-US" dirty="0" smtClean="0"/>
              <a:t>ill </a:t>
            </a:r>
            <a:r>
              <a:rPr lang="en-US" dirty="0"/>
              <a:t>usually resolve itself in as little time as </a:t>
            </a:r>
            <a:r>
              <a:rPr lang="en-US" dirty="0" smtClean="0"/>
              <a:t/>
            </a:r>
            <a:br>
              <a:rPr lang="en-US" dirty="0" smtClean="0"/>
            </a:br>
            <a:r>
              <a:rPr lang="en-US" dirty="0" smtClean="0"/>
              <a:t>24-48 </a:t>
            </a:r>
            <a:r>
              <a:rPr lang="en-US" dirty="0"/>
              <a:t>hours</a:t>
            </a:r>
            <a:r>
              <a:rPr lang="en-US" dirty="0" smtClean="0"/>
              <a:t>.</a:t>
            </a:r>
          </a:p>
          <a:p>
            <a:pPr marL="285750" indent="-285750">
              <a:buFont typeface="Arial" pitchFamily="34" charset="0"/>
              <a:buChar char="•"/>
            </a:pPr>
            <a:endParaRPr lang="en-US" dirty="0"/>
          </a:p>
          <a:p>
            <a:pPr marL="285750" indent="-285750">
              <a:buFont typeface="Arial" pitchFamily="34" charset="0"/>
              <a:buChar char="•"/>
            </a:pPr>
            <a:endParaRPr lang="en-US" dirty="0"/>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Rash</a:t>
            </a:r>
            <a:endParaRPr lang="en-US" dirty="0">
              <a:solidFill>
                <a:schemeClr val="tx1"/>
              </a:solidFill>
            </a:endParaRPr>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16386"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43600" y="3737835"/>
            <a:ext cx="2686050" cy="2264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1" y="4231677"/>
            <a:ext cx="4410074" cy="210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31705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pPr marL="285750" indent="-285750">
              <a:buFont typeface="Arial" pitchFamily="34" charset="0"/>
              <a:buChar char="•"/>
            </a:pPr>
            <a:r>
              <a:rPr lang="en-US" dirty="0"/>
              <a:t>Hot environment causes profuse sweating</a:t>
            </a:r>
          </a:p>
          <a:p>
            <a:pPr marL="285750" indent="-285750">
              <a:buFont typeface="Arial" pitchFamily="34" charset="0"/>
              <a:buChar char="•"/>
            </a:pPr>
            <a:r>
              <a:rPr lang="en-US" dirty="0" smtClean="0"/>
              <a:t>Sodium lost </a:t>
            </a:r>
            <a:r>
              <a:rPr lang="en-US" dirty="0"/>
              <a:t>in sweat</a:t>
            </a:r>
          </a:p>
          <a:p>
            <a:pPr marL="285750" indent="-285750">
              <a:buFont typeface="Arial" pitchFamily="34" charset="0"/>
              <a:buChar char="•"/>
            </a:pPr>
            <a:r>
              <a:rPr lang="en-US" dirty="0"/>
              <a:t>Lack of </a:t>
            </a:r>
            <a:r>
              <a:rPr lang="en-US" dirty="0" smtClean="0"/>
              <a:t>sodium causes </a:t>
            </a:r>
            <a:r>
              <a:rPr lang="en-US" dirty="0"/>
              <a:t>p</a:t>
            </a:r>
            <a:r>
              <a:rPr lang="en-US" dirty="0" smtClean="0"/>
              <a:t>ainful </a:t>
            </a:r>
            <a:r>
              <a:rPr lang="en-US" dirty="0"/>
              <a:t>spasmodic contractions of skeletal muscle.</a:t>
            </a:r>
          </a:p>
          <a:p>
            <a:pPr marL="285750" indent="-285750">
              <a:buFont typeface="Arial" pitchFamily="34" charset="0"/>
              <a:buChar char="•"/>
            </a:pPr>
            <a:endParaRPr lang="en-US" dirty="0"/>
          </a:p>
          <a:p>
            <a:pPr marL="285750" indent="-285750">
              <a:buFont typeface="Arial" pitchFamily="34" charset="0"/>
              <a:buChar char="•"/>
            </a:pPr>
            <a:endParaRPr lang="en-US" dirty="0"/>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Cramps </a:t>
            </a:r>
            <a:endParaRPr lang="en-US" dirty="0">
              <a:solidFill>
                <a:schemeClr val="tx1"/>
              </a:solidFill>
            </a:endParaRPr>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438525"/>
            <a:ext cx="37719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84754" y="3400425"/>
            <a:ext cx="2201446" cy="325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60232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z="2800" dirty="0"/>
              <a:t>Signs/Symptoms</a:t>
            </a:r>
          </a:p>
          <a:p>
            <a:pPr marL="285750" indent="-285750">
              <a:buFont typeface="Arial" pitchFamily="34" charset="0"/>
              <a:buChar char="•"/>
            </a:pPr>
            <a:r>
              <a:rPr lang="en-US" sz="2000" dirty="0"/>
              <a:t>Patient usually in good condition; working in hot, humid environment</a:t>
            </a:r>
          </a:p>
          <a:p>
            <a:pPr marL="285750" indent="-285750">
              <a:buFont typeface="Arial" pitchFamily="34" charset="0"/>
              <a:buChar char="•"/>
            </a:pPr>
            <a:r>
              <a:rPr lang="en-US" sz="2000" dirty="0"/>
              <a:t>Cramps of fingers, arms, legs, abdominal muscles</a:t>
            </a:r>
          </a:p>
          <a:p>
            <a:pPr marL="285750" indent="-285750">
              <a:buFont typeface="Arial" pitchFamily="34" charset="0"/>
              <a:buChar char="•"/>
            </a:pPr>
            <a:r>
              <a:rPr lang="en-US" sz="2000" dirty="0"/>
              <a:t>Nausea</a:t>
            </a:r>
          </a:p>
          <a:p>
            <a:pPr marL="285750" indent="-285750">
              <a:buFont typeface="Arial" pitchFamily="34" charset="0"/>
              <a:buChar char="•"/>
            </a:pPr>
            <a:r>
              <a:rPr lang="en-US" sz="2000" dirty="0"/>
              <a:t>Normotensive, mild hypotension; tachycardia</a:t>
            </a:r>
          </a:p>
          <a:p>
            <a:pPr marL="285750" indent="-285750">
              <a:buFont typeface="Arial" pitchFamily="34" charset="0"/>
              <a:buChar char="•"/>
            </a:pPr>
            <a:r>
              <a:rPr lang="en-US" sz="2000" dirty="0"/>
              <a:t>Cool, pale skin</a:t>
            </a:r>
          </a:p>
          <a:p>
            <a:pPr marL="285750" indent="-285750">
              <a:buFont typeface="Arial" pitchFamily="34" charset="0"/>
              <a:buChar char="•"/>
            </a:pPr>
            <a:r>
              <a:rPr lang="en-US" sz="2000" dirty="0"/>
              <a:t>Awake, alert, normal body </a:t>
            </a:r>
            <a:r>
              <a:rPr lang="en-US" sz="2000" dirty="0" smtClean="0"/>
              <a:t>temperature.</a:t>
            </a:r>
            <a:endParaRPr lang="en-US" sz="2000" dirty="0"/>
          </a:p>
          <a:p>
            <a:pPr marL="285750" indent="-285750">
              <a:buFont typeface="Arial" pitchFamily="34" charset="0"/>
              <a:buChar char="•"/>
            </a:pPr>
            <a:endParaRPr lang="en-US" dirty="0"/>
          </a:p>
          <a:p>
            <a:pPr marL="285750" indent="-285750">
              <a:buFont typeface="Arial" pitchFamily="34" charset="0"/>
              <a:buChar char="•"/>
            </a:pPr>
            <a:endParaRPr lang="en-US" dirty="0"/>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Cramps </a:t>
            </a:r>
            <a:endParaRPr lang="en-US" dirty="0">
              <a:solidFill>
                <a:schemeClr val="tx1"/>
              </a:solidFill>
            </a:endParaRPr>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Tree>
    <p:extLst>
      <p:ext uri="{BB962C8B-B14F-4D97-AF65-F5344CB8AC3E}">
        <p14:creationId xmlns:p14="http://schemas.microsoft.com/office/powerpoint/2010/main" val="209653859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z="2800" dirty="0"/>
              <a:t>Management: </a:t>
            </a:r>
            <a:endParaRPr lang="en-US" sz="2800" dirty="0" smtClean="0"/>
          </a:p>
          <a:p>
            <a:pPr marL="457200" indent="-457200">
              <a:buFont typeface="Arial" pitchFamily="34" charset="0"/>
              <a:buChar char="•"/>
            </a:pPr>
            <a:r>
              <a:rPr lang="en-US" sz="2000" dirty="0" smtClean="0"/>
              <a:t>Rest </a:t>
            </a:r>
            <a:r>
              <a:rPr lang="en-US" sz="2000" dirty="0"/>
              <a:t>in cool </a:t>
            </a:r>
            <a:r>
              <a:rPr lang="en-US" sz="2000" dirty="0" smtClean="0"/>
              <a:t>environment</a:t>
            </a:r>
          </a:p>
          <a:p>
            <a:pPr marL="457200" indent="-457200">
              <a:buFont typeface="Arial" pitchFamily="34" charset="0"/>
              <a:buChar char="•"/>
            </a:pPr>
            <a:r>
              <a:rPr lang="en-US" sz="2000" dirty="0" smtClean="0"/>
              <a:t>Stretching </a:t>
            </a:r>
            <a:r>
              <a:rPr lang="en-US" sz="2000" dirty="0"/>
              <a:t>the affected </a:t>
            </a:r>
            <a:r>
              <a:rPr lang="en-US" sz="2000" dirty="0" smtClean="0"/>
              <a:t>muscle</a:t>
            </a:r>
          </a:p>
          <a:p>
            <a:pPr marL="457200" indent="-457200">
              <a:buFont typeface="Arial" pitchFamily="34" charset="0"/>
              <a:buChar char="•"/>
            </a:pPr>
            <a:r>
              <a:rPr lang="en-US" sz="2000" dirty="0" smtClean="0"/>
              <a:t>Rehydration </a:t>
            </a:r>
            <a:r>
              <a:rPr lang="en-US" sz="1600" dirty="0" smtClean="0"/>
              <a:t>(Do </a:t>
            </a:r>
            <a:r>
              <a:rPr lang="en-US" sz="1600" dirty="0"/>
              <a:t>not give liquids </a:t>
            </a:r>
            <a:r>
              <a:rPr lang="en-US" sz="1600" dirty="0" smtClean="0"/>
              <a:t/>
            </a:r>
            <a:br>
              <a:rPr lang="en-US" sz="1600" dirty="0" smtClean="0"/>
            </a:br>
            <a:r>
              <a:rPr lang="en-US" sz="1600" dirty="0" smtClean="0"/>
              <a:t>with </a:t>
            </a:r>
            <a:r>
              <a:rPr lang="en-US" sz="1600" dirty="0"/>
              <a:t>caffeine or alcohol.)</a:t>
            </a:r>
          </a:p>
          <a:p>
            <a:pPr marL="457200" indent="-457200">
              <a:buFont typeface="Arial" pitchFamily="34" charset="0"/>
              <a:buChar char="•"/>
            </a:pPr>
            <a:r>
              <a:rPr lang="en-US" sz="2000" dirty="0"/>
              <a:t>Discontinue liquids, if victim is </a:t>
            </a:r>
            <a:r>
              <a:rPr lang="en-US" sz="2000" dirty="0" smtClean="0"/>
              <a:t/>
            </a:r>
            <a:br>
              <a:rPr lang="en-US" sz="2000" dirty="0" smtClean="0"/>
            </a:br>
            <a:r>
              <a:rPr lang="en-US" sz="2000" dirty="0" smtClean="0"/>
              <a:t>nauseated</a:t>
            </a:r>
            <a:r>
              <a:rPr lang="en-US" sz="2000" dirty="0"/>
              <a:t>.</a:t>
            </a:r>
          </a:p>
          <a:p>
            <a:pPr marL="285750" indent="-285750">
              <a:buFont typeface="Arial" pitchFamily="34" charset="0"/>
              <a:buChar char="•"/>
            </a:pPr>
            <a:endParaRPr lang="en-US" dirty="0"/>
          </a:p>
          <a:p>
            <a:pPr marL="285750" indent="-285750">
              <a:buFont typeface="Arial" pitchFamily="34" charset="0"/>
              <a:buChar char="•"/>
            </a:pPr>
            <a:endParaRPr lang="en-US" dirty="0"/>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Cramps </a:t>
            </a:r>
            <a:endParaRPr lang="en-US" dirty="0">
              <a:solidFill>
                <a:schemeClr val="tx1"/>
              </a:solidFill>
            </a:endParaRPr>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5146" y="2401659"/>
            <a:ext cx="3351483"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9323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p:txBody>
          <a:bodyPr/>
          <a:lstStyle/>
          <a:p>
            <a:pPr marL="342900" indent="-342900">
              <a:buFont typeface="Arial" pitchFamily="34" charset="0"/>
              <a:buChar char="•"/>
            </a:pPr>
            <a:r>
              <a:rPr lang="en-US" sz="2400" dirty="0">
                <a:latin typeface="Arial" pitchFamily="34" charset="0"/>
                <a:cs typeface="Arial" pitchFamily="34" charset="0"/>
              </a:rPr>
              <a:t>More serious than heat </a:t>
            </a:r>
            <a:r>
              <a:rPr lang="en-US" sz="2400" dirty="0" smtClean="0">
                <a:latin typeface="Arial" pitchFamily="34" charset="0"/>
                <a:cs typeface="Arial" pitchFamily="34" charset="0"/>
              </a:rPr>
              <a:t>cramps</a:t>
            </a:r>
          </a:p>
          <a:p>
            <a:pPr marL="342900" indent="-342900">
              <a:buFont typeface="Arial" pitchFamily="34" charset="0"/>
              <a:buChar char="•"/>
            </a:pPr>
            <a:r>
              <a:rPr lang="en-US" sz="2400" dirty="0" smtClean="0">
                <a:latin typeface="Arial" pitchFamily="34" charset="0"/>
                <a:cs typeface="Arial" pitchFamily="34" charset="0"/>
              </a:rPr>
              <a:t>Most </a:t>
            </a:r>
            <a:r>
              <a:rPr lang="en-US" sz="2400" dirty="0">
                <a:latin typeface="Arial" pitchFamily="34" charset="0"/>
                <a:cs typeface="Arial" pitchFamily="34" charset="0"/>
              </a:rPr>
              <a:t>common heat-related illness a prehospital provider will encounter.</a:t>
            </a:r>
          </a:p>
          <a:p>
            <a:pPr marL="342900" indent="-342900">
              <a:buFont typeface="Arial" pitchFamily="34" charset="0"/>
              <a:buChar char="•"/>
            </a:pPr>
            <a:r>
              <a:rPr lang="en-US" sz="2400" dirty="0">
                <a:latin typeface="Arial" pitchFamily="34" charset="0"/>
                <a:cs typeface="Arial" pitchFamily="34" charset="0"/>
              </a:rPr>
              <a:t>Caused </a:t>
            </a:r>
            <a:r>
              <a:rPr lang="en-US" sz="2400" dirty="0" smtClean="0">
                <a:latin typeface="Arial" pitchFamily="34" charset="0"/>
                <a:cs typeface="Arial" pitchFamily="34" charset="0"/>
              </a:rPr>
              <a:t>by:</a:t>
            </a:r>
            <a:endParaRPr lang="en-US" sz="2400" dirty="0">
              <a:latin typeface="Arial" pitchFamily="34" charset="0"/>
              <a:cs typeface="Arial" pitchFamily="34" charset="0"/>
            </a:endParaRPr>
          </a:p>
          <a:p>
            <a:r>
              <a:rPr lang="en-US" sz="2000" dirty="0" smtClean="0">
                <a:latin typeface="Arial" pitchFamily="34" charset="0"/>
                <a:cs typeface="Arial" pitchFamily="34" charset="0"/>
              </a:rPr>
              <a:t>     </a:t>
            </a:r>
            <a:r>
              <a:rPr lang="en-US" sz="2000" dirty="0">
                <a:latin typeface="Arial" pitchFamily="34" charset="0"/>
                <a:cs typeface="Arial" pitchFamily="34" charset="0"/>
              </a:rPr>
              <a:t>- Increased vascular space due to vasodilation</a:t>
            </a:r>
          </a:p>
          <a:p>
            <a:r>
              <a:rPr lang="en-US" sz="2000" dirty="0" smtClean="0">
                <a:latin typeface="Arial" pitchFamily="34" charset="0"/>
                <a:cs typeface="Arial" pitchFamily="34" charset="0"/>
              </a:rPr>
              <a:t>     - Decreased </a:t>
            </a:r>
            <a:r>
              <a:rPr lang="en-US" sz="2000" dirty="0">
                <a:latin typeface="Arial" pitchFamily="34" charset="0"/>
                <a:cs typeface="Arial" pitchFamily="34" charset="0"/>
              </a:rPr>
              <a:t>blood volume due to sweating</a:t>
            </a:r>
          </a:p>
          <a:p>
            <a:r>
              <a:rPr lang="en-US" sz="2000" dirty="0" smtClean="0">
                <a:latin typeface="Arial" pitchFamily="34" charset="0"/>
                <a:cs typeface="Arial" pitchFamily="34" charset="0"/>
              </a:rPr>
              <a:t>     - Decreased </a:t>
            </a:r>
            <a:r>
              <a:rPr lang="en-US" sz="2000" dirty="0">
                <a:latin typeface="Arial" pitchFamily="34" charset="0"/>
                <a:cs typeface="Arial" pitchFamily="34" charset="0"/>
              </a:rPr>
              <a:t>CNS perfusion</a:t>
            </a:r>
          </a:p>
          <a:p>
            <a:pPr marL="285750" indent="-285750">
              <a:buFont typeface="Arial" pitchFamily="34" charset="0"/>
              <a:buChar char="•"/>
            </a:pPr>
            <a:r>
              <a:rPr lang="en-US" sz="2400" dirty="0">
                <a:latin typeface="Arial" pitchFamily="34" charset="0"/>
                <a:cs typeface="Arial" pitchFamily="34" charset="0"/>
              </a:rPr>
              <a:t>Although </a:t>
            </a:r>
            <a:r>
              <a:rPr lang="en-US" sz="2400" dirty="0" smtClean="0">
                <a:latin typeface="Arial" pitchFamily="34" charset="0"/>
                <a:cs typeface="Arial" pitchFamily="34" charset="0"/>
              </a:rPr>
              <a:t>heat exhaustion isn't </a:t>
            </a:r>
            <a:r>
              <a:rPr lang="en-US" sz="2400" dirty="0">
                <a:latin typeface="Arial" pitchFamily="34" charset="0"/>
                <a:cs typeface="Arial" pitchFamily="34" charset="0"/>
              </a:rPr>
              <a:t>as serious as heat stroke, it isn't something to be taken lightly. </a:t>
            </a:r>
            <a:endParaRPr lang="en-US"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Exhaustion </a:t>
            </a:r>
            <a:endParaRPr lang="en-US" dirty="0">
              <a:solidFill>
                <a:schemeClr val="tx1"/>
              </a:solidFill>
            </a:endParaRPr>
          </a:p>
        </p:txBody>
      </p:sp>
    </p:spTree>
    <p:extLst>
      <p:ext uri="{BB962C8B-B14F-4D97-AF65-F5344CB8AC3E}">
        <p14:creationId xmlns:p14="http://schemas.microsoft.com/office/powerpoint/2010/main" val="3542960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381000" y="2133600"/>
            <a:ext cx="7690522" cy="4343400"/>
          </a:xfrm>
        </p:spPr>
        <p:txBody>
          <a:bodyPr>
            <a:normAutofit/>
          </a:bodyPr>
          <a:lstStyle/>
          <a:p>
            <a:r>
              <a:rPr lang="en-US" sz="2400" dirty="0">
                <a:latin typeface="Arial" pitchFamily="34" charset="0"/>
                <a:cs typeface="Arial" pitchFamily="34" charset="0"/>
              </a:rPr>
              <a:t>Signs/Symptoms</a:t>
            </a:r>
          </a:p>
          <a:p>
            <a:pPr marL="342900" indent="-342900">
              <a:buFont typeface="Arial" pitchFamily="34" charset="0"/>
              <a:buChar char="•"/>
            </a:pPr>
            <a:r>
              <a:rPr lang="en-US" sz="2400" dirty="0">
                <a:latin typeface="Arial" pitchFamily="34" charset="0"/>
                <a:cs typeface="Arial" pitchFamily="34" charset="0"/>
              </a:rPr>
              <a:t>Headache, dizziness, fatigue, </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nausea</a:t>
            </a:r>
            <a:r>
              <a:rPr lang="en-US" sz="2400" dirty="0">
                <a:latin typeface="Arial" pitchFamily="34" charset="0"/>
                <a:cs typeface="Arial" pitchFamily="34" charset="0"/>
              </a:rPr>
              <a:t>, confusion</a:t>
            </a:r>
          </a:p>
          <a:p>
            <a:pPr marL="342900" indent="-342900">
              <a:buFont typeface="Arial" pitchFamily="34" charset="0"/>
              <a:buChar char="•"/>
            </a:pPr>
            <a:r>
              <a:rPr lang="en-US" sz="2400" dirty="0">
                <a:latin typeface="Arial" pitchFamily="34" charset="0"/>
                <a:cs typeface="Arial" pitchFamily="34" charset="0"/>
              </a:rPr>
              <a:t>Weakness, syncope</a:t>
            </a:r>
          </a:p>
          <a:p>
            <a:pPr marL="342900" indent="-342900">
              <a:buFont typeface="Arial" pitchFamily="34" charset="0"/>
              <a:buChar char="•"/>
            </a:pPr>
            <a:r>
              <a:rPr lang="en-US" sz="2400" dirty="0">
                <a:latin typeface="Arial" pitchFamily="34" charset="0"/>
                <a:cs typeface="Arial" pitchFamily="34" charset="0"/>
              </a:rPr>
              <a:t>Profuse perspiration, pallor</a:t>
            </a:r>
          </a:p>
          <a:p>
            <a:pPr marL="342900" indent="-342900">
              <a:buFont typeface="Arial" pitchFamily="34" charset="0"/>
              <a:buChar char="•"/>
            </a:pPr>
            <a:r>
              <a:rPr lang="en-US" sz="2400" dirty="0">
                <a:latin typeface="Arial" pitchFamily="34" charset="0"/>
                <a:cs typeface="Arial" pitchFamily="34" charset="0"/>
              </a:rPr>
              <a:t>Tachycardia, hypotension, </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tachypnea</a:t>
            </a:r>
            <a:endParaRPr lang="en-US" sz="2400" dirty="0">
              <a:latin typeface="Arial" pitchFamily="34" charset="0"/>
              <a:cs typeface="Arial" pitchFamily="34" charset="0"/>
            </a:endParaRPr>
          </a:p>
          <a:p>
            <a:pPr marL="342900" indent="-342900">
              <a:buFont typeface="Arial" pitchFamily="34" charset="0"/>
              <a:buChar char="•"/>
            </a:pPr>
            <a:r>
              <a:rPr lang="en-US" sz="2400" dirty="0">
                <a:latin typeface="Arial" pitchFamily="34" charset="0"/>
                <a:cs typeface="Arial" pitchFamily="34" charset="0"/>
              </a:rPr>
              <a:t>Orthostatic changes</a:t>
            </a:r>
          </a:p>
          <a:p>
            <a:pPr marL="342900" indent="-342900">
              <a:buFont typeface="Arial" pitchFamily="34" charset="0"/>
              <a:buChar char="•"/>
            </a:pPr>
            <a:r>
              <a:rPr lang="en-US" sz="2400" dirty="0">
                <a:latin typeface="Arial" pitchFamily="34" charset="0"/>
                <a:cs typeface="Arial" pitchFamily="34" charset="0"/>
              </a:rPr>
              <a:t>Normal core </a:t>
            </a:r>
            <a:r>
              <a:rPr lang="en-US" sz="2400" dirty="0" smtClean="0">
                <a:latin typeface="Arial" pitchFamily="34" charset="0"/>
                <a:cs typeface="Arial" pitchFamily="34" charset="0"/>
              </a:rPr>
              <a:t>temperature</a:t>
            </a:r>
            <a:endParaRPr lang="en-US" sz="24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Exhaustion </a:t>
            </a:r>
            <a:endParaRPr lang="en-US" dirty="0">
              <a:solidFill>
                <a:schemeClr val="tx1"/>
              </a:solidFill>
            </a:endParaRPr>
          </a:p>
        </p:txBody>
      </p:sp>
      <p:pic>
        <p:nvPicPr>
          <p:cNvPr id="1945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905"/>
          <a:stretch/>
        </p:blipFill>
        <p:spPr bwMode="auto">
          <a:xfrm>
            <a:off x="5181600" y="1676400"/>
            <a:ext cx="3770313"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0810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990600" y="2133600"/>
            <a:ext cx="7696200" cy="4343400"/>
          </a:xfrm>
        </p:spPr>
        <p:txBody>
          <a:bodyPr>
            <a:normAutofit/>
          </a:bodyPr>
          <a:lstStyle/>
          <a:p>
            <a:r>
              <a:rPr lang="en-US" sz="2800" dirty="0">
                <a:latin typeface="Arial" pitchFamily="34" charset="0"/>
                <a:cs typeface="Arial" pitchFamily="34" charset="0"/>
              </a:rPr>
              <a:t>Management</a:t>
            </a:r>
          </a:p>
          <a:p>
            <a:pPr marL="342900" indent="-342900">
              <a:buFont typeface="Arial" pitchFamily="34" charset="0"/>
              <a:buChar char="•"/>
            </a:pPr>
            <a:r>
              <a:rPr lang="en-US" sz="2200" dirty="0">
                <a:latin typeface="Arial" pitchFamily="34" charset="0"/>
                <a:cs typeface="Arial" pitchFamily="34" charset="0"/>
              </a:rPr>
              <a:t>Move to cool place, stop activity, lie </a:t>
            </a:r>
            <a:r>
              <a:rPr lang="en-US" sz="2200" dirty="0" smtClean="0">
                <a:latin typeface="Arial" pitchFamily="34" charset="0"/>
                <a:cs typeface="Arial" pitchFamily="34" charset="0"/>
              </a:rPr>
              <a:t>down</a:t>
            </a:r>
          </a:p>
          <a:p>
            <a:pPr marL="342900" indent="-342900">
              <a:buFont typeface="Arial" pitchFamily="34" charset="0"/>
              <a:buChar char="•"/>
            </a:pPr>
            <a:r>
              <a:rPr lang="en-US" sz="2200" dirty="0">
                <a:latin typeface="Arial" pitchFamily="34" charset="0"/>
                <a:cs typeface="Arial" pitchFamily="34" charset="0"/>
              </a:rPr>
              <a:t>Remove clothing as necessary to make </a:t>
            </a:r>
            <a:r>
              <a:rPr lang="en-US" sz="2200" dirty="0" smtClean="0">
                <a:latin typeface="Arial" pitchFamily="34" charset="0"/>
                <a:cs typeface="Arial" pitchFamily="34" charset="0"/>
              </a:rPr>
              <a:t>the patient </a:t>
            </a:r>
            <a:r>
              <a:rPr lang="en-US" sz="2200" dirty="0">
                <a:latin typeface="Arial" pitchFamily="34" charset="0"/>
                <a:cs typeface="Arial" pitchFamily="34" charset="0"/>
              </a:rPr>
              <a:t>comfortable</a:t>
            </a:r>
            <a:r>
              <a:rPr lang="en-US" sz="2200" dirty="0" smtClean="0">
                <a:latin typeface="Arial" pitchFamily="34" charset="0"/>
                <a:cs typeface="Arial" pitchFamily="34" charset="0"/>
              </a:rPr>
              <a:t>.</a:t>
            </a:r>
          </a:p>
          <a:p>
            <a:pPr marL="342900" indent="-342900">
              <a:buFont typeface="Arial" pitchFamily="34" charset="0"/>
              <a:buChar char="•"/>
            </a:pPr>
            <a:r>
              <a:rPr lang="en-US" sz="2200" dirty="0">
                <a:latin typeface="Arial" pitchFamily="34" charset="0"/>
                <a:cs typeface="Arial" pitchFamily="34" charset="0"/>
              </a:rPr>
              <a:t>Cold packs may be utilized for the neck (posterior</a:t>
            </a:r>
            <a:r>
              <a:rPr lang="en-US" sz="2200" dirty="0" smtClean="0">
                <a:latin typeface="Arial" pitchFamily="34" charset="0"/>
                <a:cs typeface="Arial" pitchFamily="34" charset="0"/>
              </a:rPr>
              <a:t>), armpits</a:t>
            </a:r>
            <a:r>
              <a:rPr lang="en-US" sz="2200" dirty="0">
                <a:latin typeface="Arial" pitchFamily="34" charset="0"/>
                <a:cs typeface="Arial" pitchFamily="34" charset="0"/>
              </a:rPr>
              <a:t>, </a:t>
            </a:r>
            <a:r>
              <a:rPr lang="en-US" sz="2200" dirty="0" smtClean="0">
                <a:latin typeface="Arial" pitchFamily="34" charset="0"/>
                <a:cs typeface="Arial" pitchFamily="34" charset="0"/>
              </a:rPr>
              <a:t>groin and </a:t>
            </a:r>
            <a:r>
              <a:rPr lang="en-US" sz="2200" dirty="0">
                <a:latin typeface="Arial" pitchFamily="34" charset="0"/>
                <a:cs typeface="Arial" pitchFamily="34" charset="0"/>
              </a:rPr>
              <a:t>along the thorax.</a:t>
            </a:r>
          </a:p>
          <a:p>
            <a:pPr marL="342900" indent="-342900">
              <a:buFont typeface="Arial" pitchFamily="34" charset="0"/>
              <a:buChar char="•"/>
            </a:pPr>
            <a:r>
              <a:rPr lang="en-US" sz="2200" dirty="0" smtClean="0">
                <a:latin typeface="Arial" pitchFamily="34" charset="0"/>
                <a:cs typeface="Arial" pitchFamily="34" charset="0"/>
              </a:rPr>
              <a:t>Oxygen</a:t>
            </a:r>
          </a:p>
          <a:p>
            <a:pPr marL="342900" indent="-342900">
              <a:buFont typeface="Arial" pitchFamily="34" charset="0"/>
              <a:buChar char="•"/>
            </a:pPr>
            <a:r>
              <a:rPr lang="en-US" sz="2200" dirty="0">
                <a:latin typeface="Arial" pitchFamily="34" charset="0"/>
                <a:cs typeface="Arial" pitchFamily="34" charset="0"/>
              </a:rPr>
              <a:t>IV Fluid Therapy: 20mL/kg fluid bolus if the patient is hypotensive to achieve a systolic BP of at least 100mmHg.</a:t>
            </a: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Exhaustion </a:t>
            </a:r>
            <a:endParaRPr lang="en-US" dirty="0">
              <a:solidFill>
                <a:schemeClr val="tx1"/>
              </a:solidFill>
            </a:endParaRPr>
          </a:p>
        </p:txBody>
      </p:sp>
    </p:spTree>
    <p:extLst>
      <p:ext uri="{BB962C8B-B14F-4D97-AF65-F5344CB8AC3E}">
        <p14:creationId xmlns:p14="http://schemas.microsoft.com/office/powerpoint/2010/main" val="9075800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2209800"/>
            <a:ext cx="5486400" cy="4343400"/>
          </a:xfrm>
        </p:spPr>
        <p:txBody>
          <a:bodyPr>
            <a:normAutofit/>
          </a:bodyPr>
          <a:lstStyle/>
          <a:p>
            <a:r>
              <a:rPr lang="en-US" sz="3200" dirty="0">
                <a:latin typeface="Arial" pitchFamily="34" charset="0"/>
                <a:cs typeface="Arial" pitchFamily="34" charset="0"/>
              </a:rPr>
              <a:t>Homeostasis – The tendency of the body to seek and maintain a condition of balance or equilibrium </a:t>
            </a:r>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3200" dirty="0" smtClean="0">
                <a:latin typeface="Arial" pitchFamily="34" charset="0"/>
                <a:cs typeface="Arial" pitchFamily="34" charset="0"/>
              </a:rPr>
              <a:t>within </a:t>
            </a:r>
            <a:r>
              <a:rPr lang="en-US" sz="3200" dirty="0">
                <a:latin typeface="Arial" pitchFamily="34" charset="0"/>
                <a:cs typeface="Arial" pitchFamily="34" charset="0"/>
              </a:rPr>
              <a:t>its internal environment, even when faced with external changes</a:t>
            </a:r>
            <a:r>
              <a:rPr lang="en-US" sz="3200" dirty="0" smtClean="0">
                <a:latin typeface="Arial" pitchFamily="34" charset="0"/>
                <a:cs typeface="Arial" pitchFamily="34" charset="0"/>
              </a:rPr>
              <a:t>.</a:t>
            </a:r>
          </a:p>
        </p:txBody>
      </p:sp>
      <p:sp>
        <p:nvSpPr>
          <p:cNvPr id="2" name="Title 1"/>
          <p:cNvSpPr>
            <a:spLocks noGrp="1"/>
          </p:cNvSpPr>
          <p:nvPr>
            <p:ph type="title"/>
          </p:nvPr>
        </p:nvSpPr>
        <p:spPr/>
        <p:txBody>
          <a:bodyPr/>
          <a:lstStyle/>
          <a:p>
            <a:r>
              <a:rPr lang="en-US" dirty="0">
                <a:solidFill>
                  <a:schemeClr val="accent4"/>
                </a:solidFill>
              </a:rPr>
              <a:t>Homeostasis</a:t>
            </a:r>
            <a:endParaRPr lang="en-US" dirty="0"/>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4343400" y="3105565"/>
            <a:ext cx="4648200" cy="3572017"/>
          </a:xfrm>
          <a:prstGeom prst="rect">
            <a:avLst/>
          </a:prstGeom>
        </p:spPr>
      </p:pic>
    </p:spTree>
    <p:extLst>
      <p:ext uri="{BB962C8B-B14F-4D97-AF65-F5344CB8AC3E}">
        <p14:creationId xmlns:p14="http://schemas.microsoft.com/office/powerpoint/2010/main" val="8669103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685800" y="2133600"/>
            <a:ext cx="8001000" cy="4343400"/>
          </a:xfrm>
        </p:spPr>
        <p:txBody>
          <a:bodyPr>
            <a:normAutofit/>
          </a:bodyPr>
          <a:lstStyle/>
          <a:p>
            <a:pPr marL="342900" indent="-342900">
              <a:buFont typeface="Arial" pitchFamily="34" charset="0"/>
              <a:buChar char="•"/>
            </a:pPr>
            <a:r>
              <a:rPr lang="en-US" sz="2200" dirty="0" smtClean="0">
                <a:latin typeface="Arial" pitchFamily="34" charset="0"/>
                <a:cs typeface="Arial" pitchFamily="34" charset="0"/>
              </a:rPr>
              <a:t>It </a:t>
            </a:r>
            <a:r>
              <a:rPr lang="en-US" sz="2200" dirty="0">
                <a:latin typeface="Arial" pitchFamily="34" charset="0"/>
                <a:cs typeface="Arial" pitchFamily="34" charset="0"/>
              </a:rPr>
              <a:t>the most emergent and life threatening </a:t>
            </a:r>
            <a:r>
              <a:rPr lang="en-US" sz="2200" dirty="0" smtClean="0">
                <a:latin typeface="Arial" pitchFamily="34" charset="0"/>
                <a:cs typeface="Arial" pitchFamily="34" charset="0"/>
              </a:rPr>
              <a:t>form of heat </a:t>
            </a:r>
            <a:r>
              <a:rPr lang="en-US" sz="2200" dirty="0">
                <a:latin typeface="Arial" pitchFamily="34" charset="0"/>
                <a:cs typeface="Arial" pitchFamily="34" charset="0"/>
              </a:rPr>
              <a:t>illness. </a:t>
            </a:r>
          </a:p>
          <a:p>
            <a:pPr marL="342900" indent="-342900">
              <a:buFont typeface="Arial" pitchFamily="34" charset="0"/>
              <a:buChar char="•"/>
            </a:pPr>
            <a:r>
              <a:rPr lang="en-US" sz="2200" dirty="0">
                <a:latin typeface="Arial" pitchFamily="34" charset="0"/>
                <a:cs typeface="Arial" pitchFamily="34" charset="0"/>
              </a:rPr>
              <a:t>Body heat accumulation leads to increased temperature above </a:t>
            </a:r>
            <a:r>
              <a:rPr lang="en-US" sz="2200" dirty="0" smtClean="0">
                <a:latin typeface="Arial" pitchFamily="34" charset="0"/>
                <a:cs typeface="Arial" pitchFamily="34" charset="0"/>
              </a:rPr>
              <a:t>104F</a:t>
            </a:r>
            <a:endParaRPr lang="en-US" sz="2200" dirty="0">
              <a:latin typeface="Arial" pitchFamily="34" charset="0"/>
              <a:cs typeface="Arial" pitchFamily="34" charset="0"/>
            </a:endParaRPr>
          </a:p>
          <a:p>
            <a:pPr marL="342900" indent="-342900">
              <a:buFont typeface="Arial" pitchFamily="34" charset="0"/>
              <a:buChar char="•"/>
            </a:pPr>
            <a:r>
              <a:rPr lang="en-US" sz="2200" dirty="0">
                <a:latin typeface="Arial" pitchFamily="34" charset="0"/>
                <a:cs typeface="Arial" pitchFamily="34" charset="0"/>
              </a:rPr>
              <a:t>Increased temperature damages hypothalamus:</a:t>
            </a:r>
          </a:p>
          <a:p>
            <a:r>
              <a:rPr lang="en-US" dirty="0" smtClean="0">
                <a:latin typeface="Arial" pitchFamily="34" charset="0"/>
                <a:cs typeface="Arial" pitchFamily="34" charset="0"/>
              </a:rPr>
              <a:t>       - Heat </a:t>
            </a:r>
            <a:r>
              <a:rPr lang="en-US" dirty="0">
                <a:latin typeface="Arial" pitchFamily="34" charset="0"/>
                <a:cs typeface="Arial" pitchFamily="34" charset="0"/>
              </a:rPr>
              <a:t>regulating mechanism failure occurs</a:t>
            </a:r>
          </a:p>
          <a:p>
            <a:r>
              <a:rPr lang="en-US" dirty="0" smtClean="0">
                <a:latin typeface="Arial" pitchFamily="34" charset="0"/>
                <a:cs typeface="Arial" pitchFamily="34" charset="0"/>
              </a:rPr>
              <a:t>       </a:t>
            </a:r>
            <a:r>
              <a:rPr lang="en-US" dirty="0">
                <a:latin typeface="Arial" pitchFamily="34" charset="0"/>
                <a:cs typeface="Arial" pitchFamily="34" charset="0"/>
              </a:rPr>
              <a:t>- Sweating mechanism </a:t>
            </a:r>
            <a:r>
              <a:rPr lang="en-US" dirty="0" smtClean="0">
                <a:latin typeface="Arial" pitchFamily="34" charset="0"/>
                <a:cs typeface="Arial" pitchFamily="34" charset="0"/>
              </a:rPr>
              <a:t>fails</a:t>
            </a:r>
          </a:p>
          <a:p>
            <a:r>
              <a:rPr lang="en-US" dirty="0" smtClean="0">
                <a:latin typeface="Arial" pitchFamily="34" charset="0"/>
                <a:cs typeface="Arial" pitchFamily="34" charset="0"/>
              </a:rPr>
              <a:t>       - Organ </a:t>
            </a:r>
            <a:r>
              <a:rPr lang="en-US" dirty="0">
                <a:latin typeface="Arial" pitchFamily="34" charset="0"/>
                <a:cs typeface="Arial" pitchFamily="34" charset="0"/>
              </a:rPr>
              <a:t>damage across all body systems (liver, kidney, brain, etc.) </a:t>
            </a:r>
          </a:p>
          <a:p>
            <a:pPr marL="342900" indent="-342900">
              <a:buFont typeface="Arial" pitchFamily="34" charset="0"/>
              <a:buChar char="•"/>
            </a:pPr>
            <a:r>
              <a:rPr lang="en-US" sz="2200" dirty="0" smtClean="0">
                <a:latin typeface="Arial" pitchFamily="34" charset="0"/>
                <a:cs typeface="Arial" pitchFamily="34" charset="0"/>
              </a:rPr>
              <a:t>Two </a:t>
            </a:r>
            <a:r>
              <a:rPr lang="en-US" sz="2200" dirty="0">
                <a:latin typeface="Arial" pitchFamily="34" charset="0"/>
                <a:cs typeface="Arial" pitchFamily="34" charset="0"/>
              </a:rPr>
              <a:t>types : </a:t>
            </a:r>
          </a:p>
          <a:p>
            <a:r>
              <a:rPr lang="en-US" dirty="0" smtClean="0">
                <a:latin typeface="Arial" pitchFamily="34" charset="0"/>
                <a:cs typeface="Arial" pitchFamily="34" charset="0"/>
              </a:rPr>
              <a:t>       - Classic</a:t>
            </a:r>
            <a:endParaRPr lang="en-US" dirty="0">
              <a:latin typeface="Arial" pitchFamily="34" charset="0"/>
              <a:cs typeface="Arial" pitchFamily="34" charset="0"/>
            </a:endParaRPr>
          </a:p>
          <a:p>
            <a:r>
              <a:rPr lang="en-US" dirty="0" smtClean="0">
                <a:latin typeface="Arial" pitchFamily="34" charset="0"/>
                <a:cs typeface="Arial" pitchFamily="34" charset="0"/>
              </a:rPr>
              <a:t>       - </a:t>
            </a:r>
            <a:r>
              <a:rPr lang="en-US" dirty="0" err="1" smtClean="0">
                <a:latin typeface="Arial" pitchFamily="34" charset="0"/>
                <a:cs typeface="Arial" pitchFamily="34" charset="0"/>
              </a:rPr>
              <a:t>Exertional</a:t>
            </a:r>
            <a:endParaRPr lang="en-US"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Stroke </a:t>
            </a:r>
            <a:endParaRPr lang="en-US" dirty="0">
              <a:solidFill>
                <a:schemeClr val="tx1"/>
              </a:solidFill>
            </a:endParaRPr>
          </a:p>
        </p:txBody>
      </p:sp>
    </p:spTree>
    <p:extLst>
      <p:ext uri="{BB962C8B-B14F-4D97-AF65-F5344CB8AC3E}">
        <p14:creationId xmlns:p14="http://schemas.microsoft.com/office/powerpoint/2010/main" val="15878226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990600" y="2133600"/>
            <a:ext cx="7696200" cy="4343400"/>
          </a:xfrm>
        </p:spPr>
        <p:txBody>
          <a:bodyPr>
            <a:normAutofit/>
          </a:bodyPr>
          <a:lstStyle/>
          <a:p>
            <a:r>
              <a:rPr lang="en-US" sz="2800" dirty="0">
                <a:latin typeface="Arial" pitchFamily="34" charset="0"/>
                <a:cs typeface="Arial" pitchFamily="34" charset="0"/>
              </a:rPr>
              <a:t>Classic Heat Stroke</a:t>
            </a:r>
          </a:p>
          <a:p>
            <a:pPr marL="342900" indent="-342900">
              <a:buFont typeface="Arial" pitchFamily="34" charset="0"/>
              <a:buChar char="•"/>
            </a:pPr>
            <a:r>
              <a:rPr lang="en-US" sz="2200" dirty="0">
                <a:latin typeface="Arial" pitchFamily="34" charset="0"/>
                <a:cs typeface="Arial" pitchFamily="34" charset="0"/>
              </a:rPr>
              <a:t>Slow evolution, onset insidious</a:t>
            </a:r>
          </a:p>
          <a:p>
            <a:pPr marL="342900" indent="-342900">
              <a:buFont typeface="Arial" pitchFamily="34" charset="0"/>
              <a:buChar char="•"/>
            </a:pPr>
            <a:r>
              <a:rPr lang="en-US" sz="2200" dirty="0" smtClean="0">
                <a:latin typeface="Arial" pitchFamily="34" charset="0"/>
                <a:cs typeface="Arial" pitchFamily="34" charset="0"/>
              </a:rPr>
              <a:t>Increased external </a:t>
            </a:r>
            <a:r>
              <a:rPr lang="en-US" sz="2200" dirty="0">
                <a:latin typeface="Arial" pitchFamily="34" charset="0"/>
                <a:cs typeface="Arial" pitchFamily="34" charset="0"/>
              </a:rPr>
              <a:t>heat gain with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decreased </a:t>
            </a:r>
            <a:r>
              <a:rPr lang="en-US" sz="2200" dirty="0">
                <a:latin typeface="Arial" pitchFamily="34" charset="0"/>
                <a:cs typeface="Arial" pitchFamily="34" charset="0"/>
              </a:rPr>
              <a:t>heat dispersal</a:t>
            </a:r>
          </a:p>
          <a:p>
            <a:pPr marL="342900" indent="-342900">
              <a:buFont typeface="Arial" pitchFamily="34" charset="0"/>
              <a:buChar char="•"/>
            </a:pPr>
            <a:r>
              <a:rPr lang="en-US" sz="2200" dirty="0">
                <a:latin typeface="Arial" pitchFamily="34" charset="0"/>
                <a:cs typeface="Arial" pitchFamily="34" charset="0"/>
              </a:rPr>
              <a:t>Elderly, poor, infants, and chronically ill at greatest risk.</a:t>
            </a:r>
          </a:p>
          <a:p>
            <a:pPr marL="342900" indent="-342900">
              <a:buFont typeface="Arial" pitchFamily="34" charset="0"/>
              <a:buChar char="•"/>
            </a:pPr>
            <a:r>
              <a:rPr lang="en-US" sz="2200" dirty="0">
                <a:latin typeface="Arial" pitchFamily="34" charset="0"/>
                <a:cs typeface="Arial" pitchFamily="34" charset="0"/>
              </a:rPr>
              <a:t>Increased risk </a:t>
            </a:r>
            <a:r>
              <a:rPr lang="en-US" sz="2200" dirty="0" smtClean="0">
                <a:latin typeface="Arial" pitchFamily="34" charset="0"/>
                <a:cs typeface="Arial" pitchFamily="34" charset="0"/>
              </a:rPr>
              <a:t>with</a:t>
            </a:r>
          </a:p>
          <a:p>
            <a:r>
              <a:rPr lang="en-US" dirty="0" smtClean="0">
                <a:latin typeface="Arial" pitchFamily="34" charset="0"/>
                <a:cs typeface="Arial" pitchFamily="34" charset="0"/>
              </a:rPr>
              <a:t>         - Lack </a:t>
            </a:r>
            <a:r>
              <a:rPr lang="en-US" dirty="0">
                <a:latin typeface="Arial" pitchFamily="34" charset="0"/>
                <a:cs typeface="Arial" pitchFamily="34" charset="0"/>
              </a:rPr>
              <a:t>of AC</a:t>
            </a:r>
          </a:p>
          <a:p>
            <a:r>
              <a:rPr lang="en-US" dirty="0" smtClean="0">
                <a:latin typeface="Arial" pitchFamily="34" charset="0"/>
                <a:cs typeface="Arial" pitchFamily="34" charset="0"/>
              </a:rPr>
              <a:t>         - Cardiovascular </a:t>
            </a:r>
            <a:r>
              <a:rPr lang="en-US" dirty="0">
                <a:latin typeface="Arial" pitchFamily="34" charset="0"/>
                <a:cs typeface="Arial" pitchFamily="34" charset="0"/>
              </a:rPr>
              <a:t>disease</a:t>
            </a:r>
          </a:p>
          <a:p>
            <a:r>
              <a:rPr lang="en-US" dirty="0" smtClean="0">
                <a:latin typeface="Arial" pitchFamily="34" charset="0"/>
                <a:cs typeface="Arial" pitchFamily="34" charset="0"/>
              </a:rPr>
              <a:t>         - Older </a:t>
            </a:r>
            <a:r>
              <a:rPr lang="en-US" dirty="0">
                <a:latin typeface="Arial" pitchFamily="34" charset="0"/>
                <a:cs typeface="Arial" pitchFamily="34" charset="0"/>
              </a:rPr>
              <a:t>age</a:t>
            </a:r>
          </a:p>
          <a:p>
            <a:r>
              <a:rPr lang="en-US" dirty="0" smtClean="0">
                <a:latin typeface="Arial" pitchFamily="34" charset="0"/>
                <a:cs typeface="Arial" pitchFamily="34" charset="0"/>
              </a:rPr>
              <a:t>         - Cardiovascular/anticholinergic drugs</a:t>
            </a:r>
          </a:p>
          <a:p>
            <a:pPr marL="342900" lvl="0" indent="-342900">
              <a:buFont typeface="Arial" pitchFamily="34" charset="0"/>
              <a:buChar char="•"/>
            </a:pPr>
            <a:r>
              <a:rPr lang="en-US" sz="2200" dirty="0">
                <a:solidFill>
                  <a:prstClr val="black">
                    <a:lumMod val="85000"/>
                    <a:lumOff val="15000"/>
                  </a:prstClr>
                </a:solidFill>
                <a:latin typeface="Arial" pitchFamily="34" charset="0"/>
                <a:cs typeface="Arial" pitchFamily="34" charset="0"/>
              </a:rPr>
              <a:t>Dry skin, absence of sweating </a:t>
            </a:r>
          </a:p>
          <a:p>
            <a:endParaRPr lang="en-US"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Stroke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905500" y="1600200"/>
            <a:ext cx="3009900" cy="2009775"/>
          </a:xfrm>
          <a:prstGeom prst="rect">
            <a:avLst/>
          </a:prstGeom>
        </p:spPr>
      </p:pic>
      <p:pic>
        <p:nvPicPr>
          <p:cNvPr id="6" name="Picture 5"/>
          <p:cNvPicPr>
            <a:picLocks noChangeAspect="1"/>
          </p:cNvPicPr>
          <p:nvPr/>
        </p:nvPicPr>
        <p:blipFill rotWithShape="1">
          <a:blip r:embed="rId4"/>
          <a:srcRect l="19538" t="12855" r="29363" b="23020"/>
          <a:stretch/>
        </p:blipFill>
        <p:spPr>
          <a:xfrm>
            <a:off x="5905501" y="4352365"/>
            <a:ext cx="3009900" cy="2124635"/>
          </a:xfrm>
          <a:prstGeom prst="rect">
            <a:avLst/>
          </a:prstGeom>
        </p:spPr>
      </p:pic>
    </p:spTree>
    <p:extLst>
      <p:ext uri="{BB962C8B-B14F-4D97-AF65-F5344CB8AC3E}">
        <p14:creationId xmlns:p14="http://schemas.microsoft.com/office/powerpoint/2010/main" val="42712520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990600" y="2133600"/>
            <a:ext cx="7696200" cy="4343400"/>
          </a:xfrm>
        </p:spPr>
        <p:txBody>
          <a:bodyPr>
            <a:normAutofit/>
          </a:bodyPr>
          <a:lstStyle/>
          <a:p>
            <a:r>
              <a:rPr lang="en-US" sz="2800" dirty="0">
                <a:latin typeface="Arial" pitchFamily="34" charset="0"/>
                <a:cs typeface="Arial" pitchFamily="34" charset="0"/>
              </a:rPr>
              <a:t>Exertional Heat Stroke</a:t>
            </a:r>
          </a:p>
          <a:p>
            <a:pPr marL="342900" indent="-342900">
              <a:buFont typeface="Arial" pitchFamily="34" charset="0"/>
              <a:buChar char="•"/>
            </a:pPr>
            <a:r>
              <a:rPr lang="en-US" sz="2200" dirty="0">
                <a:latin typeface="Arial" pitchFamily="34" charset="0"/>
                <a:cs typeface="Arial" pitchFamily="34" charset="0"/>
              </a:rPr>
              <a:t>Occurs in healthy, young people in hot environments</a:t>
            </a:r>
          </a:p>
          <a:p>
            <a:pPr marL="342900" indent="-342900">
              <a:buFont typeface="Arial" pitchFamily="34" charset="0"/>
              <a:buChar char="•"/>
            </a:pPr>
            <a:r>
              <a:rPr lang="en-US" sz="2200" dirty="0">
                <a:latin typeface="Arial" pitchFamily="34" charset="0"/>
                <a:cs typeface="Arial" pitchFamily="34" charset="0"/>
              </a:rPr>
              <a:t>Heat builds up faster than it is removed</a:t>
            </a:r>
          </a:p>
          <a:p>
            <a:pPr marL="342900" indent="-342900">
              <a:buFont typeface="Arial" pitchFamily="34" charset="0"/>
              <a:buChar char="•"/>
            </a:pPr>
            <a:r>
              <a:rPr lang="en-US" sz="2200" dirty="0">
                <a:latin typeface="Arial" pitchFamily="34" charset="0"/>
                <a:cs typeface="Arial" pitchFamily="34" charset="0"/>
              </a:rPr>
              <a:t>Damage to hypothalamus occurs</a:t>
            </a:r>
          </a:p>
          <a:p>
            <a:pPr marL="342900" indent="-342900">
              <a:buFont typeface="Arial" pitchFamily="34" charset="0"/>
              <a:buChar char="•"/>
            </a:pPr>
            <a:r>
              <a:rPr lang="en-US" sz="2200" dirty="0">
                <a:latin typeface="Arial" pitchFamily="34" charset="0"/>
                <a:cs typeface="Arial" pitchFamily="34" charset="0"/>
              </a:rPr>
              <a:t>Patient sweats </a:t>
            </a:r>
            <a:r>
              <a:rPr lang="en-US" sz="2200" dirty="0" smtClean="0">
                <a:latin typeface="Arial" pitchFamily="34" charset="0"/>
                <a:cs typeface="Arial" pitchFamily="34" charset="0"/>
              </a:rPr>
              <a:t>heavily prior</a:t>
            </a:r>
            <a:endParaRPr lang="en-US" sz="2200" dirty="0">
              <a:latin typeface="Arial" pitchFamily="34" charset="0"/>
              <a:cs typeface="Arial" pitchFamily="34" charset="0"/>
            </a:endParaRPr>
          </a:p>
          <a:p>
            <a:endParaRPr lang="en-US"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Stroke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943600" y="3646021"/>
            <a:ext cx="2971800" cy="3060700"/>
          </a:xfrm>
          <a:prstGeom prst="rect">
            <a:avLst/>
          </a:prstGeom>
        </p:spPr>
      </p:pic>
    </p:spTree>
    <p:extLst>
      <p:ext uri="{BB962C8B-B14F-4D97-AF65-F5344CB8AC3E}">
        <p14:creationId xmlns:p14="http://schemas.microsoft.com/office/powerpoint/2010/main" val="10191444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fontScale="92500"/>
          </a:bodyPr>
          <a:lstStyle/>
          <a:p>
            <a:r>
              <a:rPr lang="en-US" sz="2400" dirty="0">
                <a:latin typeface="Arial" pitchFamily="34" charset="0"/>
                <a:cs typeface="Arial" pitchFamily="34" charset="0"/>
              </a:rPr>
              <a:t>Signs/Symptoms</a:t>
            </a:r>
          </a:p>
          <a:p>
            <a:pPr marL="342900" indent="-342900">
              <a:buFont typeface="Arial" pitchFamily="34" charset="0"/>
              <a:buChar char="•"/>
            </a:pPr>
            <a:r>
              <a:rPr lang="en-US" sz="2400" dirty="0">
                <a:latin typeface="Arial" pitchFamily="34" charset="0"/>
                <a:cs typeface="Arial" pitchFamily="34" charset="0"/>
              </a:rPr>
              <a:t>Cessation of </a:t>
            </a:r>
            <a:r>
              <a:rPr lang="en-US" sz="2400" dirty="0" smtClean="0">
                <a:latin typeface="Arial" pitchFamily="34" charset="0"/>
                <a:cs typeface="Arial" pitchFamily="34" charset="0"/>
              </a:rPr>
              <a:t>sweating</a:t>
            </a:r>
          </a:p>
          <a:p>
            <a:pPr marL="342900" indent="-342900">
              <a:buFont typeface="Arial" pitchFamily="34" charset="0"/>
              <a:buChar char="•"/>
            </a:pPr>
            <a:r>
              <a:rPr lang="en-US" sz="2400" dirty="0" smtClean="0">
                <a:latin typeface="Arial" pitchFamily="34" charset="0"/>
                <a:cs typeface="Arial" pitchFamily="34" charset="0"/>
              </a:rPr>
              <a:t>Very </a:t>
            </a:r>
            <a:r>
              <a:rPr lang="en-US" sz="2400" dirty="0">
                <a:latin typeface="Arial" pitchFamily="34" charset="0"/>
                <a:cs typeface="Arial" pitchFamily="34" charset="0"/>
              </a:rPr>
              <a:t>high </a:t>
            </a:r>
            <a:r>
              <a:rPr lang="en-US" sz="2400" dirty="0" smtClean="0">
                <a:latin typeface="Arial" pitchFamily="34" charset="0"/>
                <a:cs typeface="Arial" pitchFamily="34" charset="0"/>
              </a:rPr>
              <a:t>body temperature</a:t>
            </a:r>
          </a:p>
          <a:p>
            <a:pPr marL="342900" indent="-342900">
              <a:buFont typeface="Arial" pitchFamily="34" charset="0"/>
              <a:buChar char="•"/>
            </a:pPr>
            <a:r>
              <a:rPr lang="en-US" sz="2400" dirty="0" smtClean="0">
                <a:latin typeface="Arial" pitchFamily="34" charset="0"/>
                <a:cs typeface="Arial" pitchFamily="34" charset="0"/>
              </a:rPr>
              <a:t>Hot</a:t>
            </a:r>
            <a:r>
              <a:rPr lang="en-US" sz="2400" dirty="0">
                <a:latin typeface="Arial" pitchFamily="34" charset="0"/>
                <a:cs typeface="Arial" pitchFamily="34" charset="0"/>
              </a:rPr>
              <a:t>, </a:t>
            </a:r>
            <a:r>
              <a:rPr lang="en-US" sz="2400" dirty="0" smtClean="0">
                <a:latin typeface="Arial" pitchFamily="34" charset="0"/>
                <a:cs typeface="Arial" pitchFamily="34" charset="0"/>
              </a:rPr>
              <a:t>flushed skin</a:t>
            </a:r>
          </a:p>
          <a:p>
            <a:pPr marL="342900" indent="-342900">
              <a:buFont typeface="Arial" pitchFamily="34" charset="0"/>
              <a:buChar char="•"/>
            </a:pPr>
            <a:r>
              <a:rPr lang="en-US" sz="2400" dirty="0">
                <a:latin typeface="Arial" pitchFamily="34" charset="0"/>
                <a:cs typeface="Arial" pitchFamily="34" charset="0"/>
              </a:rPr>
              <a:t>Dizziness, nausea, </a:t>
            </a:r>
            <a:r>
              <a:rPr lang="en-US" sz="2400" dirty="0" smtClean="0">
                <a:latin typeface="Arial" pitchFamily="34" charset="0"/>
                <a:cs typeface="Arial" pitchFamily="34" charset="0"/>
              </a:rPr>
              <a:t>vomiting</a:t>
            </a:r>
          </a:p>
          <a:p>
            <a:pPr marL="342900" indent="-342900">
              <a:buFont typeface="Arial" pitchFamily="34" charset="0"/>
              <a:buChar char="•"/>
            </a:pPr>
            <a:r>
              <a:rPr lang="en-US" sz="2400" dirty="0" smtClean="0">
                <a:latin typeface="Arial" pitchFamily="34" charset="0"/>
                <a:cs typeface="Arial" pitchFamily="34" charset="0"/>
              </a:rPr>
              <a:t>Deep</a:t>
            </a:r>
            <a:r>
              <a:rPr lang="en-US" sz="2400" dirty="0">
                <a:latin typeface="Arial" pitchFamily="34" charset="0"/>
                <a:cs typeface="Arial" pitchFamily="34" charset="0"/>
              </a:rPr>
              <a:t>, </a:t>
            </a:r>
            <a:r>
              <a:rPr lang="en-US" sz="2400" dirty="0" smtClean="0">
                <a:latin typeface="Arial" pitchFamily="34" charset="0"/>
                <a:cs typeface="Arial" pitchFamily="34" charset="0"/>
              </a:rPr>
              <a:t>rapid, shallow </a:t>
            </a:r>
            <a:r>
              <a:rPr lang="en-US" sz="2400" dirty="0">
                <a:latin typeface="Arial" pitchFamily="34" charset="0"/>
                <a:cs typeface="Arial" pitchFamily="34" charset="0"/>
              </a:rPr>
              <a:t>respirations (which later </a:t>
            </a:r>
            <a:r>
              <a:rPr lang="en-US" sz="2400" dirty="0" smtClean="0">
                <a:latin typeface="Arial" pitchFamily="34" charset="0"/>
                <a:cs typeface="Arial" pitchFamily="34" charset="0"/>
              </a:rPr>
              <a:t>slow)</a:t>
            </a:r>
          </a:p>
          <a:p>
            <a:pPr marL="342900" indent="-342900">
              <a:buFont typeface="Arial" pitchFamily="34" charset="0"/>
              <a:buChar char="•"/>
            </a:pPr>
            <a:r>
              <a:rPr lang="en-US" sz="2400" dirty="0">
                <a:latin typeface="Arial" pitchFamily="34" charset="0"/>
                <a:cs typeface="Arial" pitchFamily="34" charset="0"/>
              </a:rPr>
              <a:t>Bounding pulse progressing to rapid, weak pulse</a:t>
            </a:r>
          </a:p>
          <a:p>
            <a:pPr marL="342900" indent="-342900">
              <a:buFont typeface="Arial" pitchFamily="34" charset="0"/>
              <a:buChar char="•"/>
            </a:pPr>
            <a:r>
              <a:rPr lang="en-US" sz="2400" dirty="0" smtClean="0">
                <a:latin typeface="Arial" pitchFamily="34" charset="0"/>
                <a:cs typeface="Arial" pitchFamily="34" charset="0"/>
              </a:rPr>
              <a:t>Hypotension</a:t>
            </a:r>
            <a:endParaRPr lang="en-US" sz="2400" dirty="0">
              <a:latin typeface="Arial" pitchFamily="34" charset="0"/>
              <a:cs typeface="Arial" pitchFamily="34" charset="0"/>
            </a:endParaRPr>
          </a:p>
          <a:p>
            <a:pPr marL="342900" indent="-342900">
              <a:buFont typeface="Arial" pitchFamily="34" charset="0"/>
              <a:buChar char="•"/>
            </a:pPr>
            <a:r>
              <a:rPr lang="en-US" sz="2400" dirty="0">
                <a:latin typeface="Arial" pitchFamily="34" charset="0"/>
                <a:cs typeface="Arial" pitchFamily="34" charset="0"/>
              </a:rPr>
              <a:t>Confusion– altered mental state</a:t>
            </a:r>
          </a:p>
          <a:p>
            <a:pPr marL="342900" indent="-342900">
              <a:buFont typeface="Arial" pitchFamily="34" charset="0"/>
              <a:buChar char="•"/>
            </a:pPr>
            <a:r>
              <a:rPr lang="en-US" sz="2400" dirty="0" smtClean="0">
                <a:latin typeface="Arial" pitchFamily="34" charset="0"/>
                <a:cs typeface="Arial" pitchFamily="34" charset="0"/>
              </a:rPr>
              <a:t>Possible seizures.</a:t>
            </a:r>
            <a:endParaRPr lang="en-US" sz="24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Stroke </a:t>
            </a:r>
            <a:endParaRPr lang="en-US" dirty="0">
              <a:solidFill>
                <a:schemeClr val="tx1"/>
              </a:solidFill>
            </a:endParaRPr>
          </a:p>
        </p:txBody>
      </p:sp>
    </p:spTree>
    <p:extLst>
      <p:ext uri="{BB962C8B-B14F-4D97-AF65-F5344CB8AC3E}">
        <p14:creationId xmlns:p14="http://schemas.microsoft.com/office/powerpoint/2010/main" val="40694255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fontScale="92500" lnSpcReduction="10000"/>
          </a:bodyPr>
          <a:lstStyle/>
          <a:p>
            <a:r>
              <a:rPr lang="en-US" sz="2400" dirty="0">
                <a:latin typeface="Arial" pitchFamily="34" charset="0"/>
                <a:cs typeface="Arial" pitchFamily="34" charset="0"/>
              </a:rPr>
              <a:t>Complications </a:t>
            </a:r>
          </a:p>
          <a:p>
            <a:pPr marL="342900" indent="-342900">
              <a:buFont typeface="Arial" pitchFamily="34" charset="0"/>
              <a:buChar char="•"/>
            </a:pPr>
            <a:r>
              <a:rPr lang="en-US" sz="2400" dirty="0">
                <a:latin typeface="Arial" pitchFamily="34" charset="0"/>
                <a:cs typeface="Arial" pitchFamily="34" charset="0"/>
              </a:rPr>
              <a:t>Heart failure, pulmonary edema, cardiovascular collapse</a:t>
            </a:r>
          </a:p>
          <a:p>
            <a:pPr marL="342900" indent="-342900">
              <a:buFont typeface="Arial" pitchFamily="34" charset="0"/>
              <a:buChar char="•"/>
            </a:pPr>
            <a:r>
              <a:rPr lang="en-US" sz="2400" dirty="0">
                <a:latin typeface="Arial" pitchFamily="34" charset="0"/>
                <a:cs typeface="Arial" pitchFamily="34" charset="0"/>
              </a:rPr>
              <a:t>Hepatic injury (thermal)</a:t>
            </a:r>
          </a:p>
          <a:p>
            <a:pPr marL="342900" indent="-342900">
              <a:buFont typeface="Arial" pitchFamily="34" charset="0"/>
              <a:buChar char="•"/>
            </a:pPr>
            <a:r>
              <a:rPr lang="en-US" sz="2400" dirty="0">
                <a:latin typeface="Arial" pitchFamily="34" charset="0"/>
                <a:cs typeface="Arial" pitchFamily="34" charset="0"/>
              </a:rPr>
              <a:t>Renal injury</a:t>
            </a:r>
          </a:p>
          <a:p>
            <a:r>
              <a:rPr lang="en-US" sz="2400" dirty="0" smtClean="0">
                <a:latin typeface="Arial" pitchFamily="34" charset="0"/>
                <a:cs typeface="Arial" pitchFamily="34" charset="0"/>
              </a:rPr>
              <a:t>     - rhabdomyolysis</a:t>
            </a:r>
            <a:r>
              <a:rPr lang="en-US" sz="2400" dirty="0">
                <a:latin typeface="Arial" pitchFamily="34" charset="0"/>
                <a:cs typeface="Arial" pitchFamily="34" charset="0"/>
              </a:rPr>
              <a:t>, myoglobinuria, and renal failure</a:t>
            </a:r>
          </a:p>
          <a:p>
            <a:pPr marL="342900" indent="-342900">
              <a:buFont typeface="Arial" pitchFamily="34" charset="0"/>
              <a:buChar char="•"/>
            </a:pPr>
            <a:r>
              <a:rPr lang="en-US" sz="2400" dirty="0">
                <a:latin typeface="Arial" pitchFamily="34" charset="0"/>
                <a:cs typeface="Arial" pitchFamily="34" charset="0"/>
              </a:rPr>
              <a:t>Hematological insult</a:t>
            </a:r>
          </a:p>
          <a:p>
            <a:r>
              <a:rPr lang="en-US" sz="2400" dirty="0" smtClean="0">
                <a:latin typeface="Arial" pitchFamily="34" charset="0"/>
                <a:cs typeface="Arial" pitchFamily="34" charset="0"/>
              </a:rPr>
              <a:t>     - Micro-hemorrhages</a:t>
            </a:r>
            <a:endParaRPr lang="en-US" sz="2400" dirty="0">
              <a:latin typeface="Arial" pitchFamily="34" charset="0"/>
              <a:cs typeface="Arial" pitchFamily="34" charset="0"/>
            </a:endParaRPr>
          </a:p>
          <a:p>
            <a:r>
              <a:rPr lang="en-US" sz="2400" dirty="0" smtClean="0">
                <a:latin typeface="Arial" pitchFamily="34" charset="0"/>
                <a:cs typeface="Arial" pitchFamily="34" charset="0"/>
              </a:rPr>
              <a:t>     - Thrombocytopenia</a:t>
            </a:r>
            <a:endParaRPr lang="en-US" sz="2400" dirty="0">
              <a:latin typeface="Arial" pitchFamily="34" charset="0"/>
              <a:cs typeface="Arial" pitchFamily="34" charset="0"/>
            </a:endParaRPr>
          </a:p>
          <a:p>
            <a:r>
              <a:rPr lang="en-US" sz="2400" dirty="0" smtClean="0">
                <a:latin typeface="Arial" pitchFamily="34" charset="0"/>
                <a:cs typeface="Arial" pitchFamily="34" charset="0"/>
              </a:rPr>
              <a:t>     - Increased </a:t>
            </a:r>
            <a:r>
              <a:rPr lang="en-US" sz="2400" dirty="0">
                <a:latin typeface="Arial" pitchFamily="34" charset="0"/>
                <a:cs typeface="Arial" pitchFamily="34" charset="0"/>
              </a:rPr>
              <a:t>platelet aggregation (thermal)</a:t>
            </a:r>
          </a:p>
          <a:p>
            <a:pPr marL="342900" indent="-342900">
              <a:buFont typeface="Arial" pitchFamily="34" charset="0"/>
              <a:buChar char="•"/>
            </a:pPr>
            <a:r>
              <a:rPr lang="en-US" sz="2400" dirty="0">
                <a:latin typeface="Arial" pitchFamily="34" charset="0"/>
                <a:cs typeface="Arial" pitchFamily="34" charset="0"/>
              </a:rPr>
              <a:t>Fluid/Electrolyte disturbances</a:t>
            </a: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Stroke </a:t>
            </a:r>
            <a:endParaRPr lang="en-US" dirty="0">
              <a:solidFill>
                <a:schemeClr val="tx1"/>
              </a:solidFill>
            </a:endParaRPr>
          </a:p>
        </p:txBody>
      </p:sp>
    </p:spTree>
    <p:extLst>
      <p:ext uri="{BB962C8B-B14F-4D97-AF65-F5344CB8AC3E}">
        <p14:creationId xmlns:p14="http://schemas.microsoft.com/office/powerpoint/2010/main" val="15586069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400" dirty="0">
                <a:latin typeface="Arial" pitchFamily="34" charset="0"/>
                <a:cs typeface="Arial" pitchFamily="34" charset="0"/>
              </a:rPr>
              <a:t>Management</a:t>
            </a:r>
          </a:p>
          <a:p>
            <a:pPr marL="342900" indent="-342900">
              <a:buFont typeface="Arial" pitchFamily="34" charset="0"/>
              <a:buChar char="•"/>
            </a:pPr>
            <a:r>
              <a:rPr lang="en-US" sz="2200" dirty="0">
                <a:latin typeface="Arial" pitchFamily="34" charset="0"/>
                <a:cs typeface="Arial" pitchFamily="34" charset="0"/>
              </a:rPr>
              <a:t>Secure airway</a:t>
            </a:r>
          </a:p>
          <a:p>
            <a:pPr marL="342900" indent="-342900">
              <a:buFont typeface="Arial" pitchFamily="34" charset="0"/>
              <a:buChar char="•"/>
            </a:pPr>
            <a:r>
              <a:rPr lang="en-US" sz="2200" dirty="0">
                <a:latin typeface="Arial" pitchFamily="34" charset="0"/>
                <a:cs typeface="Arial" pitchFamily="34" charset="0"/>
              </a:rPr>
              <a:t>High concentration oxygen</a:t>
            </a:r>
          </a:p>
          <a:p>
            <a:pPr marL="342900" indent="-342900">
              <a:buFont typeface="Arial" pitchFamily="34" charset="0"/>
              <a:buChar char="•"/>
            </a:pPr>
            <a:r>
              <a:rPr lang="en-US" sz="2200" dirty="0">
                <a:latin typeface="Arial" pitchFamily="34" charset="0"/>
                <a:cs typeface="Arial" pitchFamily="34" charset="0"/>
              </a:rPr>
              <a:t>Cold packs may be utilized for the neck (posterior), armpits, groin and along the thorax.</a:t>
            </a:r>
          </a:p>
          <a:p>
            <a:pPr marL="342900" indent="-342900">
              <a:buFont typeface="Arial" pitchFamily="34" charset="0"/>
              <a:buChar char="•"/>
            </a:pPr>
            <a:r>
              <a:rPr lang="en-US" sz="2200" dirty="0">
                <a:latin typeface="Arial" pitchFamily="34" charset="0"/>
                <a:cs typeface="Arial" pitchFamily="34" charset="0"/>
              </a:rPr>
              <a:t>IV Fluid Therapy: 20mL/kg fluid bolus if the patient is hypotensive to achieve a systolic BP of at least 100mmHg.</a:t>
            </a:r>
          </a:p>
          <a:p>
            <a:pPr marL="342900" indent="-342900">
              <a:buFont typeface="Arial" pitchFamily="34" charset="0"/>
              <a:buChar char="•"/>
            </a:pPr>
            <a:r>
              <a:rPr lang="en-US" sz="2200" dirty="0" smtClean="0">
                <a:latin typeface="Arial" pitchFamily="34" charset="0"/>
                <a:cs typeface="Arial" pitchFamily="34" charset="0"/>
              </a:rPr>
              <a:t>Monitor EKG</a:t>
            </a:r>
          </a:p>
          <a:p>
            <a:pPr marL="342900" indent="-342900">
              <a:buFont typeface="Arial" pitchFamily="34" charset="0"/>
              <a:buChar char="•"/>
            </a:pPr>
            <a:r>
              <a:rPr lang="en-US" sz="2200" dirty="0">
                <a:latin typeface="Arial" pitchFamily="34" charset="0"/>
                <a:cs typeface="Arial" pitchFamily="34" charset="0"/>
              </a:rPr>
              <a:t>Do not let cooling in the field delay your transport. Cool patient if possible while </a:t>
            </a:r>
            <a:r>
              <a:rPr lang="en-US" sz="2200" dirty="0" err="1" smtClean="0">
                <a:latin typeface="Arial" pitchFamily="34" charset="0"/>
                <a:cs typeface="Arial" pitchFamily="34" charset="0"/>
              </a:rPr>
              <a:t>en</a:t>
            </a:r>
            <a:r>
              <a:rPr lang="en-US" sz="2200" dirty="0" smtClean="0">
                <a:latin typeface="Arial" pitchFamily="34" charset="0"/>
                <a:cs typeface="Arial" pitchFamily="34" charset="0"/>
              </a:rPr>
              <a:t>-route</a:t>
            </a: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Heat </a:t>
            </a:r>
            <a:r>
              <a:rPr lang="en-US" dirty="0" smtClean="0">
                <a:solidFill>
                  <a:schemeClr val="tx1"/>
                </a:solidFill>
              </a:rPr>
              <a:t>Stroke </a:t>
            </a:r>
            <a:endParaRPr lang="en-US" dirty="0">
              <a:solidFill>
                <a:schemeClr val="tx1"/>
              </a:solidFill>
            </a:endParaRPr>
          </a:p>
        </p:txBody>
      </p:sp>
    </p:spTree>
    <p:extLst>
      <p:ext uri="{BB962C8B-B14F-4D97-AF65-F5344CB8AC3E}">
        <p14:creationId xmlns:p14="http://schemas.microsoft.com/office/powerpoint/2010/main" val="361554031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Toxic </a:t>
            </a:r>
            <a:r>
              <a:rPr lang="en-US" dirty="0" smtClean="0"/>
              <a:t> Illinois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395593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200" dirty="0">
                <a:latin typeface="Arial" pitchFamily="34" charset="0"/>
                <a:cs typeface="Arial" pitchFamily="34" charset="0"/>
              </a:rPr>
              <a:t>There's a vast array of venomous varmints in Illinois, from snakes that can kill to spiders whose bites render skin necrotic. </a:t>
            </a:r>
          </a:p>
        </p:txBody>
      </p:sp>
      <p:sp>
        <p:nvSpPr>
          <p:cNvPr id="2" name="Title 1"/>
          <p:cNvSpPr>
            <a:spLocks noGrp="1"/>
          </p:cNvSpPr>
          <p:nvPr>
            <p:ph type="title"/>
          </p:nvPr>
        </p:nvSpPr>
        <p:spPr/>
        <p:txBody>
          <a:bodyPr/>
          <a:lstStyle/>
          <a:p>
            <a:r>
              <a:rPr lang="en-US" dirty="0" smtClean="0">
                <a:solidFill>
                  <a:schemeClr val="accent4"/>
                </a:solidFill>
              </a:rPr>
              <a:t>Illinois‘ </a:t>
            </a:r>
            <a:r>
              <a:rPr lang="en-US" dirty="0" smtClean="0">
                <a:solidFill>
                  <a:schemeClr val="tx1"/>
                </a:solidFill>
              </a:rPr>
              <a:t>Venomous </a:t>
            </a:r>
            <a:r>
              <a:rPr lang="en-US" dirty="0">
                <a:solidFill>
                  <a:schemeClr val="tx1"/>
                </a:solidFill>
              </a:rPr>
              <a:t>Creatures </a:t>
            </a:r>
          </a:p>
        </p:txBody>
      </p:sp>
    </p:spTree>
    <p:extLst>
      <p:ext uri="{BB962C8B-B14F-4D97-AF65-F5344CB8AC3E}">
        <p14:creationId xmlns:p14="http://schemas.microsoft.com/office/powerpoint/2010/main" val="34597235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200" dirty="0">
                <a:latin typeface="Arial" pitchFamily="34" charset="0"/>
                <a:cs typeface="Arial" pitchFamily="34" charset="0"/>
              </a:rPr>
              <a:t>While there are numerous venomous creatures in Illinois, snakes are the best known and least likely to bite you. </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Most are currently found in the southern parts of Illinois, but with climate change have been noted to the central areas of the state.</a:t>
            </a:r>
          </a:p>
          <a:p>
            <a:r>
              <a:rPr lang="en-US" sz="2200" dirty="0">
                <a:latin typeface="Arial" pitchFamily="34" charset="0"/>
                <a:cs typeface="Arial" pitchFamily="34" charset="0"/>
              </a:rPr>
              <a:t>To gauge a better understanding of snakebite rarity, you should know that nationwide only 2,000 people are bitten per year by venomous snakes, and less than 14 actually die.</a:t>
            </a:r>
          </a:p>
        </p:txBody>
      </p:sp>
      <p:sp>
        <p:nvSpPr>
          <p:cNvPr id="2" name="Title 1"/>
          <p:cNvSpPr>
            <a:spLocks noGrp="1"/>
          </p:cNvSpPr>
          <p:nvPr>
            <p:ph type="title"/>
          </p:nvPr>
        </p:nvSpPr>
        <p:spPr/>
        <p:txBody>
          <a:bodyPr/>
          <a:lstStyle/>
          <a:p>
            <a:r>
              <a:rPr lang="en-US" dirty="0" smtClean="0">
                <a:solidFill>
                  <a:schemeClr val="accent4"/>
                </a:solidFill>
              </a:rPr>
              <a:t>Venomous </a:t>
            </a:r>
            <a:r>
              <a:rPr lang="en-US" dirty="0" smtClean="0">
                <a:solidFill>
                  <a:schemeClr val="tx1"/>
                </a:solidFill>
              </a:rPr>
              <a:t>Snakes </a:t>
            </a:r>
            <a:endParaRPr lang="en-US" dirty="0">
              <a:solidFill>
                <a:schemeClr val="tx1"/>
              </a:solidFill>
            </a:endParaRPr>
          </a:p>
        </p:txBody>
      </p:sp>
    </p:spTree>
    <p:extLst>
      <p:ext uri="{BB962C8B-B14F-4D97-AF65-F5344CB8AC3E}">
        <p14:creationId xmlns:p14="http://schemas.microsoft.com/office/powerpoint/2010/main" val="5748597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200" dirty="0">
                <a:latin typeface="Arial" pitchFamily="34" charset="0"/>
                <a:cs typeface="Arial" pitchFamily="34" charset="0"/>
              </a:rPr>
              <a:t>There are only four venomous snakes in Illinois: the timber rattlesnake, eastern </a:t>
            </a:r>
            <a:r>
              <a:rPr lang="en-US" sz="2200" dirty="0" err="1">
                <a:latin typeface="Arial" pitchFamily="34" charset="0"/>
                <a:cs typeface="Arial" pitchFamily="34" charset="0"/>
              </a:rPr>
              <a:t>massasauga</a:t>
            </a:r>
            <a:r>
              <a:rPr lang="en-US" sz="2200" dirty="0">
                <a:latin typeface="Arial" pitchFamily="34" charset="0"/>
                <a:cs typeface="Arial" pitchFamily="34" charset="0"/>
              </a:rPr>
              <a:t> rattle-snake, copperhead and cottonmouth. </a:t>
            </a:r>
            <a:endParaRPr lang="en-US" sz="2200" dirty="0" smtClean="0">
              <a:latin typeface="Arial" pitchFamily="34" charset="0"/>
              <a:cs typeface="Arial" pitchFamily="34" charset="0"/>
            </a:endParaRPr>
          </a:p>
          <a:p>
            <a:r>
              <a:rPr lang="en-US" sz="2200" dirty="0">
                <a:latin typeface="Arial" pitchFamily="34" charset="0"/>
                <a:cs typeface="Arial" pitchFamily="34" charset="0"/>
              </a:rPr>
              <a:t>All four are pit vipers and have a heat-sensing pit between the eye and nostril on each side of the face for detection of prey. </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Opposed </a:t>
            </a:r>
            <a:r>
              <a:rPr lang="en-US" sz="2200" dirty="0">
                <a:latin typeface="Arial" pitchFamily="34" charset="0"/>
                <a:cs typeface="Arial" pitchFamily="34" charset="0"/>
              </a:rPr>
              <a:t>to non-venomous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snakes</a:t>
            </a:r>
            <a:r>
              <a:rPr lang="en-US" sz="2200" dirty="0">
                <a:latin typeface="Arial" pitchFamily="34" charset="0"/>
                <a:cs typeface="Arial" pitchFamily="34" charset="0"/>
              </a:rPr>
              <a:t>, who have round pupils,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these </a:t>
            </a:r>
            <a:r>
              <a:rPr lang="en-US" sz="2200" dirty="0">
                <a:latin typeface="Arial" pitchFamily="34" charset="0"/>
                <a:cs typeface="Arial" pitchFamily="34" charset="0"/>
              </a:rPr>
              <a:t>all have elliptical,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cat-shaped </a:t>
            </a:r>
            <a:r>
              <a:rPr lang="en-US" sz="2200" dirty="0">
                <a:latin typeface="Arial" pitchFamily="34" charset="0"/>
                <a:cs typeface="Arial" pitchFamily="34" charset="0"/>
              </a:rPr>
              <a:t>pupils.</a:t>
            </a:r>
          </a:p>
        </p:txBody>
      </p:sp>
      <p:sp>
        <p:nvSpPr>
          <p:cNvPr id="2" name="Title 1"/>
          <p:cNvSpPr>
            <a:spLocks noGrp="1"/>
          </p:cNvSpPr>
          <p:nvPr>
            <p:ph type="title"/>
          </p:nvPr>
        </p:nvSpPr>
        <p:spPr/>
        <p:txBody>
          <a:bodyPr/>
          <a:lstStyle/>
          <a:p>
            <a:r>
              <a:rPr lang="en-US" dirty="0" smtClean="0">
                <a:solidFill>
                  <a:schemeClr val="accent4"/>
                </a:solidFill>
              </a:rPr>
              <a:t>Venomous </a:t>
            </a:r>
            <a:r>
              <a:rPr lang="en-US" dirty="0" smtClean="0">
                <a:solidFill>
                  <a:schemeClr val="tx1"/>
                </a:solidFill>
              </a:rPr>
              <a:t>Snakes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257800" y="4129368"/>
            <a:ext cx="3371850" cy="2343150"/>
          </a:xfrm>
          <a:prstGeom prst="rect">
            <a:avLst/>
          </a:prstGeom>
        </p:spPr>
      </p:pic>
    </p:spTree>
    <p:extLst>
      <p:ext uri="{BB962C8B-B14F-4D97-AF65-F5344CB8AC3E}">
        <p14:creationId xmlns:p14="http://schemas.microsoft.com/office/powerpoint/2010/main" val="877856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2209800"/>
            <a:ext cx="8229600" cy="457200"/>
          </a:xfrm>
        </p:spPr>
        <p:txBody>
          <a:bodyPr>
            <a:normAutofit lnSpcReduction="10000"/>
          </a:bodyPr>
          <a:lstStyle/>
          <a:p>
            <a:pPr marL="457200" indent="-457200">
              <a:buFont typeface="Arial" pitchFamily="34" charset="0"/>
              <a:buChar char="•"/>
            </a:pPr>
            <a:r>
              <a:rPr lang="en-US" sz="2600" dirty="0" smtClean="0">
                <a:solidFill>
                  <a:schemeClr val="tx1"/>
                </a:solidFill>
              </a:rPr>
              <a:t>Why 98.6° Fahrenheit?</a:t>
            </a:r>
          </a:p>
        </p:txBody>
      </p:sp>
      <p:sp>
        <p:nvSpPr>
          <p:cNvPr id="2" name="Title 1"/>
          <p:cNvSpPr>
            <a:spLocks noGrp="1"/>
          </p:cNvSpPr>
          <p:nvPr>
            <p:ph type="title"/>
          </p:nvPr>
        </p:nvSpPr>
        <p:spPr/>
        <p:txBody>
          <a:bodyPr/>
          <a:lstStyle/>
          <a:p>
            <a:r>
              <a:rPr lang="en-US" dirty="0">
                <a:solidFill>
                  <a:schemeClr val="accent4"/>
                </a:solidFill>
              </a:rPr>
              <a:t>Homeostasis</a:t>
            </a:r>
            <a:endParaRPr lang="en-US" dirty="0"/>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7" name="Content Placeholder 2"/>
          <p:cNvSpPr txBox="1">
            <a:spLocks/>
          </p:cNvSpPr>
          <p:nvPr/>
        </p:nvSpPr>
        <p:spPr>
          <a:xfrm>
            <a:off x="304800" y="2653552"/>
            <a:ext cx="8229600" cy="1156448"/>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itchFamily="34" charset="0"/>
              <a:buChar char="•"/>
            </a:pPr>
            <a:r>
              <a:rPr lang="en-US" sz="2600" dirty="0">
                <a:solidFill>
                  <a:schemeClr val="tx1"/>
                </a:solidFill>
              </a:rPr>
              <a:t>According to a study by researchers at Albert Einstein College of Medicine, the 98-degree range is in perfect balance.</a:t>
            </a:r>
            <a:endParaRPr lang="en-US" sz="2600" dirty="0" smtClean="0">
              <a:solidFill>
                <a:schemeClr val="tx1"/>
              </a:solidFill>
            </a:endParaRPr>
          </a:p>
        </p:txBody>
      </p:sp>
      <p:sp>
        <p:nvSpPr>
          <p:cNvPr id="8" name="Content Placeholder 2"/>
          <p:cNvSpPr txBox="1">
            <a:spLocks/>
          </p:cNvSpPr>
          <p:nvPr/>
        </p:nvSpPr>
        <p:spPr>
          <a:xfrm>
            <a:off x="304800" y="3715267"/>
            <a:ext cx="8229600" cy="1156448"/>
          </a:xfrm>
          <a:prstGeom prst="rect">
            <a:avLst/>
          </a:prstGeom>
        </p:spPr>
        <p:txBody>
          <a:bodyPr vert="horz" lIns="91440" tIns="45720" rIns="91440" bIns="45720" rtlCol="0">
            <a:normAutofit fontScale="92500" lnSpcReduction="10000"/>
          </a:bodyPr>
          <a:lstStyle>
            <a:lvl1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itchFamily="34" charset="0"/>
              <a:buChar char="•"/>
            </a:pPr>
            <a:r>
              <a:rPr lang="en-US" sz="2600" dirty="0">
                <a:solidFill>
                  <a:schemeClr val="tx1"/>
                </a:solidFill>
              </a:rPr>
              <a:t>I</a:t>
            </a:r>
            <a:r>
              <a:rPr lang="en-US" sz="2600" dirty="0" smtClean="0">
                <a:solidFill>
                  <a:schemeClr val="tx1"/>
                </a:solidFill>
              </a:rPr>
              <a:t>t's </a:t>
            </a:r>
            <a:r>
              <a:rPr lang="en-US" sz="2600" dirty="0">
                <a:solidFill>
                  <a:schemeClr val="tx1"/>
                </a:solidFill>
              </a:rPr>
              <a:t>warm enough to prevent fungal </a:t>
            </a:r>
            <a:r>
              <a:rPr lang="en-US" sz="2600" dirty="0" smtClean="0">
                <a:solidFill>
                  <a:schemeClr val="tx1"/>
                </a:solidFill>
              </a:rPr>
              <a:t>infections </a:t>
            </a:r>
            <a:r>
              <a:rPr lang="en-US" sz="2600" dirty="0">
                <a:solidFill>
                  <a:schemeClr val="tx1"/>
                </a:solidFill>
              </a:rPr>
              <a:t>but not so hot that we need to eat nonstop to maintain our metabolism.</a:t>
            </a:r>
            <a:endParaRPr lang="en-US" sz="2600" dirty="0" smtClean="0">
              <a:solidFill>
                <a:schemeClr val="tx1"/>
              </a:solidFill>
            </a:endParaRPr>
          </a:p>
        </p:txBody>
      </p:sp>
      <p:sp>
        <p:nvSpPr>
          <p:cNvPr id="9" name="Content Placeholder 2"/>
          <p:cNvSpPr txBox="1">
            <a:spLocks/>
          </p:cNvSpPr>
          <p:nvPr/>
        </p:nvSpPr>
        <p:spPr>
          <a:xfrm>
            <a:off x="304800" y="4763534"/>
            <a:ext cx="8229600" cy="1789666"/>
          </a:xfrm>
          <a:prstGeom prst="rect">
            <a:avLst/>
          </a:prstGeom>
        </p:spPr>
        <p:txBody>
          <a:bodyPr vert="horz" lIns="91440" tIns="45720" rIns="91440" bIns="45720" rtlCol="0">
            <a:normAutofit fontScale="92500"/>
          </a:bodyPr>
          <a:lstStyle>
            <a:lvl1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1pPr>
            <a:lvl2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2pPr>
            <a:lvl3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3pPr>
            <a:lvl4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4pPr>
            <a:lvl5pPr marL="0" indent="0" algn="l" defTabSz="914400" rtl="0" eaLnBrk="1" latinLnBrk="0" hangingPunct="1">
              <a:spcBef>
                <a:spcPct val="20000"/>
              </a:spcBef>
              <a:buFontTx/>
              <a:buNone/>
              <a:defRPr sz="1800" kern="1200">
                <a:solidFill>
                  <a:schemeClr val="tx1">
                    <a:lumMod val="85000"/>
                    <a:lumOff val="1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Arial" pitchFamily="34" charset="0"/>
              <a:buChar char="•"/>
            </a:pPr>
            <a:r>
              <a:rPr lang="en-US" sz="2600" dirty="0">
                <a:solidFill>
                  <a:schemeClr val="tx1"/>
                </a:solidFill>
              </a:rPr>
              <a:t>Every </a:t>
            </a:r>
            <a:r>
              <a:rPr lang="en-US" sz="2600" dirty="0" smtClean="0">
                <a:solidFill>
                  <a:schemeClr val="tx1"/>
                </a:solidFill>
              </a:rPr>
              <a:t>1° Celsius </a:t>
            </a:r>
            <a:r>
              <a:rPr lang="en-US" sz="2600" dirty="0">
                <a:solidFill>
                  <a:schemeClr val="tx1"/>
                </a:solidFill>
              </a:rPr>
              <a:t>rise in body temperature wards off about </a:t>
            </a:r>
            <a:r>
              <a:rPr lang="en-US" sz="2600" dirty="0" smtClean="0">
                <a:solidFill>
                  <a:schemeClr val="tx1"/>
                </a:solidFill>
              </a:rPr>
              <a:t>6% more </a:t>
            </a:r>
            <a:r>
              <a:rPr lang="en-US" sz="2600" dirty="0">
                <a:solidFill>
                  <a:schemeClr val="tx1"/>
                </a:solidFill>
              </a:rPr>
              <a:t>fungal species. So tens of thousands of </a:t>
            </a:r>
            <a:r>
              <a:rPr lang="en-US" sz="2600" dirty="0" smtClean="0">
                <a:solidFill>
                  <a:schemeClr val="tx1"/>
                </a:solidFill>
              </a:rPr>
              <a:t/>
            </a:r>
            <a:br>
              <a:rPr lang="en-US" sz="2600" dirty="0" smtClean="0">
                <a:solidFill>
                  <a:schemeClr val="tx1"/>
                </a:solidFill>
              </a:rPr>
            </a:br>
            <a:r>
              <a:rPr lang="en-US" sz="2600" dirty="0" smtClean="0">
                <a:solidFill>
                  <a:schemeClr val="tx1"/>
                </a:solidFill>
              </a:rPr>
              <a:t>       fungi </a:t>
            </a:r>
            <a:r>
              <a:rPr lang="en-US" sz="2600" dirty="0">
                <a:solidFill>
                  <a:schemeClr val="tx1"/>
                </a:solidFill>
              </a:rPr>
              <a:t>can infect reptiles and amphibians, but we </a:t>
            </a:r>
            <a:r>
              <a:rPr lang="en-US" sz="2600" dirty="0" smtClean="0">
                <a:solidFill>
                  <a:schemeClr val="tx1"/>
                </a:solidFill>
              </a:rPr>
              <a:t/>
            </a:r>
            <a:br>
              <a:rPr lang="en-US" sz="2600" dirty="0" smtClean="0">
                <a:solidFill>
                  <a:schemeClr val="tx1"/>
                </a:solidFill>
              </a:rPr>
            </a:br>
            <a:r>
              <a:rPr lang="en-US" sz="2600" dirty="0" smtClean="0">
                <a:solidFill>
                  <a:schemeClr val="tx1"/>
                </a:solidFill>
              </a:rPr>
              <a:t>       can </a:t>
            </a:r>
            <a:r>
              <a:rPr lang="en-US" sz="2600" dirty="0">
                <a:solidFill>
                  <a:schemeClr val="tx1"/>
                </a:solidFill>
              </a:rPr>
              <a:t>only be invaded by a few hundred fungi</a:t>
            </a:r>
            <a:r>
              <a:rPr lang="en-US" sz="2600" dirty="0" smtClean="0">
                <a:solidFill>
                  <a:schemeClr val="tx1"/>
                </a:solidFill>
              </a:rPr>
              <a:t>.</a:t>
            </a:r>
          </a:p>
        </p:txBody>
      </p:sp>
    </p:spTree>
    <p:extLst>
      <p:ext uri="{BB962C8B-B14F-4D97-AF65-F5344CB8AC3E}">
        <p14:creationId xmlns:p14="http://schemas.microsoft.com/office/powerpoint/2010/main" val="637079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8" grpId="1"/>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200" dirty="0">
                <a:latin typeface="Arial" pitchFamily="34" charset="0"/>
                <a:cs typeface="Arial" pitchFamily="34" charset="0"/>
              </a:rPr>
              <a:t>There are only four venomous snakes in Illinois: the timber rattlesnake, eastern </a:t>
            </a:r>
            <a:r>
              <a:rPr lang="en-US" sz="2200" dirty="0" err="1">
                <a:latin typeface="Arial" pitchFamily="34" charset="0"/>
                <a:cs typeface="Arial" pitchFamily="34" charset="0"/>
              </a:rPr>
              <a:t>massasauga</a:t>
            </a:r>
            <a:r>
              <a:rPr lang="en-US" sz="2200" dirty="0">
                <a:latin typeface="Arial" pitchFamily="34" charset="0"/>
                <a:cs typeface="Arial" pitchFamily="34" charset="0"/>
              </a:rPr>
              <a:t> rattle-snake, copperhead and cottonmouth. </a:t>
            </a:r>
            <a:endParaRPr lang="en-US" sz="2200" dirty="0" smtClean="0">
              <a:latin typeface="Arial" pitchFamily="34" charset="0"/>
              <a:cs typeface="Arial" pitchFamily="34" charset="0"/>
            </a:endParaRPr>
          </a:p>
          <a:p>
            <a:r>
              <a:rPr lang="en-US" sz="2200" dirty="0">
                <a:latin typeface="Arial" pitchFamily="34" charset="0"/>
                <a:cs typeface="Arial" pitchFamily="34" charset="0"/>
              </a:rPr>
              <a:t>All four are pit vipers and have a heat-sensing pit between the eye and nostril on each side of the face for detection of prey. </a:t>
            </a:r>
            <a:endParaRPr lang="en-US" sz="2200" dirty="0" smtClean="0">
              <a:latin typeface="Arial" pitchFamily="34" charset="0"/>
              <a:cs typeface="Arial" pitchFamily="34" charset="0"/>
            </a:endParaRPr>
          </a:p>
          <a:p>
            <a:r>
              <a:rPr lang="en-US" sz="2200" dirty="0" smtClean="0">
                <a:latin typeface="Arial" pitchFamily="34" charset="0"/>
                <a:cs typeface="Arial" pitchFamily="34" charset="0"/>
              </a:rPr>
              <a:t>Opposed </a:t>
            </a:r>
            <a:r>
              <a:rPr lang="en-US" sz="2200" dirty="0">
                <a:latin typeface="Arial" pitchFamily="34" charset="0"/>
                <a:cs typeface="Arial" pitchFamily="34" charset="0"/>
              </a:rPr>
              <a:t>to non-venomous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snakes</a:t>
            </a:r>
            <a:r>
              <a:rPr lang="en-US" sz="2200" dirty="0">
                <a:latin typeface="Arial" pitchFamily="34" charset="0"/>
                <a:cs typeface="Arial" pitchFamily="34" charset="0"/>
              </a:rPr>
              <a:t>, who have round pupils,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these </a:t>
            </a:r>
            <a:r>
              <a:rPr lang="en-US" sz="2200" dirty="0">
                <a:latin typeface="Arial" pitchFamily="34" charset="0"/>
                <a:cs typeface="Arial" pitchFamily="34" charset="0"/>
              </a:rPr>
              <a:t>all have elliptical,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cat-shaped </a:t>
            </a:r>
            <a:r>
              <a:rPr lang="en-US" sz="2200" dirty="0">
                <a:latin typeface="Arial" pitchFamily="34" charset="0"/>
                <a:cs typeface="Arial" pitchFamily="34" charset="0"/>
              </a:rPr>
              <a:t>pupils.</a:t>
            </a:r>
          </a:p>
        </p:txBody>
      </p:sp>
      <p:sp>
        <p:nvSpPr>
          <p:cNvPr id="2" name="Title 1"/>
          <p:cNvSpPr>
            <a:spLocks noGrp="1"/>
          </p:cNvSpPr>
          <p:nvPr>
            <p:ph type="title"/>
          </p:nvPr>
        </p:nvSpPr>
        <p:spPr/>
        <p:txBody>
          <a:bodyPr/>
          <a:lstStyle/>
          <a:p>
            <a:r>
              <a:rPr lang="en-US" dirty="0" smtClean="0">
                <a:solidFill>
                  <a:schemeClr val="accent4"/>
                </a:solidFill>
              </a:rPr>
              <a:t>Venomous </a:t>
            </a:r>
            <a:r>
              <a:rPr lang="en-US" dirty="0" smtClean="0">
                <a:solidFill>
                  <a:schemeClr val="tx1"/>
                </a:solidFill>
              </a:rPr>
              <a:t>Snakes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257800" y="4129368"/>
            <a:ext cx="3371850" cy="2343150"/>
          </a:xfrm>
          <a:prstGeom prst="rect">
            <a:avLst/>
          </a:prstGeom>
        </p:spPr>
      </p:pic>
    </p:spTree>
    <p:extLst>
      <p:ext uri="{BB962C8B-B14F-4D97-AF65-F5344CB8AC3E}">
        <p14:creationId xmlns:p14="http://schemas.microsoft.com/office/powerpoint/2010/main" val="343921375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Timber </a:t>
            </a:r>
            <a:r>
              <a:rPr lang="en-US" dirty="0">
                <a:solidFill>
                  <a:schemeClr val="tx1"/>
                </a:solidFill>
              </a:rPr>
              <a:t>R</a:t>
            </a:r>
            <a:r>
              <a:rPr lang="en-US" dirty="0" smtClean="0">
                <a:solidFill>
                  <a:schemeClr val="tx1"/>
                </a:solidFill>
              </a:rPr>
              <a:t>attlesnake </a:t>
            </a:r>
            <a:endParaRPr lang="en-US" dirty="0">
              <a:solidFill>
                <a:schemeClr val="tx1"/>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6069106" y="4038600"/>
            <a:ext cx="3048000" cy="2724150"/>
          </a:xfrm>
          <a:prstGeom prst="rect">
            <a:avLst/>
          </a:prstGeom>
        </p:spPr>
      </p:pic>
      <p:pic>
        <p:nvPicPr>
          <p:cNvPr id="6" name="Picture 5"/>
          <p:cNvPicPr>
            <a:picLocks noChangeAspect="1"/>
          </p:cNvPicPr>
          <p:nvPr/>
        </p:nvPicPr>
        <p:blipFill>
          <a:blip r:embed="rId4"/>
          <a:stretch>
            <a:fillRect/>
          </a:stretch>
        </p:blipFill>
        <p:spPr>
          <a:xfrm>
            <a:off x="588981" y="2195512"/>
            <a:ext cx="4434541" cy="3325906"/>
          </a:xfrm>
          <a:prstGeom prst="rect">
            <a:avLst/>
          </a:prstGeom>
        </p:spPr>
      </p:pic>
    </p:spTree>
    <p:extLst>
      <p:ext uri="{BB962C8B-B14F-4D97-AF65-F5344CB8AC3E}">
        <p14:creationId xmlns:p14="http://schemas.microsoft.com/office/powerpoint/2010/main" val="851012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685800" y="2133600"/>
            <a:ext cx="7385722" cy="4343400"/>
          </a:xfrm>
        </p:spPr>
        <p:txBody>
          <a:bodyPr>
            <a:normAutofit/>
          </a:bodyPr>
          <a:lstStyle/>
          <a:p>
            <a:pPr marL="342900" indent="-342900">
              <a:buFont typeface="Arial" panose="020B0604020202020204" pitchFamily="34" charset="0"/>
              <a:buChar char="•"/>
            </a:pPr>
            <a:r>
              <a:rPr lang="en-US" sz="2200" dirty="0" smtClean="0">
                <a:latin typeface="Arial" pitchFamily="34" charset="0"/>
                <a:cs typeface="Arial" pitchFamily="34" charset="0"/>
              </a:rPr>
              <a:t>Large, stout-bodied </a:t>
            </a:r>
            <a:r>
              <a:rPr lang="en-US" sz="2200" dirty="0">
                <a:latin typeface="Arial" pitchFamily="34" charset="0"/>
                <a:cs typeface="Arial" pitchFamily="34" charset="0"/>
              </a:rPr>
              <a:t>venomous snake.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Back </a:t>
            </a:r>
            <a:r>
              <a:rPr lang="en-US" sz="2200" dirty="0">
                <a:latin typeface="Arial" pitchFamily="34" charset="0"/>
                <a:cs typeface="Arial" pitchFamily="34" charset="0"/>
              </a:rPr>
              <a:t>gray, light yellow, or greenish white with 20-25 black, jagged crossbars or blotches</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smtClean="0">
                <a:latin typeface="Arial" pitchFamily="34" charset="0"/>
                <a:cs typeface="Arial" pitchFamily="34" charset="0"/>
              </a:rPr>
              <a:t>Sometimes </a:t>
            </a:r>
            <a:r>
              <a:rPr lang="en-US" sz="2200" dirty="0">
                <a:latin typeface="Arial" pitchFamily="34" charset="0"/>
                <a:cs typeface="Arial" pitchFamily="34" charset="0"/>
              </a:rPr>
              <a:t>an orange or rust stripe down </a:t>
            </a:r>
            <a:r>
              <a:rPr lang="en-US" sz="2200" dirty="0" err="1">
                <a:latin typeface="Arial" pitchFamily="34" charset="0"/>
                <a:cs typeface="Arial" pitchFamily="34" charset="0"/>
              </a:rPr>
              <a:t>midback</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smtClean="0">
                <a:latin typeface="Arial" pitchFamily="34" charset="0"/>
                <a:cs typeface="Arial" pitchFamily="34" charset="0"/>
              </a:rPr>
              <a:t>Head </a:t>
            </a:r>
            <a:r>
              <a:rPr lang="en-US" sz="2200" dirty="0">
                <a:latin typeface="Arial" pitchFamily="34" charset="0"/>
                <a:cs typeface="Arial" pitchFamily="34" charset="0"/>
              </a:rPr>
              <a:t>clearly larger than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slender </a:t>
            </a:r>
            <a:r>
              <a:rPr lang="en-US" sz="2200" dirty="0">
                <a:latin typeface="Arial" pitchFamily="34" charset="0"/>
                <a:cs typeface="Arial" pitchFamily="34" charset="0"/>
              </a:rPr>
              <a:t>neck.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Dark </a:t>
            </a:r>
            <a:r>
              <a:rPr lang="en-US" sz="2200" dirty="0">
                <a:latin typeface="Arial" pitchFamily="34" charset="0"/>
                <a:cs typeface="Arial" pitchFamily="34" charset="0"/>
              </a:rPr>
              <a:t>stripe behind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each eye</a:t>
            </a:r>
            <a:r>
              <a:rPr lang="en-US" sz="2200" dirty="0">
                <a:latin typeface="Arial" pitchFamily="34" charset="0"/>
                <a:cs typeface="Arial" pitchFamily="34" charset="0"/>
              </a:rPr>
              <a:t>. </a:t>
            </a:r>
            <a:endParaRPr lang="en-US" sz="2200" dirty="0" smtClean="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Timber </a:t>
            </a:r>
            <a:r>
              <a:rPr lang="en-US" dirty="0">
                <a:solidFill>
                  <a:schemeClr val="tx1"/>
                </a:solidFill>
              </a:rPr>
              <a:t>R</a:t>
            </a:r>
            <a:r>
              <a:rPr lang="en-US" dirty="0" smtClean="0">
                <a:solidFill>
                  <a:schemeClr val="tx1"/>
                </a:solidFill>
              </a:rPr>
              <a:t>attlesnake </a:t>
            </a:r>
            <a:endParaRPr lang="en-US" dirty="0">
              <a:solidFill>
                <a:schemeClr val="tx1"/>
              </a:solidFill>
            </a:endParaRPr>
          </a:p>
        </p:txBody>
      </p:sp>
      <p:pic>
        <p:nvPicPr>
          <p:cNvPr id="8" name="Picture 7"/>
          <p:cNvPicPr>
            <a:picLocks noChangeAspect="1"/>
          </p:cNvPicPr>
          <p:nvPr/>
        </p:nvPicPr>
        <p:blipFill>
          <a:blip r:embed="rId3"/>
          <a:stretch>
            <a:fillRect/>
          </a:stretch>
        </p:blipFill>
        <p:spPr>
          <a:xfrm>
            <a:off x="4405662" y="3854463"/>
            <a:ext cx="4433538" cy="2767267"/>
          </a:xfrm>
          <a:prstGeom prst="rect">
            <a:avLst/>
          </a:prstGeom>
        </p:spPr>
      </p:pic>
    </p:spTree>
    <p:extLst>
      <p:ext uri="{BB962C8B-B14F-4D97-AF65-F5344CB8AC3E}">
        <p14:creationId xmlns:p14="http://schemas.microsoft.com/office/powerpoint/2010/main" val="4407230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685800" y="2133600"/>
            <a:ext cx="7385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The timber rattlesnake is the 3rd largest venomous snake in the US and is one of North America's most dangerous snakes, due to its impressive size, long fangs and high venom yield</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a:latin typeface="Arial" pitchFamily="34" charset="0"/>
                <a:cs typeface="Arial" pitchFamily="34" charset="0"/>
              </a:rPr>
              <a:t>However, the species relatively mild disposition and a long hibernation period mean there aren't that many </a:t>
            </a:r>
            <a:r>
              <a:rPr lang="en-US" sz="2200" dirty="0" smtClean="0">
                <a:latin typeface="Arial" pitchFamily="34" charset="0"/>
                <a:cs typeface="Arial" pitchFamily="34" charset="0"/>
              </a:rPr>
              <a:t>bites.</a:t>
            </a:r>
          </a:p>
          <a:p>
            <a:pPr marL="342900" indent="-342900">
              <a:buFont typeface="Arial" panose="020B0604020202020204" pitchFamily="34" charset="0"/>
              <a:buChar char="•"/>
            </a:pPr>
            <a:endParaRPr lang="en-US" sz="2200" dirty="0" smtClean="0">
              <a:latin typeface="Arial" pitchFamily="34" charset="0"/>
              <a:cs typeface="Arial" pitchFamily="34" charset="0"/>
            </a:endParaRPr>
          </a:p>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Timber </a:t>
            </a:r>
            <a:r>
              <a:rPr lang="en-US" dirty="0">
                <a:solidFill>
                  <a:schemeClr val="tx1"/>
                </a:solidFill>
              </a:rPr>
              <a:t>R</a:t>
            </a:r>
            <a:r>
              <a:rPr lang="en-US" dirty="0" smtClean="0">
                <a:solidFill>
                  <a:schemeClr val="tx1"/>
                </a:solidFill>
              </a:rPr>
              <a:t>attlesnake </a:t>
            </a:r>
            <a:endParaRPr lang="en-US" dirty="0">
              <a:solidFill>
                <a:schemeClr val="tx1"/>
              </a:solidFill>
            </a:endParaRPr>
          </a:p>
        </p:txBody>
      </p:sp>
    </p:spTree>
    <p:extLst>
      <p:ext uri="{BB962C8B-B14F-4D97-AF65-F5344CB8AC3E}">
        <p14:creationId xmlns:p14="http://schemas.microsoft.com/office/powerpoint/2010/main" val="72208012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685800" y="2133600"/>
            <a:ext cx="7385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Timber rattlesnake venom is a complex mix of naturally occurring toxins.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This neurotoxin is a mixture </a:t>
            </a:r>
            <a:r>
              <a:rPr lang="en-US" sz="2200" dirty="0">
                <a:latin typeface="Arial" pitchFamily="34" charset="0"/>
                <a:cs typeface="Arial" pitchFamily="34" charset="0"/>
              </a:rPr>
              <a:t>of enzymes, metal-ions, and various polypeptides</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a:latin typeface="Arial" pitchFamily="34" charset="0"/>
                <a:cs typeface="Arial" pitchFamily="34" charset="0"/>
              </a:rPr>
              <a:t>As systemic toxicity occurs and the venom spreads in the circulatory systems, the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victims </a:t>
            </a:r>
            <a:r>
              <a:rPr lang="en-US" sz="2200" dirty="0">
                <a:latin typeface="Arial" pitchFamily="34" charset="0"/>
                <a:cs typeface="Arial" pitchFamily="34" charset="0"/>
              </a:rPr>
              <a:t>can often taste a metallic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taste </a:t>
            </a:r>
            <a:r>
              <a:rPr lang="en-US" sz="2200" dirty="0">
                <a:latin typeface="Arial" pitchFamily="34" charset="0"/>
                <a:cs typeface="Arial" pitchFamily="34" charset="0"/>
              </a:rPr>
              <a:t>in the mouth due to the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metal-ions</a:t>
            </a:r>
            <a:r>
              <a:rPr lang="en-US" sz="2200" dirty="0">
                <a:latin typeface="Arial" pitchFamily="34" charset="0"/>
                <a:cs typeface="Arial" pitchFamily="34" charset="0"/>
              </a:rPr>
              <a:t>. </a:t>
            </a:r>
          </a:p>
          <a:p>
            <a:pPr marL="342900" indent="-342900">
              <a:buFont typeface="Arial" panose="020B0604020202020204" pitchFamily="34" charset="0"/>
              <a:buChar char="•"/>
            </a:pPr>
            <a:endParaRPr lang="en-US" sz="2200" dirty="0" smtClean="0">
              <a:latin typeface="Arial" pitchFamily="34" charset="0"/>
              <a:cs typeface="Arial" pitchFamily="34" charset="0"/>
            </a:endParaRPr>
          </a:p>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Timber </a:t>
            </a:r>
            <a:r>
              <a:rPr lang="en-US" dirty="0">
                <a:solidFill>
                  <a:schemeClr val="tx1"/>
                </a:solidFill>
              </a:rPr>
              <a:t>R</a:t>
            </a:r>
            <a:r>
              <a:rPr lang="en-US" dirty="0" smtClean="0">
                <a:solidFill>
                  <a:schemeClr val="tx1"/>
                </a:solidFill>
              </a:rPr>
              <a:t>attlesnake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715000" y="4143144"/>
            <a:ext cx="3295650" cy="2531059"/>
          </a:xfrm>
          <a:prstGeom prst="rect">
            <a:avLst/>
          </a:prstGeom>
        </p:spPr>
      </p:pic>
    </p:spTree>
    <p:extLst>
      <p:ext uri="{BB962C8B-B14F-4D97-AF65-F5344CB8AC3E}">
        <p14:creationId xmlns:p14="http://schemas.microsoft.com/office/powerpoint/2010/main" val="6759394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lnSpcReduction="10000"/>
          </a:bodyPr>
          <a:lstStyle/>
          <a:p>
            <a:r>
              <a:rPr lang="en-US" sz="2200" dirty="0" smtClean="0">
                <a:latin typeface="Arial" pitchFamily="34" charset="0"/>
                <a:cs typeface="Arial" pitchFamily="34" charset="0"/>
              </a:rPr>
              <a:t>Signs and Symptoms</a:t>
            </a:r>
          </a:p>
          <a:p>
            <a:pPr marL="342900" indent="-342900">
              <a:buFont typeface="Arial" panose="020B0604020202020204" pitchFamily="34" charset="0"/>
              <a:buChar char="•"/>
            </a:pPr>
            <a:r>
              <a:rPr lang="en-US" sz="2200" dirty="0" smtClean="0">
                <a:latin typeface="Arial" pitchFamily="34" charset="0"/>
                <a:cs typeface="Arial" pitchFamily="34" charset="0"/>
              </a:rPr>
              <a:t>Burning </a:t>
            </a:r>
            <a:r>
              <a:rPr lang="en-US" sz="2200" dirty="0">
                <a:latin typeface="Arial" pitchFamily="34" charset="0"/>
                <a:cs typeface="Arial" pitchFamily="34" charset="0"/>
              </a:rPr>
              <a:t>sensation </a:t>
            </a:r>
            <a:r>
              <a:rPr lang="en-US" sz="2200" dirty="0" smtClean="0">
                <a:latin typeface="Arial" pitchFamily="34" charset="0"/>
                <a:cs typeface="Arial" pitchFamily="34" charset="0"/>
              </a:rPr>
              <a:t>and swelling at </a:t>
            </a:r>
            <a:r>
              <a:rPr lang="en-US" sz="2200" dirty="0">
                <a:latin typeface="Arial" pitchFamily="34" charset="0"/>
                <a:cs typeface="Arial" pitchFamily="34" charset="0"/>
              </a:rPr>
              <a:t>the site of the </a:t>
            </a:r>
            <a:r>
              <a:rPr lang="en-US" sz="2200" dirty="0" smtClean="0">
                <a:latin typeface="Arial" pitchFamily="34" charset="0"/>
                <a:cs typeface="Arial" pitchFamily="34" charset="0"/>
              </a:rPr>
              <a:t>bite</a:t>
            </a:r>
          </a:p>
          <a:p>
            <a:pPr marL="342900" indent="-342900">
              <a:buFont typeface="Arial" panose="020B0604020202020204" pitchFamily="34" charset="0"/>
              <a:buChar char="•"/>
            </a:pPr>
            <a:r>
              <a:rPr lang="en-US" sz="2200" dirty="0">
                <a:latin typeface="Arial" pitchFamily="34" charset="0"/>
                <a:cs typeface="Arial" pitchFamily="34" charset="0"/>
              </a:rPr>
              <a:t>Breathing and swallowing can become difficult</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The venom causes myotoxicity and the interaction with </a:t>
            </a:r>
            <a:r>
              <a:rPr lang="en-US" sz="2200" dirty="0" smtClean="0">
                <a:latin typeface="Arial" pitchFamily="34" charset="0"/>
                <a:cs typeface="Arial" pitchFamily="34" charset="0"/>
              </a:rPr>
              <a:t>calcium </a:t>
            </a:r>
            <a:r>
              <a:rPr lang="en-US" sz="2200" dirty="0">
                <a:latin typeface="Arial" pitchFamily="34" charset="0"/>
                <a:cs typeface="Arial" pitchFamily="34" charset="0"/>
              </a:rPr>
              <a:t>binding sites causes improper muscle contractions; these spread throughout the body, this is muscular neurotoxicity.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Finally</a:t>
            </a:r>
            <a:r>
              <a:rPr lang="en-US" sz="2200" dirty="0">
                <a:latin typeface="Arial" pitchFamily="34" charset="0"/>
                <a:cs typeface="Arial" pitchFamily="34" charset="0"/>
              </a:rPr>
              <a:t>, hematotoxicity occurs, thrombin is unable to form and coagulation is prevented, causing </a:t>
            </a:r>
            <a:r>
              <a:rPr lang="en-US" sz="2200" dirty="0" smtClean="0">
                <a:latin typeface="Arial" pitchFamily="34" charset="0"/>
                <a:cs typeface="Arial" pitchFamily="34" charset="0"/>
              </a:rPr>
              <a:t>hemorrhaging. </a:t>
            </a:r>
          </a:p>
          <a:p>
            <a:pPr marL="342900" indent="-342900">
              <a:buFont typeface="Arial" panose="020B0604020202020204" pitchFamily="34" charset="0"/>
              <a:buChar char="•"/>
            </a:pPr>
            <a:r>
              <a:rPr lang="en-US" sz="2200" dirty="0" smtClean="0">
                <a:latin typeface="Arial" pitchFamily="34" charset="0"/>
                <a:cs typeface="Arial" pitchFamily="34" charset="0"/>
              </a:rPr>
              <a:t>Hemorrhaging </a:t>
            </a:r>
            <a:r>
              <a:rPr lang="en-US" sz="2200" dirty="0">
                <a:latin typeface="Arial" pitchFamily="34" charset="0"/>
                <a:cs typeface="Arial" pitchFamily="34" charset="0"/>
              </a:rPr>
              <a:t>is usually located gastrointestinally and intracranially.</a:t>
            </a:r>
            <a:endParaRPr lang="en-US" sz="2200" dirty="0" smtClean="0">
              <a:latin typeface="Arial" pitchFamily="34" charset="0"/>
              <a:cs typeface="Arial" pitchFamily="34" charset="0"/>
            </a:endParaRPr>
          </a:p>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Timber </a:t>
            </a:r>
            <a:r>
              <a:rPr lang="en-US" dirty="0">
                <a:solidFill>
                  <a:schemeClr val="tx1"/>
                </a:solidFill>
              </a:rPr>
              <a:t>R</a:t>
            </a:r>
            <a:r>
              <a:rPr lang="en-US" dirty="0" smtClean="0">
                <a:solidFill>
                  <a:schemeClr val="tx1"/>
                </a:solidFill>
              </a:rPr>
              <a:t>attlesnake </a:t>
            </a:r>
            <a:endParaRPr lang="en-US" dirty="0">
              <a:solidFill>
                <a:schemeClr val="tx1"/>
              </a:solidFill>
            </a:endParaRPr>
          </a:p>
        </p:txBody>
      </p:sp>
    </p:spTree>
    <p:extLst>
      <p:ext uri="{BB962C8B-B14F-4D97-AF65-F5344CB8AC3E}">
        <p14:creationId xmlns:p14="http://schemas.microsoft.com/office/powerpoint/2010/main" val="85618780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Title 1"/>
          <p:cNvSpPr>
            <a:spLocks noGrp="1"/>
          </p:cNvSpPr>
          <p:nvPr>
            <p:ph type="title"/>
          </p:nvPr>
        </p:nvSpPr>
        <p:spPr/>
        <p:txBody>
          <a:bodyPr/>
          <a:lstStyle/>
          <a:p>
            <a:r>
              <a:rPr lang="en-US" dirty="0" smtClean="0">
                <a:solidFill>
                  <a:schemeClr val="accent4"/>
                </a:solidFill>
              </a:rPr>
              <a:t>Timber </a:t>
            </a:r>
            <a:r>
              <a:rPr lang="en-US" dirty="0">
                <a:solidFill>
                  <a:schemeClr val="tx1"/>
                </a:solidFill>
              </a:rPr>
              <a:t>R</a:t>
            </a:r>
            <a:r>
              <a:rPr lang="en-US" dirty="0" smtClean="0">
                <a:solidFill>
                  <a:schemeClr val="tx1"/>
                </a:solidFill>
              </a:rPr>
              <a:t>attlesnake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4419600" y="2195512"/>
            <a:ext cx="4295775" cy="2695575"/>
          </a:xfrm>
          <a:prstGeom prst="rect">
            <a:avLst/>
          </a:prstGeom>
        </p:spPr>
      </p:pic>
      <p:pic>
        <p:nvPicPr>
          <p:cNvPr id="7" name="Picture 6"/>
          <p:cNvPicPr>
            <a:picLocks noChangeAspect="1"/>
          </p:cNvPicPr>
          <p:nvPr/>
        </p:nvPicPr>
        <p:blipFill>
          <a:blip r:embed="rId4"/>
          <a:stretch>
            <a:fillRect/>
          </a:stretch>
        </p:blipFill>
        <p:spPr>
          <a:xfrm>
            <a:off x="609600" y="3543299"/>
            <a:ext cx="3810000" cy="2857500"/>
          </a:xfrm>
          <a:prstGeom prst="rect">
            <a:avLst/>
          </a:prstGeom>
        </p:spPr>
      </p:pic>
    </p:spTree>
    <p:extLst>
      <p:ext uri="{BB962C8B-B14F-4D97-AF65-F5344CB8AC3E}">
        <p14:creationId xmlns:p14="http://schemas.microsoft.com/office/powerpoint/2010/main" val="69707113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Copper</a:t>
            </a:r>
            <a:r>
              <a:rPr lang="en-US" dirty="0" smtClean="0">
                <a:solidFill>
                  <a:schemeClr val="tx1"/>
                </a:solidFill>
              </a:rPr>
              <a:t>head </a:t>
            </a:r>
            <a:endParaRPr lang="en-US" dirty="0">
              <a:solidFill>
                <a:schemeClr val="tx1"/>
              </a:solidFill>
            </a:endParaRPr>
          </a:p>
        </p:txBody>
      </p:sp>
      <p:pic>
        <p:nvPicPr>
          <p:cNvPr id="4" name="Picture 3"/>
          <p:cNvPicPr>
            <a:picLocks noChangeAspect="1"/>
          </p:cNvPicPr>
          <p:nvPr/>
        </p:nvPicPr>
        <p:blipFill>
          <a:blip r:embed="rId3">
            <a:clrChange>
              <a:clrFrom>
                <a:srgbClr val="FFFFFF"/>
              </a:clrFrom>
              <a:clrTo>
                <a:srgbClr val="FFFFFF">
                  <a:alpha val="0"/>
                </a:srgbClr>
              </a:clrTo>
            </a:clrChange>
          </a:blip>
          <a:stretch>
            <a:fillRect/>
          </a:stretch>
        </p:blipFill>
        <p:spPr>
          <a:xfrm>
            <a:off x="5181600" y="4177064"/>
            <a:ext cx="3800475" cy="2474727"/>
          </a:xfrm>
          <a:prstGeom prst="rect">
            <a:avLst/>
          </a:prstGeom>
        </p:spPr>
      </p:pic>
      <p:pic>
        <p:nvPicPr>
          <p:cNvPr id="6" name="Picture 5"/>
          <p:cNvPicPr>
            <a:picLocks noChangeAspect="1"/>
          </p:cNvPicPr>
          <p:nvPr/>
        </p:nvPicPr>
        <p:blipFill>
          <a:blip r:embed="rId4"/>
          <a:stretch>
            <a:fillRect/>
          </a:stretch>
        </p:blipFill>
        <p:spPr>
          <a:xfrm>
            <a:off x="533400" y="2195512"/>
            <a:ext cx="4354286" cy="2895600"/>
          </a:xfrm>
          <a:prstGeom prst="rect">
            <a:avLst/>
          </a:prstGeom>
        </p:spPr>
      </p:pic>
    </p:spTree>
    <p:extLst>
      <p:ext uri="{BB962C8B-B14F-4D97-AF65-F5344CB8AC3E}">
        <p14:creationId xmlns:p14="http://schemas.microsoft.com/office/powerpoint/2010/main" val="21146702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Copperhead snakes are some of the more commonly seen North American snakes.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Copperheads bite more people in most years than any other U.S. species of snake</a:t>
            </a:r>
          </a:p>
          <a:p>
            <a:pPr marL="342900" indent="-342900">
              <a:buFont typeface="Arial" panose="020B0604020202020204" pitchFamily="34" charset="0"/>
              <a:buChar char="•"/>
            </a:pPr>
            <a:r>
              <a:rPr lang="en-US" sz="2200" dirty="0" smtClean="0">
                <a:latin typeface="Arial" pitchFamily="34" charset="0"/>
                <a:cs typeface="Arial" pitchFamily="34" charset="0"/>
              </a:rPr>
              <a:t>Their </a:t>
            </a:r>
            <a:r>
              <a:rPr lang="en-US" sz="2200" dirty="0">
                <a:latin typeface="Arial" pitchFamily="34" charset="0"/>
                <a:cs typeface="Arial" pitchFamily="34" charset="0"/>
              </a:rPr>
              <a:t>venom is relatively mild,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and </a:t>
            </a:r>
            <a:r>
              <a:rPr lang="en-US" sz="2200" dirty="0">
                <a:latin typeface="Arial" pitchFamily="34" charset="0"/>
                <a:cs typeface="Arial" pitchFamily="34" charset="0"/>
              </a:rPr>
              <a:t>their bites are rarely fatal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for </a:t>
            </a:r>
            <a:r>
              <a:rPr lang="en-US" sz="2200" dirty="0">
                <a:latin typeface="Arial" pitchFamily="34" charset="0"/>
                <a:cs typeface="Arial" pitchFamily="34" charset="0"/>
              </a:rPr>
              <a:t>humans</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a:latin typeface="Arial" pitchFamily="34" charset="0"/>
                <a:cs typeface="Arial" pitchFamily="34" charset="0"/>
              </a:rPr>
              <a:t>These snakes get their name,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fittingly</a:t>
            </a:r>
            <a:r>
              <a:rPr lang="en-US" sz="2200" dirty="0">
                <a:latin typeface="Arial" pitchFamily="34" charset="0"/>
                <a:cs typeface="Arial" pitchFamily="34" charset="0"/>
              </a:rPr>
              <a:t>, from their copper-red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heads</a:t>
            </a:r>
          </a:p>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Copper</a:t>
            </a:r>
            <a:r>
              <a:rPr lang="en-US" dirty="0" smtClean="0">
                <a:solidFill>
                  <a:schemeClr val="tx1"/>
                </a:solidFill>
              </a:rPr>
              <a:t>head </a:t>
            </a: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5334000" y="3985534"/>
            <a:ext cx="3611852" cy="2578862"/>
          </a:xfrm>
          <a:prstGeom prst="rect">
            <a:avLst/>
          </a:prstGeom>
        </p:spPr>
      </p:pic>
    </p:spTree>
    <p:extLst>
      <p:ext uri="{BB962C8B-B14F-4D97-AF65-F5344CB8AC3E}">
        <p14:creationId xmlns:p14="http://schemas.microsoft.com/office/powerpoint/2010/main" val="369716727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Copperheads have hemotoxic </a:t>
            </a:r>
            <a:r>
              <a:rPr lang="en-US" sz="2200" dirty="0" smtClean="0">
                <a:latin typeface="Arial" pitchFamily="34" charset="0"/>
                <a:cs typeface="Arial" pitchFamily="34" charset="0"/>
              </a:rPr>
              <a:t>venom</a:t>
            </a:r>
          </a:p>
          <a:p>
            <a:pPr marL="342900" indent="-342900">
              <a:buFont typeface="Arial" panose="020B0604020202020204" pitchFamily="34" charset="0"/>
              <a:buChar char="•"/>
            </a:pPr>
            <a:r>
              <a:rPr lang="en-US" sz="2200" dirty="0" smtClean="0">
                <a:latin typeface="Arial" pitchFamily="34" charset="0"/>
                <a:cs typeface="Arial" pitchFamily="34" charset="0"/>
              </a:rPr>
              <a:t>Bite often </a:t>
            </a:r>
            <a:r>
              <a:rPr lang="en-US" sz="2200" dirty="0">
                <a:latin typeface="Arial" pitchFamily="34" charset="0"/>
                <a:cs typeface="Arial" pitchFamily="34" charset="0"/>
              </a:rPr>
              <a:t>results in temporary tissue damage in the immediate area of </a:t>
            </a:r>
            <a:r>
              <a:rPr lang="en-US" sz="2200" dirty="0" smtClean="0">
                <a:latin typeface="Arial" pitchFamily="34" charset="0"/>
                <a:cs typeface="Arial" pitchFamily="34" charset="0"/>
              </a:rPr>
              <a:t>bite.</a:t>
            </a:r>
          </a:p>
          <a:p>
            <a:pPr marL="342900" indent="-342900">
              <a:buFont typeface="Arial" panose="020B0604020202020204" pitchFamily="34" charset="0"/>
              <a:buChar char="•"/>
            </a:pPr>
            <a:r>
              <a:rPr lang="en-US" sz="2200" dirty="0" smtClean="0">
                <a:latin typeface="Arial" pitchFamily="34" charset="0"/>
                <a:cs typeface="Arial" pitchFamily="34" charset="0"/>
              </a:rPr>
              <a:t>Their </a:t>
            </a:r>
            <a:r>
              <a:rPr lang="en-US" sz="2200" dirty="0">
                <a:latin typeface="Arial" pitchFamily="34" charset="0"/>
                <a:cs typeface="Arial" pitchFamily="34" charset="0"/>
              </a:rPr>
              <a:t>bite may be painful but is "very rarely (almost never) fatal to humans." </a:t>
            </a:r>
            <a:endParaRPr lang="en-US" sz="2200" dirty="0" smtClean="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Copper</a:t>
            </a:r>
            <a:r>
              <a:rPr lang="en-US" dirty="0" smtClean="0">
                <a:solidFill>
                  <a:schemeClr val="tx1"/>
                </a:solidFill>
              </a:rPr>
              <a:t>head </a:t>
            </a:r>
            <a:endParaRPr lang="en-US" dirty="0">
              <a:solidFill>
                <a:schemeClr val="tx1"/>
              </a:solidFill>
            </a:endParaRPr>
          </a:p>
        </p:txBody>
      </p:sp>
      <p:pic>
        <p:nvPicPr>
          <p:cNvPr id="6" name="Picture 5"/>
          <p:cNvPicPr>
            <a:picLocks noChangeAspect="1"/>
          </p:cNvPicPr>
          <p:nvPr/>
        </p:nvPicPr>
        <p:blipFill rotWithShape="1">
          <a:blip r:embed="rId3"/>
          <a:srcRect t="11111" b="11111"/>
          <a:stretch/>
        </p:blipFill>
        <p:spPr>
          <a:xfrm>
            <a:off x="4343400" y="3984791"/>
            <a:ext cx="4572000" cy="2667000"/>
          </a:xfrm>
          <a:prstGeom prst="rect">
            <a:avLst/>
          </a:prstGeom>
        </p:spPr>
      </p:pic>
    </p:spTree>
    <p:extLst>
      <p:ext uri="{BB962C8B-B14F-4D97-AF65-F5344CB8AC3E}">
        <p14:creationId xmlns:p14="http://schemas.microsoft.com/office/powerpoint/2010/main" val="1305382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105401" y="1570494"/>
            <a:ext cx="4038600" cy="3198270"/>
          </a:xfrm>
          <a:prstGeom prst="rect">
            <a:avLst/>
          </a:prstGeom>
        </p:spPr>
      </p:pic>
      <p:sp>
        <p:nvSpPr>
          <p:cNvPr id="3" name="Content Placeholder 2"/>
          <p:cNvSpPr>
            <a:spLocks noGrp="1"/>
          </p:cNvSpPr>
          <p:nvPr>
            <p:ph sz="quarter" idx="10"/>
          </p:nvPr>
        </p:nvSpPr>
        <p:spPr>
          <a:xfrm>
            <a:off x="304800" y="2209800"/>
            <a:ext cx="8458200" cy="4343400"/>
          </a:xfrm>
        </p:spPr>
        <p:txBody>
          <a:bodyPr>
            <a:normAutofit/>
          </a:bodyPr>
          <a:lstStyle/>
          <a:p>
            <a:pPr marL="457200" indent="-457200">
              <a:buFont typeface="Arial" pitchFamily="34" charset="0"/>
              <a:buChar char="•"/>
            </a:pPr>
            <a:r>
              <a:rPr lang="en-US" sz="2600" dirty="0">
                <a:solidFill>
                  <a:schemeClr val="tx1"/>
                </a:solidFill>
              </a:rPr>
              <a:t>The portion of the brain that </a:t>
            </a:r>
            <a:r>
              <a:rPr lang="en-US" sz="2600" dirty="0" smtClean="0">
                <a:solidFill>
                  <a:schemeClr val="tx1"/>
                </a:solidFill>
              </a:rPr>
              <a:t/>
            </a:r>
            <a:br>
              <a:rPr lang="en-US" sz="2600" dirty="0" smtClean="0">
                <a:solidFill>
                  <a:schemeClr val="tx1"/>
                </a:solidFill>
              </a:rPr>
            </a:br>
            <a:r>
              <a:rPr lang="en-US" sz="2600" dirty="0" smtClean="0">
                <a:solidFill>
                  <a:schemeClr val="tx1"/>
                </a:solidFill>
              </a:rPr>
              <a:t>maintains </a:t>
            </a:r>
            <a:r>
              <a:rPr lang="en-US" sz="2600" dirty="0">
                <a:solidFill>
                  <a:schemeClr val="tx1"/>
                </a:solidFill>
              </a:rPr>
              <a:t>the body’s internal </a:t>
            </a:r>
            <a:r>
              <a:rPr lang="en-US" sz="2600" dirty="0" smtClean="0">
                <a:solidFill>
                  <a:schemeClr val="tx1"/>
                </a:solidFill>
              </a:rPr>
              <a:t/>
            </a:r>
            <a:br>
              <a:rPr lang="en-US" sz="2600" dirty="0" smtClean="0">
                <a:solidFill>
                  <a:schemeClr val="tx1"/>
                </a:solidFill>
              </a:rPr>
            </a:br>
            <a:r>
              <a:rPr lang="en-US" sz="2600" dirty="0" smtClean="0">
                <a:solidFill>
                  <a:schemeClr val="tx1"/>
                </a:solidFill>
              </a:rPr>
              <a:t>balance </a:t>
            </a:r>
            <a:r>
              <a:rPr lang="en-US" sz="2600" dirty="0">
                <a:solidFill>
                  <a:schemeClr val="tx1"/>
                </a:solidFill>
              </a:rPr>
              <a:t>(homeostasis</a:t>
            </a:r>
            <a:r>
              <a:rPr lang="en-US" sz="2600" dirty="0" smtClean="0">
                <a:solidFill>
                  <a:schemeClr val="tx1"/>
                </a:solidFill>
              </a:rPr>
              <a:t>).</a:t>
            </a:r>
          </a:p>
          <a:p>
            <a:pPr marL="457200" indent="-457200">
              <a:buFont typeface="Arial" pitchFamily="34" charset="0"/>
              <a:buChar char="•"/>
            </a:pPr>
            <a:r>
              <a:rPr lang="en-US" sz="2600" dirty="0">
                <a:solidFill>
                  <a:schemeClr val="tx1"/>
                </a:solidFill>
              </a:rPr>
              <a:t>The hypothalamus is the link </a:t>
            </a:r>
            <a:r>
              <a:rPr lang="en-US" sz="2600" dirty="0" smtClean="0">
                <a:solidFill>
                  <a:schemeClr val="tx1"/>
                </a:solidFill>
              </a:rPr>
              <a:t/>
            </a:r>
            <a:br>
              <a:rPr lang="en-US" sz="2600" dirty="0" smtClean="0">
                <a:solidFill>
                  <a:schemeClr val="tx1"/>
                </a:solidFill>
              </a:rPr>
            </a:br>
            <a:r>
              <a:rPr lang="en-US" sz="2600" dirty="0" smtClean="0">
                <a:solidFill>
                  <a:schemeClr val="tx1"/>
                </a:solidFill>
              </a:rPr>
              <a:t>between </a:t>
            </a:r>
            <a:r>
              <a:rPr lang="en-US" sz="2600" dirty="0">
                <a:solidFill>
                  <a:schemeClr val="tx1"/>
                </a:solidFill>
              </a:rPr>
              <a:t>the endocrine and </a:t>
            </a:r>
            <a:r>
              <a:rPr lang="en-US" sz="2600" dirty="0" smtClean="0">
                <a:solidFill>
                  <a:schemeClr val="tx1"/>
                </a:solidFill>
              </a:rPr>
              <a:t/>
            </a:r>
            <a:br>
              <a:rPr lang="en-US" sz="2600" dirty="0" smtClean="0">
                <a:solidFill>
                  <a:schemeClr val="tx1"/>
                </a:solidFill>
              </a:rPr>
            </a:br>
            <a:r>
              <a:rPr lang="en-US" sz="2600" dirty="0" smtClean="0">
                <a:solidFill>
                  <a:schemeClr val="tx1"/>
                </a:solidFill>
              </a:rPr>
              <a:t>nervous </a:t>
            </a:r>
            <a:r>
              <a:rPr lang="en-US" sz="2600" dirty="0">
                <a:solidFill>
                  <a:schemeClr val="tx1"/>
                </a:solidFill>
              </a:rPr>
              <a:t>systems</a:t>
            </a:r>
            <a:r>
              <a:rPr lang="en-US" sz="2600" dirty="0" smtClean="0">
                <a:solidFill>
                  <a:schemeClr val="tx1"/>
                </a:solidFill>
              </a:rPr>
              <a:t>.</a:t>
            </a:r>
          </a:p>
          <a:p>
            <a:pPr marL="457200" indent="-457200">
              <a:buFont typeface="Arial" pitchFamily="34" charset="0"/>
              <a:buChar char="•"/>
            </a:pPr>
            <a:r>
              <a:rPr lang="en-US" sz="2600" dirty="0">
                <a:solidFill>
                  <a:schemeClr val="tx1"/>
                </a:solidFill>
              </a:rPr>
              <a:t>The hypothalamus is located below the thalamus (a part of the brain that relays sensory information) and above the pituitary gland and brain stem.</a:t>
            </a:r>
            <a:endParaRPr lang="en-US" sz="2600" dirty="0" smtClean="0">
              <a:solidFill>
                <a:schemeClr val="tx1"/>
              </a:solidFill>
            </a:endParaRPr>
          </a:p>
          <a:p>
            <a:pPr marL="457200" indent="-457200">
              <a:buFont typeface="Arial" pitchFamily="34" charset="0"/>
              <a:buChar char="•"/>
            </a:pPr>
            <a:endParaRPr lang="en-US" sz="2600" dirty="0">
              <a:solidFill>
                <a:schemeClr val="tx1"/>
              </a:solidFill>
            </a:endParaRPr>
          </a:p>
        </p:txBody>
      </p:sp>
      <p:sp>
        <p:nvSpPr>
          <p:cNvPr id="2" name="Title 1"/>
          <p:cNvSpPr>
            <a:spLocks noGrp="1"/>
          </p:cNvSpPr>
          <p:nvPr>
            <p:ph type="title"/>
          </p:nvPr>
        </p:nvSpPr>
        <p:spPr/>
        <p:txBody>
          <a:bodyPr/>
          <a:lstStyle/>
          <a:p>
            <a:r>
              <a:rPr lang="en-US" dirty="0">
                <a:solidFill>
                  <a:schemeClr val="accent4"/>
                </a:solidFill>
              </a:rPr>
              <a:t>Hypothalamus</a:t>
            </a:r>
            <a:endParaRPr lang="en-US" dirty="0"/>
          </a:p>
        </p:txBody>
      </p:sp>
      <p:pic>
        <p:nvPicPr>
          <p:cNvPr id="5" name="Picture 4"/>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Tree>
    <p:extLst>
      <p:ext uri="{BB962C8B-B14F-4D97-AF65-F5344CB8AC3E}">
        <p14:creationId xmlns:p14="http://schemas.microsoft.com/office/powerpoint/2010/main" val="12747629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smtClean="0">
                <a:latin typeface="Arial" pitchFamily="34" charset="0"/>
                <a:cs typeface="Arial" pitchFamily="34" charset="0"/>
              </a:rPr>
              <a:t>Children</a:t>
            </a:r>
            <a:r>
              <a:rPr lang="en-US" sz="2200" dirty="0">
                <a:latin typeface="Arial" pitchFamily="34" charset="0"/>
                <a:cs typeface="Arial" pitchFamily="34" charset="0"/>
              </a:rPr>
              <a:t>, the elderly and people with compromised immune systems may have strong reactions to the </a:t>
            </a:r>
            <a:r>
              <a:rPr lang="en-US" sz="2200" dirty="0" smtClean="0">
                <a:latin typeface="Arial" pitchFamily="34" charset="0"/>
                <a:cs typeface="Arial" pitchFamily="34" charset="0"/>
              </a:rPr>
              <a:t>venom.</a:t>
            </a:r>
          </a:p>
          <a:p>
            <a:pPr marL="342900" indent="-342900">
              <a:buFont typeface="Arial" panose="020B0604020202020204" pitchFamily="34" charset="0"/>
              <a:buChar char="•"/>
            </a:pPr>
            <a:r>
              <a:rPr lang="en-US" sz="2200" dirty="0" smtClean="0">
                <a:latin typeface="Arial" pitchFamily="34" charset="0"/>
                <a:cs typeface="Arial" pitchFamily="34" charset="0"/>
              </a:rPr>
              <a:t>Anyone </a:t>
            </a:r>
            <a:r>
              <a:rPr lang="en-US" sz="2200" dirty="0">
                <a:latin typeface="Arial" pitchFamily="34" charset="0"/>
                <a:cs typeface="Arial" pitchFamily="34" charset="0"/>
              </a:rPr>
              <a:t>who is bitten by a copperhead should seek medical attention.</a:t>
            </a:r>
          </a:p>
        </p:txBody>
      </p:sp>
      <p:sp>
        <p:nvSpPr>
          <p:cNvPr id="2" name="Title 1"/>
          <p:cNvSpPr>
            <a:spLocks noGrp="1"/>
          </p:cNvSpPr>
          <p:nvPr>
            <p:ph type="title"/>
          </p:nvPr>
        </p:nvSpPr>
        <p:spPr/>
        <p:txBody>
          <a:bodyPr/>
          <a:lstStyle/>
          <a:p>
            <a:r>
              <a:rPr lang="en-US" dirty="0" smtClean="0">
                <a:solidFill>
                  <a:schemeClr val="accent4"/>
                </a:solidFill>
              </a:rPr>
              <a:t>Copper</a:t>
            </a:r>
            <a:r>
              <a:rPr lang="en-US" dirty="0" smtClean="0">
                <a:solidFill>
                  <a:schemeClr val="tx1"/>
                </a:solidFill>
              </a:rPr>
              <a:t>head </a:t>
            </a:r>
            <a:endParaRPr lang="en-US" dirty="0">
              <a:solidFill>
                <a:schemeClr val="tx1"/>
              </a:solidFill>
            </a:endParaRPr>
          </a:p>
        </p:txBody>
      </p:sp>
      <p:pic>
        <p:nvPicPr>
          <p:cNvPr id="4" name="Picture 3"/>
          <p:cNvPicPr>
            <a:picLocks noChangeAspect="1"/>
          </p:cNvPicPr>
          <p:nvPr/>
        </p:nvPicPr>
        <p:blipFill rotWithShape="1">
          <a:blip r:embed="rId3">
            <a:clrChange>
              <a:clrFrom>
                <a:srgbClr val="FFFFFF"/>
              </a:clrFrom>
              <a:clrTo>
                <a:srgbClr val="FFFFFF">
                  <a:alpha val="0"/>
                </a:srgbClr>
              </a:clrTo>
            </a:clrChange>
          </a:blip>
          <a:srcRect b="7966"/>
          <a:stretch/>
        </p:blipFill>
        <p:spPr>
          <a:xfrm>
            <a:off x="4648200" y="3783418"/>
            <a:ext cx="4330028" cy="2780978"/>
          </a:xfrm>
          <a:prstGeom prst="rect">
            <a:avLst/>
          </a:prstGeom>
        </p:spPr>
      </p:pic>
    </p:spTree>
    <p:extLst>
      <p:ext uri="{BB962C8B-B14F-4D97-AF65-F5344CB8AC3E}">
        <p14:creationId xmlns:p14="http://schemas.microsoft.com/office/powerpoint/2010/main" val="7878585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Copper</a:t>
            </a:r>
            <a:r>
              <a:rPr lang="en-US" dirty="0" smtClean="0">
                <a:solidFill>
                  <a:schemeClr val="tx1"/>
                </a:solidFill>
              </a:rPr>
              <a:t>head </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381000" y="2204477"/>
            <a:ext cx="3810000" cy="2314575"/>
          </a:xfrm>
          <a:prstGeom prst="rect">
            <a:avLst/>
          </a:prstGeom>
        </p:spPr>
      </p:pic>
      <p:pic>
        <p:nvPicPr>
          <p:cNvPr id="7" name="Picture 6"/>
          <p:cNvPicPr>
            <a:picLocks noChangeAspect="1"/>
          </p:cNvPicPr>
          <p:nvPr/>
        </p:nvPicPr>
        <p:blipFill>
          <a:blip r:embed="rId4"/>
          <a:stretch>
            <a:fillRect/>
          </a:stretch>
        </p:blipFill>
        <p:spPr>
          <a:xfrm>
            <a:off x="4642522" y="2435308"/>
            <a:ext cx="4114800" cy="2752725"/>
          </a:xfrm>
          <a:prstGeom prst="rect">
            <a:avLst/>
          </a:prstGeom>
        </p:spPr>
      </p:pic>
    </p:spTree>
    <p:extLst>
      <p:ext uri="{BB962C8B-B14F-4D97-AF65-F5344CB8AC3E}">
        <p14:creationId xmlns:p14="http://schemas.microsoft.com/office/powerpoint/2010/main" val="387850476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Brown Recluse </a:t>
            </a:r>
            <a:r>
              <a:rPr lang="en-US" dirty="0" smtClean="0"/>
              <a:t> Spider</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184504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pic>
        <p:nvPicPr>
          <p:cNvPr id="1026" name="Picture 2" descr="Image result for brown recluse range"/>
          <p:cNvPicPr>
            <a:picLocks noChangeAspect="1" noChangeArrowheads="1"/>
          </p:cNvPicPr>
          <p:nvPr/>
        </p:nvPicPr>
        <p:blipFill rotWithShape="1">
          <a:blip r:embed="rId3">
            <a:extLst>
              <a:ext uri="{28A0092B-C50C-407E-A947-70E740481C1C}">
                <a14:useLocalDpi xmlns:a14="http://schemas.microsoft.com/office/drawing/2010/main" val="0"/>
              </a:ext>
            </a:extLst>
          </a:blip>
          <a:srcRect l="2667" t="10188" r="2667" b="1812"/>
          <a:stretch/>
        </p:blipFill>
        <p:spPr bwMode="auto">
          <a:xfrm>
            <a:off x="4569161" y="3960106"/>
            <a:ext cx="4343400" cy="26916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rot="20150593">
            <a:off x="887028" y="2391707"/>
            <a:ext cx="4686472" cy="3103486"/>
          </a:xfrm>
          <a:prstGeom prst="rect">
            <a:avLst/>
          </a:prstGeom>
        </p:spPr>
      </p:pic>
    </p:spTree>
    <p:extLst>
      <p:ext uri="{BB962C8B-B14F-4D97-AF65-F5344CB8AC3E}">
        <p14:creationId xmlns:p14="http://schemas.microsoft.com/office/powerpoint/2010/main" val="191122598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They often live in dark sheltered areas, such as piles of wood, leaves, or rocks.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They </a:t>
            </a:r>
            <a:r>
              <a:rPr lang="en-US" sz="2200" dirty="0">
                <a:latin typeface="Arial" pitchFamily="34" charset="0"/>
                <a:cs typeface="Arial" pitchFamily="34" charset="0"/>
              </a:rPr>
              <a:t>may also live inside people’s homes or under their porches.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Sometimes </a:t>
            </a:r>
            <a:r>
              <a:rPr lang="en-US" sz="2200" dirty="0">
                <a:latin typeface="Arial" pitchFamily="34" charset="0"/>
                <a:cs typeface="Arial" pitchFamily="34" charset="0"/>
              </a:rPr>
              <a:t>a brown recluse will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even </a:t>
            </a:r>
            <a:r>
              <a:rPr lang="en-US" sz="2200" dirty="0">
                <a:latin typeface="Arial" pitchFamily="34" charset="0"/>
                <a:cs typeface="Arial" pitchFamily="34" charset="0"/>
              </a:rPr>
              <a:t>hide in shoes or under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clothes </a:t>
            </a:r>
            <a:r>
              <a:rPr lang="en-US" sz="2200" dirty="0">
                <a:latin typeface="Arial" pitchFamily="34" charset="0"/>
                <a:cs typeface="Arial" pitchFamily="34" charset="0"/>
              </a:rPr>
              <a:t>that have been lying on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the </a:t>
            </a:r>
            <a:r>
              <a:rPr lang="en-US" sz="2200" dirty="0">
                <a:latin typeface="Arial" pitchFamily="34" charset="0"/>
                <a:cs typeface="Arial" pitchFamily="34" charset="0"/>
              </a:rPr>
              <a:t>floor for a long time.</a:t>
            </a:r>
            <a:endParaRPr lang="en-US" sz="2200" dirty="0" smtClean="0">
              <a:latin typeface="Arial" pitchFamily="34" charset="0"/>
              <a:cs typeface="Arial" pitchFamily="34" charset="0"/>
            </a:endParaRPr>
          </a:p>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5486400" y="4114800"/>
            <a:ext cx="3549754" cy="2362200"/>
          </a:xfrm>
          <a:prstGeom prst="rect">
            <a:avLst/>
          </a:prstGeom>
        </p:spPr>
      </p:pic>
      <p:sp>
        <p:nvSpPr>
          <p:cNvPr id="6" name="Oval 5"/>
          <p:cNvSpPr/>
          <p:nvPr/>
        </p:nvSpPr>
        <p:spPr>
          <a:xfrm>
            <a:off x="6629400" y="4495800"/>
            <a:ext cx="1371600" cy="147773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81455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609600" y="2133600"/>
            <a:ext cx="7461922" cy="4343400"/>
          </a:xfrm>
        </p:spPr>
        <p:txBody>
          <a:bodyPr>
            <a:normAutofit/>
          </a:bodyPr>
          <a:lstStyle/>
          <a:p>
            <a:pPr marL="342900" indent="-342900">
              <a:buFont typeface="Arial" panose="020B0604020202020204" pitchFamily="34" charset="0"/>
              <a:buChar char="•"/>
            </a:pPr>
            <a:r>
              <a:rPr lang="en-US" sz="2200" dirty="0" smtClean="0">
                <a:latin typeface="Arial" pitchFamily="34" charset="0"/>
                <a:cs typeface="Arial" pitchFamily="34" charset="0"/>
              </a:rPr>
              <a:t>Brown </a:t>
            </a:r>
            <a:r>
              <a:rPr lang="en-US" sz="2200" dirty="0">
                <a:latin typeface="Arial" pitchFamily="34" charset="0"/>
                <a:cs typeface="Arial" pitchFamily="34" charset="0"/>
              </a:rPr>
              <a:t>recluse spider or violin spider, is a small-sized arachnid of approximately </a:t>
            </a:r>
            <a:r>
              <a:rPr lang="en-US" sz="2200" dirty="0" smtClean="0">
                <a:latin typeface="Arial" pitchFamily="34" charset="0"/>
                <a:cs typeface="Arial" pitchFamily="34" charset="0"/>
              </a:rPr>
              <a:t>1/4</a:t>
            </a:r>
            <a:r>
              <a:rPr lang="en-US" sz="2200" dirty="0">
                <a:latin typeface="Arial" pitchFamily="34" charset="0"/>
                <a:cs typeface="Arial" pitchFamily="34" charset="0"/>
              </a:rPr>
              <a:t>" - 1/2" </a:t>
            </a:r>
            <a:r>
              <a:rPr lang="en-US" sz="2200" dirty="0" smtClean="0">
                <a:latin typeface="Arial" pitchFamily="34" charset="0"/>
                <a:cs typeface="Arial" pitchFamily="34" charset="0"/>
              </a:rPr>
              <a:t>long.</a:t>
            </a:r>
          </a:p>
          <a:p>
            <a:pPr marL="342900" indent="-342900">
              <a:buFont typeface="Arial" panose="020B0604020202020204" pitchFamily="34" charset="0"/>
              <a:buChar char="•"/>
            </a:pPr>
            <a:r>
              <a:rPr lang="en-US" sz="2200" dirty="0">
                <a:latin typeface="Arial" pitchFamily="34" charset="0"/>
                <a:cs typeface="Arial" pitchFamily="34" charset="0"/>
              </a:rPr>
              <a:t>Its body shows a peculiar cephalothorax with a dark brown violin-shaped spot; the legs are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light </a:t>
            </a:r>
            <a:r>
              <a:rPr lang="en-US" sz="2200" dirty="0">
                <a:latin typeface="Arial" pitchFamily="34" charset="0"/>
                <a:cs typeface="Arial" pitchFamily="34" charset="0"/>
              </a:rPr>
              <a:t>brown and the oval-shaped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abdomen </a:t>
            </a:r>
            <a:r>
              <a:rPr lang="en-US" sz="2200" dirty="0">
                <a:latin typeface="Arial" pitchFamily="34" charset="0"/>
                <a:cs typeface="Arial" pitchFamily="34" charset="0"/>
              </a:rPr>
              <a:t>is dark brown, yellow, or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greenish </a:t>
            </a:r>
            <a:r>
              <a:rPr lang="en-US" sz="2200" dirty="0">
                <a:latin typeface="Arial" pitchFamily="34" charset="0"/>
                <a:cs typeface="Arial" pitchFamily="34" charset="0"/>
              </a:rPr>
              <a:t>yellow.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 </a:t>
            </a:r>
            <a:r>
              <a:rPr lang="en-US" sz="2200" dirty="0">
                <a:latin typeface="Arial" pitchFamily="34" charset="0"/>
                <a:cs typeface="Arial" pitchFamily="34" charset="0"/>
              </a:rPr>
              <a:t>most important characteristic is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the </a:t>
            </a:r>
            <a:r>
              <a:rPr lang="en-US" sz="2200" dirty="0">
                <a:latin typeface="Arial" pitchFamily="34" charset="0"/>
                <a:cs typeface="Arial" pitchFamily="34" charset="0"/>
              </a:rPr>
              <a:t>presence of 3 pairs of eyes in the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cephalothorax</a:t>
            </a:r>
            <a:r>
              <a:rPr lang="en-US" sz="2200" dirty="0">
                <a:latin typeface="Arial" pitchFamily="34" charset="0"/>
                <a:cs typeface="Arial" pitchFamily="34" charset="0"/>
              </a:rPr>
              <a:t>.</a:t>
            </a:r>
          </a:p>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pic>
        <p:nvPicPr>
          <p:cNvPr id="7" name="Picture 6"/>
          <p:cNvPicPr>
            <a:picLocks noChangeAspect="1"/>
          </p:cNvPicPr>
          <p:nvPr/>
        </p:nvPicPr>
        <p:blipFill>
          <a:blip r:embed="rId3"/>
          <a:stretch>
            <a:fillRect/>
          </a:stretch>
        </p:blipFill>
        <p:spPr>
          <a:xfrm>
            <a:off x="6442592" y="3352800"/>
            <a:ext cx="2390930" cy="3198058"/>
          </a:xfrm>
          <a:prstGeom prst="rect">
            <a:avLst/>
          </a:prstGeom>
        </p:spPr>
      </p:pic>
    </p:spTree>
    <p:extLst>
      <p:ext uri="{BB962C8B-B14F-4D97-AF65-F5344CB8AC3E}">
        <p14:creationId xmlns:p14="http://schemas.microsoft.com/office/powerpoint/2010/main" val="22582121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9639" y="2362200"/>
            <a:ext cx="7004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Brown recluse spiders don’t generally bite people</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smtClean="0">
                <a:latin typeface="Arial" pitchFamily="34" charset="0"/>
                <a:cs typeface="Arial" pitchFamily="34" charset="0"/>
              </a:rPr>
              <a:t>They’re </a:t>
            </a:r>
            <a:r>
              <a:rPr lang="en-US" sz="2200" dirty="0">
                <a:latin typeface="Arial" pitchFamily="34" charset="0"/>
                <a:cs typeface="Arial" pitchFamily="34" charset="0"/>
              </a:rPr>
              <a:t>not aggressive spiders and will typically only bite if they feel trapped or threatened</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a:latin typeface="Arial" pitchFamily="34" charset="0"/>
                <a:cs typeface="Arial" pitchFamily="34" charset="0"/>
              </a:rPr>
              <a:t>You usually don’t feel a brown recluse spider’s bite</a:t>
            </a:r>
            <a:r>
              <a:rPr lang="en-US" sz="2200" dirty="0" smtClean="0">
                <a:latin typeface="Arial" pitchFamily="34" charset="0"/>
                <a:cs typeface="Arial" pitchFamily="34" charset="0"/>
              </a:rPr>
              <a:t>.</a:t>
            </a:r>
          </a:p>
          <a:p>
            <a:pPr marL="342900" lvl="2" indent="-342900">
              <a:buFont typeface="Arial" panose="020B0604020202020204" pitchFamily="34" charset="0"/>
              <a:buChar char="•"/>
            </a:pPr>
            <a:r>
              <a:rPr lang="en-US" sz="2200" dirty="0" smtClean="0">
                <a:latin typeface="Arial" pitchFamily="34" charset="0"/>
                <a:cs typeface="Arial" pitchFamily="34" charset="0"/>
              </a:rPr>
              <a:t>In </a:t>
            </a:r>
            <a:r>
              <a:rPr lang="en-US" sz="2200" dirty="0">
                <a:latin typeface="Arial" pitchFamily="34" charset="0"/>
                <a:cs typeface="Arial" pitchFamily="34" charset="0"/>
              </a:rPr>
              <a:t>fact, you might not even realize that you’ve been bitten if you don’t actually see the spider biting you.</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Symptoms </a:t>
            </a:r>
            <a:r>
              <a:rPr lang="en-US" sz="2200" dirty="0">
                <a:latin typeface="Arial" pitchFamily="34" charset="0"/>
                <a:cs typeface="Arial" pitchFamily="34" charset="0"/>
              </a:rPr>
              <a:t>usually don’t develop for several hours.</a:t>
            </a:r>
          </a:p>
        </p:txBody>
      </p:sp>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spTree>
    <p:extLst>
      <p:ext uri="{BB962C8B-B14F-4D97-AF65-F5344CB8AC3E}">
        <p14:creationId xmlns:p14="http://schemas.microsoft.com/office/powerpoint/2010/main" val="131523666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9639" y="2308391"/>
            <a:ext cx="7004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Brown recluse spider bites are characterized by a unique pattern of discoloration that often develops around the bite.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 </a:t>
            </a:r>
            <a:r>
              <a:rPr lang="en-US" sz="2200" dirty="0">
                <a:latin typeface="Arial" pitchFamily="34" charset="0"/>
                <a:cs typeface="Arial" pitchFamily="34" charset="0"/>
              </a:rPr>
              <a:t>site of the bite may turn a deep purple or blue color and be surrounded by a whitish ring and a larger red area.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There </a:t>
            </a:r>
            <a:r>
              <a:rPr lang="en-US" sz="2200" dirty="0">
                <a:latin typeface="Arial" pitchFamily="34" charset="0"/>
                <a:cs typeface="Arial" pitchFamily="34" charset="0"/>
              </a:rPr>
              <a:t>may also be a dark blister or ulcer by the bite. In some cases, the ulcer caused by the bite can persist and grow for weeks.</a:t>
            </a:r>
          </a:p>
        </p:txBody>
      </p:sp>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spTree>
    <p:extLst>
      <p:ext uri="{BB962C8B-B14F-4D97-AF65-F5344CB8AC3E}">
        <p14:creationId xmlns:p14="http://schemas.microsoft.com/office/powerpoint/2010/main" val="422886027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r>
              <a:rPr lang="en-US" sz="2200" dirty="0">
                <a:latin typeface="Arial" pitchFamily="34" charset="0"/>
                <a:cs typeface="Arial" pitchFamily="34" charset="0"/>
              </a:rPr>
              <a:t>Additional symptoms you may develop include</a:t>
            </a: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fever</a:t>
            </a:r>
          </a:p>
          <a:p>
            <a:pPr marL="342900" indent="-342900">
              <a:buFont typeface="Arial" panose="020B0604020202020204" pitchFamily="34" charset="0"/>
              <a:buChar char="•"/>
            </a:pPr>
            <a:r>
              <a:rPr lang="en-US" sz="2200" dirty="0">
                <a:latin typeface="Arial" pitchFamily="34" charset="0"/>
                <a:cs typeface="Arial" pitchFamily="34" charset="0"/>
              </a:rPr>
              <a:t>nausea</a:t>
            </a:r>
          </a:p>
          <a:p>
            <a:pPr marL="342900" indent="-342900">
              <a:buFont typeface="Arial" panose="020B0604020202020204" pitchFamily="34" charset="0"/>
              <a:buChar char="•"/>
            </a:pPr>
            <a:r>
              <a:rPr lang="en-US" sz="2200" dirty="0">
                <a:latin typeface="Arial" pitchFamily="34" charset="0"/>
                <a:cs typeface="Arial" pitchFamily="34" charset="0"/>
              </a:rPr>
              <a:t>intense itching at site of the bite</a:t>
            </a:r>
          </a:p>
          <a:p>
            <a:pPr marL="342900" indent="-342900">
              <a:buFont typeface="Arial" panose="020B0604020202020204" pitchFamily="34" charset="0"/>
              <a:buChar char="•"/>
            </a:pPr>
            <a:r>
              <a:rPr lang="en-US" sz="2200" dirty="0">
                <a:latin typeface="Arial" pitchFamily="34" charset="0"/>
                <a:cs typeface="Arial" pitchFamily="34" charset="0"/>
              </a:rPr>
              <a:t>rash</a:t>
            </a:r>
          </a:p>
          <a:p>
            <a:pPr marL="342900" indent="-342900">
              <a:buFont typeface="Arial" panose="020B0604020202020204" pitchFamily="34" charset="0"/>
              <a:buChar char="•"/>
            </a:pPr>
            <a:r>
              <a:rPr lang="en-US" sz="2200" dirty="0">
                <a:latin typeface="Arial" pitchFamily="34" charset="0"/>
                <a:cs typeface="Arial" pitchFamily="34" charset="0"/>
              </a:rPr>
              <a:t>chills</a:t>
            </a:r>
          </a:p>
          <a:p>
            <a:pPr marL="342900" indent="-342900">
              <a:buFont typeface="Arial" panose="020B0604020202020204" pitchFamily="34" charset="0"/>
              <a:buChar char="•"/>
            </a:pPr>
            <a:r>
              <a:rPr lang="en-US" sz="2200" dirty="0">
                <a:latin typeface="Arial" pitchFamily="34" charset="0"/>
                <a:cs typeface="Arial" pitchFamily="34" charset="0"/>
              </a:rPr>
              <a:t>general discomfort</a:t>
            </a:r>
          </a:p>
          <a:p>
            <a:pPr marL="342900" indent="-342900">
              <a:buFont typeface="Arial" panose="020B0604020202020204" pitchFamily="34" charset="0"/>
              <a:buChar char="•"/>
            </a:pPr>
            <a:r>
              <a:rPr lang="en-US" sz="2200" dirty="0">
                <a:latin typeface="Arial" pitchFamily="34" charset="0"/>
                <a:cs typeface="Arial" pitchFamily="34" charset="0"/>
              </a:rPr>
              <a:t>sweating</a:t>
            </a:r>
          </a:p>
        </p:txBody>
      </p:sp>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spTree>
    <p:extLst>
      <p:ext uri="{BB962C8B-B14F-4D97-AF65-F5344CB8AC3E}">
        <p14:creationId xmlns:p14="http://schemas.microsoft.com/office/powerpoint/2010/main" val="209155518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7" name="Content Placeholder 6"/>
          <p:cNvPicPr>
            <a:picLocks noGrp="1" noChangeAspect="1"/>
          </p:cNvPicPr>
          <p:nvPr>
            <p:ph sz="quarter" idx="10"/>
          </p:nvPr>
        </p:nvPicPr>
        <p:blipFill>
          <a:blip r:embed="rId3"/>
          <a:stretch>
            <a:fillRect/>
          </a:stretch>
        </p:blipFill>
        <p:spPr>
          <a:xfrm>
            <a:off x="3882876" y="3860985"/>
            <a:ext cx="3969048" cy="2971800"/>
          </a:xfrm>
          <a:prstGeom prst="rect">
            <a:avLst/>
          </a:prstGeom>
        </p:spPr>
      </p:pic>
      <p:sp>
        <p:nvSpPr>
          <p:cNvPr id="2" name="Title 1"/>
          <p:cNvSpPr>
            <a:spLocks noGrp="1"/>
          </p:cNvSpPr>
          <p:nvPr>
            <p:ph type="title"/>
          </p:nvPr>
        </p:nvSpPr>
        <p:spPr/>
        <p:txBody>
          <a:bodyPr/>
          <a:lstStyle/>
          <a:p>
            <a:r>
              <a:rPr lang="en-US" dirty="0" smtClean="0">
                <a:solidFill>
                  <a:schemeClr val="accent4"/>
                </a:solidFill>
              </a:rPr>
              <a:t>Brown </a:t>
            </a:r>
            <a:r>
              <a:rPr lang="en-US" dirty="0" smtClean="0">
                <a:solidFill>
                  <a:schemeClr val="tx1"/>
                </a:solidFill>
              </a:rPr>
              <a:t>Recluse  </a:t>
            </a:r>
            <a:endParaRPr lang="en-US" dirty="0">
              <a:solidFill>
                <a:schemeClr val="tx1"/>
              </a:solidFill>
            </a:endParaRPr>
          </a:p>
        </p:txBody>
      </p:sp>
      <p:pic>
        <p:nvPicPr>
          <p:cNvPr id="6" name="Picture 5"/>
          <p:cNvPicPr>
            <a:picLocks noChangeAspect="1"/>
          </p:cNvPicPr>
          <p:nvPr/>
        </p:nvPicPr>
        <p:blipFill>
          <a:blip r:embed="rId4"/>
          <a:stretch>
            <a:fillRect/>
          </a:stretch>
        </p:blipFill>
        <p:spPr>
          <a:xfrm>
            <a:off x="304800" y="2159653"/>
            <a:ext cx="4343400" cy="2646760"/>
          </a:xfrm>
          <a:prstGeom prst="rect">
            <a:avLst/>
          </a:prstGeom>
        </p:spPr>
      </p:pic>
      <p:pic>
        <p:nvPicPr>
          <p:cNvPr id="3" name="Picture 2"/>
          <p:cNvPicPr>
            <a:picLocks noChangeAspect="1"/>
          </p:cNvPicPr>
          <p:nvPr/>
        </p:nvPicPr>
        <p:blipFill>
          <a:blip r:embed="rId5"/>
          <a:stretch>
            <a:fillRect/>
          </a:stretch>
        </p:blipFill>
        <p:spPr>
          <a:xfrm>
            <a:off x="5562600" y="279400"/>
            <a:ext cx="3048000" cy="4064000"/>
          </a:xfrm>
          <a:prstGeom prst="rect">
            <a:avLst/>
          </a:prstGeom>
        </p:spPr>
      </p:pic>
    </p:spTree>
    <p:extLst>
      <p:ext uri="{BB962C8B-B14F-4D97-AF65-F5344CB8AC3E}">
        <p14:creationId xmlns:p14="http://schemas.microsoft.com/office/powerpoint/2010/main" val="18757521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2209800"/>
            <a:ext cx="4724400" cy="4343400"/>
          </a:xfrm>
        </p:spPr>
        <p:txBody>
          <a:bodyPr>
            <a:normAutofit/>
          </a:bodyPr>
          <a:lstStyle/>
          <a:p>
            <a:pPr marL="457200" indent="-457200">
              <a:buFont typeface="Arial" pitchFamily="34" charset="0"/>
              <a:buChar char="•"/>
            </a:pPr>
            <a:r>
              <a:rPr lang="en-US" sz="2600" dirty="0">
                <a:solidFill>
                  <a:schemeClr val="tx1"/>
                </a:solidFill>
              </a:rPr>
              <a:t>About the size of a </a:t>
            </a:r>
            <a:r>
              <a:rPr lang="en-US" sz="2600" dirty="0" smtClean="0">
                <a:solidFill>
                  <a:schemeClr val="tx1"/>
                </a:solidFill>
              </a:rPr>
              <a:t>almond, </a:t>
            </a:r>
            <a:r>
              <a:rPr lang="en-US" sz="2600" dirty="0">
                <a:solidFill>
                  <a:schemeClr val="tx1"/>
                </a:solidFill>
              </a:rPr>
              <a:t>the hypothalamus directs a multitude of important functions in the body. </a:t>
            </a:r>
          </a:p>
          <a:p>
            <a:pPr marL="457200" indent="-457200">
              <a:buFont typeface="Arial" pitchFamily="34" charset="0"/>
              <a:buChar char="•"/>
            </a:pPr>
            <a:r>
              <a:rPr lang="en-US" sz="2600" dirty="0">
                <a:solidFill>
                  <a:schemeClr val="tx1"/>
                </a:solidFill>
              </a:rPr>
              <a:t>It is the control center for many autonomic functions of the peripheral nervous system. </a:t>
            </a:r>
          </a:p>
        </p:txBody>
      </p:sp>
      <p:sp>
        <p:nvSpPr>
          <p:cNvPr id="2" name="Title 1"/>
          <p:cNvSpPr>
            <a:spLocks noGrp="1"/>
          </p:cNvSpPr>
          <p:nvPr>
            <p:ph type="title"/>
          </p:nvPr>
        </p:nvSpPr>
        <p:spPr/>
        <p:txBody>
          <a:bodyPr/>
          <a:lstStyle/>
          <a:p>
            <a:r>
              <a:rPr lang="en-US" dirty="0">
                <a:solidFill>
                  <a:schemeClr val="accent4"/>
                </a:solidFill>
              </a:rPr>
              <a:t>Hypothalamus</a:t>
            </a:r>
            <a:endParaRPr lang="en-US" dirty="0"/>
          </a:p>
        </p:txBody>
      </p:sp>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pic>
        <p:nvPicPr>
          <p:cNvPr id="4" name="Picture 3"/>
          <p:cNvPicPr>
            <a:picLocks noChangeAspect="1"/>
          </p:cNvPicPr>
          <p:nvPr/>
        </p:nvPicPr>
        <p:blipFill>
          <a:blip r:embed="rId3"/>
          <a:stretch>
            <a:fillRect/>
          </a:stretch>
        </p:blipFill>
        <p:spPr>
          <a:xfrm>
            <a:off x="5943600" y="1835290"/>
            <a:ext cx="2619124" cy="3916134"/>
          </a:xfrm>
          <a:prstGeom prst="rect">
            <a:avLst/>
          </a:prstGeom>
        </p:spPr>
      </p:pic>
    </p:spTree>
    <p:extLst>
      <p:ext uri="{BB962C8B-B14F-4D97-AF65-F5344CB8AC3E}">
        <p14:creationId xmlns:p14="http://schemas.microsoft.com/office/powerpoint/2010/main" val="2984331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Anaphylaxis </a:t>
            </a:r>
            <a:r>
              <a:rPr lang="en-US" dirty="0" smtClean="0"/>
              <a:t>Awareness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
        <p:nvSpPr>
          <p:cNvPr id="3" name="TextBox 2"/>
          <p:cNvSpPr txBox="1"/>
          <p:nvPr/>
        </p:nvSpPr>
        <p:spPr>
          <a:xfrm>
            <a:off x="685800" y="1676400"/>
            <a:ext cx="6248400" cy="523220"/>
          </a:xfrm>
          <a:prstGeom prst="rect">
            <a:avLst/>
          </a:prstGeom>
          <a:noFill/>
        </p:spPr>
        <p:txBody>
          <a:bodyPr wrap="square" rtlCol="0">
            <a:spAutoFit/>
          </a:bodyPr>
          <a:lstStyle/>
          <a:p>
            <a:r>
              <a:rPr lang="en-US" sz="2800" b="1" i="1" dirty="0" smtClean="0">
                <a:latin typeface="Times New Roman" panose="02020603050405020304" pitchFamily="18" charset="0"/>
                <a:cs typeface="Times New Roman" panose="02020603050405020304" pitchFamily="18" charset="0"/>
              </a:rPr>
              <a:t>Bees, Peanuts, and Pollen…….Oh My!</a:t>
            </a:r>
            <a:endParaRPr lang="en-US" sz="2800"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465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7"/>
          <p:cNvSpPr>
            <a:spLocks noGrp="1" noChangeArrowheads="1"/>
          </p:cNvSpPr>
          <p:nvPr>
            <p:ph type="body" sz="half" idx="2"/>
          </p:nvPr>
        </p:nvSpPr>
        <p:spPr>
          <a:xfrm>
            <a:off x="5256164" y="2339847"/>
            <a:ext cx="3657600" cy="4533900"/>
          </a:xfrm>
        </p:spPr>
        <p:txBody>
          <a:bodyPr/>
          <a:lstStyle/>
          <a:p>
            <a:pPr>
              <a:lnSpc>
                <a:spcPct val="90000"/>
              </a:lnSpc>
            </a:pPr>
            <a:r>
              <a:rPr lang="en-US" altLang="en-US" sz="2800" b="1" dirty="0" smtClean="0"/>
              <a:t>Foods</a:t>
            </a:r>
          </a:p>
          <a:p>
            <a:pPr>
              <a:lnSpc>
                <a:spcPct val="90000"/>
              </a:lnSpc>
            </a:pPr>
            <a:r>
              <a:rPr lang="en-US" altLang="en-US" sz="2800" b="1" dirty="0" smtClean="0"/>
              <a:t>Insect Stings</a:t>
            </a:r>
          </a:p>
          <a:p>
            <a:pPr>
              <a:lnSpc>
                <a:spcPct val="90000"/>
              </a:lnSpc>
            </a:pPr>
            <a:r>
              <a:rPr lang="en-US" altLang="en-US" sz="2800" b="1" dirty="0" smtClean="0"/>
              <a:t>Medications</a:t>
            </a:r>
          </a:p>
          <a:p>
            <a:pPr>
              <a:lnSpc>
                <a:spcPct val="90000"/>
              </a:lnSpc>
            </a:pPr>
            <a:r>
              <a:rPr lang="en-US" altLang="en-US" sz="2800" b="1" dirty="0" smtClean="0"/>
              <a:t>Plants</a:t>
            </a:r>
          </a:p>
          <a:p>
            <a:pPr>
              <a:lnSpc>
                <a:spcPct val="90000"/>
              </a:lnSpc>
            </a:pPr>
            <a:endParaRPr lang="en-US" altLang="en-US" sz="2800" dirty="0" smtClean="0"/>
          </a:p>
          <a:p>
            <a:pPr>
              <a:lnSpc>
                <a:spcPct val="90000"/>
              </a:lnSpc>
              <a:buFont typeface="Wingdings" panose="05000000000000000000" pitchFamily="2" charset="2"/>
              <a:buNone/>
            </a:pPr>
            <a:r>
              <a:rPr lang="en-US" altLang="en-US" sz="2400" dirty="0" smtClean="0"/>
              <a:t>    </a:t>
            </a:r>
            <a:r>
              <a:rPr lang="en-US" altLang="en-US" sz="2400" i="1" dirty="0" smtClean="0"/>
              <a:t>Food allergy is the leading cause of serious allergic reaction (anaphylaxis) outside the hospital setting</a:t>
            </a:r>
          </a:p>
        </p:txBody>
      </p:sp>
      <p:sp>
        <p:nvSpPr>
          <p:cNvPr id="11268" name="Text Box 15"/>
          <p:cNvSpPr txBox="1">
            <a:spLocks noChangeArrowheads="1"/>
          </p:cNvSpPr>
          <p:nvPr/>
        </p:nvSpPr>
        <p:spPr bwMode="auto">
          <a:xfrm>
            <a:off x="285675" y="2193493"/>
            <a:ext cx="1066800" cy="3706813"/>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u="sng" dirty="0">
                <a:solidFill>
                  <a:schemeClr val="tx2"/>
                </a:solidFill>
                <a:latin typeface="Arial Narrow" panose="020B0606020202030204" pitchFamily="34" charset="0"/>
                <a:ea typeface="ＭＳ Ｐゴシック" panose="020B0600070205080204" pitchFamily="34" charset="-128"/>
              </a:rPr>
              <a:t>Skin Contact</a:t>
            </a:r>
          </a:p>
          <a:p>
            <a:pPr>
              <a:spcBef>
                <a:spcPct val="50000"/>
              </a:spcBef>
            </a:pPr>
            <a:r>
              <a:rPr lang="en-US" altLang="en-US" b="1" dirty="0">
                <a:solidFill>
                  <a:schemeClr val="tx2"/>
                </a:solidFill>
                <a:ea typeface="ＭＳ Ｐゴシック" panose="020B0600070205080204" pitchFamily="34" charset="-128"/>
              </a:rPr>
              <a:t>Poison Plant</a:t>
            </a:r>
          </a:p>
          <a:p>
            <a:pPr>
              <a:spcBef>
                <a:spcPct val="50000"/>
              </a:spcBef>
            </a:pPr>
            <a:endParaRPr lang="en-US" altLang="en-US" b="1" dirty="0">
              <a:solidFill>
                <a:schemeClr val="tx2"/>
              </a:solidFill>
              <a:ea typeface="ＭＳ Ｐゴシック" panose="020B0600070205080204" pitchFamily="34" charset="-128"/>
            </a:endParaRPr>
          </a:p>
          <a:p>
            <a:pPr>
              <a:spcBef>
                <a:spcPct val="50000"/>
              </a:spcBef>
            </a:pPr>
            <a:endParaRPr lang="en-US" altLang="en-US" sz="2000" b="1" dirty="0">
              <a:solidFill>
                <a:schemeClr val="tx2"/>
              </a:solidFill>
              <a:ea typeface="ＭＳ Ｐゴシック" panose="020B0600070205080204" pitchFamily="34" charset="-128"/>
            </a:endParaRPr>
          </a:p>
          <a:p>
            <a:pPr>
              <a:spcBef>
                <a:spcPct val="50000"/>
              </a:spcBef>
            </a:pPr>
            <a:endParaRPr lang="en-US" altLang="en-US" sz="2000" b="1" dirty="0">
              <a:solidFill>
                <a:schemeClr val="tx2"/>
              </a:solidFill>
              <a:ea typeface="ＭＳ Ｐゴシック" panose="020B0600070205080204" pitchFamily="34" charset="-128"/>
            </a:endParaRPr>
          </a:p>
          <a:p>
            <a:pPr>
              <a:spcBef>
                <a:spcPct val="50000"/>
              </a:spcBef>
            </a:pPr>
            <a:r>
              <a:rPr lang="en-US" altLang="en-US" b="1" dirty="0">
                <a:solidFill>
                  <a:schemeClr val="tx2"/>
                </a:solidFill>
                <a:ea typeface="ＭＳ Ｐゴシック" panose="020B0600070205080204" pitchFamily="34" charset="-128"/>
              </a:rPr>
              <a:t>Latex</a:t>
            </a:r>
          </a:p>
          <a:p>
            <a:pPr>
              <a:spcBef>
                <a:spcPct val="50000"/>
              </a:spcBef>
            </a:pPr>
            <a:endParaRPr lang="en-US" altLang="en-US" sz="2000" b="1" dirty="0">
              <a:solidFill>
                <a:schemeClr val="bg1"/>
              </a:solidFill>
              <a:ea typeface="ＭＳ Ｐゴシック" panose="020B0600070205080204" pitchFamily="34" charset="-128"/>
            </a:endParaRPr>
          </a:p>
        </p:txBody>
      </p:sp>
      <p:pic>
        <p:nvPicPr>
          <p:cNvPr id="11269" name="Picture 53" descr="Plant 06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7424" y="3813856"/>
            <a:ext cx="952500" cy="111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70" name="Text Box 21"/>
          <p:cNvSpPr txBox="1">
            <a:spLocks noChangeArrowheads="1"/>
          </p:cNvSpPr>
          <p:nvPr/>
        </p:nvSpPr>
        <p:spPr bwMode="auto">
          <a:xfrm>
            <a:off x="1343709" y="2193493"/>
            <a:ext cx="1143000" cy="3619500"/>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u="sng" dirty="0">
                <a:solidFill>
                  <a:schemeClr val="tx2"/>
                </a:solidFill>
                <a:latin typeface="Arial Narrow" panose="020B0606020202030204" pitchFamily="34" charset="0"/>
                <a:ea typeface="ＭＳ Ｐゴシック" panose="020B0600070205080204" pitchFamily="34" charset="-128"/>
              </a:rPr>
              <a:t>Injection</a:t>
            </a:r>
            <a:r>
              <a:rPr lang="en-US" altLang="en-US" sz="2000" dirty="0">
                <a:solidFill>
                  <a:schemeClr val="tx2"/>
                </a:solidFill>
                <a:ea typeface="ＭＳ Ｐゴシック" panose="020B0600070205080204" pitchFamily="34" charset="-128"/>
              </a:rPr>
              <a:t> </a:t>
            </a:r>
          </a:p>
          <a:p>
            <a:pPr>
              <a:spcBef>
                <a:spcPct val="50000"/>
              </a:spcBef>
            </a:pPr>
            <a:r>
              <a:rPr lang="en-US" altLang="en-US" b="1" dirty="0">
                <a:solidFill>
                  <a:schemeClr val="tx2"/>
                </a:solidFill>
                <a:ea typeface="ＭＳ Ｐゴシック" panose="020B0600070205080204" pitchFamily="34" charset="-128"/>
              </a:rPr>
              <a:t>Bee Stings</a:t>
            </a:r>
          </a:p>
          <a:p>
            <a:pPr>
              <a:spcBef>
                <a:spcPct val="50000"/>
              </a:spcBef>
            </a:pPr>
            <a:endParaRPr lang="en-US" altLang="en-US" b="1" dirty="0">
              <a:solidFill>
                <a:schemeClr val="bg1"/>
              </a:solidFill>
              <a:ea typeface="ＭＳ Ｐゴシック" panose="020B0600070205080204" pitchFamily="34" charset="-128"/>
            </a:endParaRPr>
          </a:p>
          <a:p>
            <a:pPr>
              <a:spcBef>
                <a:spcPct val="50000"/>
              </a:spcBef>
            </a:pPr>
            <a:endParaRPr lang="en-US" altLang="en-US" b="1" dirty="0">
              <a:solidFill>
                <a:schemeClr val="bg1"/>
              </a:solidFill>
              <a:ea typeface="ＭＳ Ｐゴシック" panose="020B0600070205080204" pitchFamily="34" charset="-128"/>
            </a:endParaRPr>
          </a:p>
          <a:p>
            <a:pPr>
              <a:spcBef>
                <a:spcPct val="50000"/>
              </a:spcBef>
            </a:pPr>
            <a:endParaRPr lang="en-US" altLang="en-US" b="1" dirty="0">
              <a:solidFill>
                <a:schemeClr val="bg1"/>
              </a:solidFill>
              <a:ea typeface="ＭＳ Ｐゴシック" panose="020B0600070205080204" pitchFamily="34" charset="-128"/>
            </a:endParaRPr>
          </a:p>
          <a:p>
            <a:pPr>
              <a:spcBef>
                <a:spcPct val="50000"/>
              </a:spcBef>
            </a:pPr>
            <a:endParaRPr lang="en-US" altLang="en-US" b="1" dirty="0">
              <a:solidFill>
                <a:schemeClr val="bg1"/>
              </a:solidFill>
              <a:ea typeface="ＭＳ Ｐゴシック" panose="020B0600070205080204" pitchFamily="34" charset="-128"/>
            </a:endParaRPr>
          </a:p>
          <a:p>
            <a:pPr>
              <a:spcBef>
                <a:spcPct val="50000"/>
              </a:spcBef>
            </a:pPr>
            <a:endParaRPr lang="en-US" altLang="en-US" sz="2000" b="1" dirty="0">
              <a:solidFill>
                <a:schemeClr val="bg1"/>
              </a:solidFill>
              <a:ea typeface="ＭＳ Ｐゴシック" panose="020B0600070205080204" pitchFamily="34" charset="-128"/>
            </a:endParaRPr>
          </a:p>
          <a:p>
            <a:pPr>
              <a:spcBef>
                <a:spcPct val="50000"/>
              </a:spcBef>
            </a:pPr>
            <a:endParaRPr lang="en-US" altLang="en-US" sz="1600" b="1" dirty="0">
              <a:solidFill>
                <a:schemeClr val="bg1"/>
              </a:solidFill>
              <a:ea typeface="ＭＳ Ｐゴシック" panose="020B0600070205080204" pitchFamily="34" charset="-128"/>
            </a:endParaRPr>
          </a:p>
        </p:txBody>
      </p:sp>
      <p:pic>
        <p:nvPicPr>
          <p:cNvPr id="11271" name="Picture 40" descr="Be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8235" y="3986893"/>
            <a:ext cx="1143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24"/>
          <p:cNvSpPr txBox="1">
            <a:spLocks noChangeArrowheads="1"/>
          </p:cNvSpPr>
          <p:nvPr/>
        </p:nvSpPr>
        <p:spPr bwMode="auto">
          <a:xfrm>
            <a:off x="2439335" y="2252448"/>
            <a:ext cx="1447800" cy="3208338"/>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u="sng" dirty="0">
                <a:solidFill>
                  <a:schemeClr val="tx2"/>
                </a:solidFill>
                <a:latin typeface="Arial Narrow" panose="020B0606020202030204" pitchFamily="34" charset="0"/>
                <a:ea typeface="ＭＳ Ｐゴシック" panose="020B0600070205080204" pitchFamily="34" charset="-128"/>
              </a:rPr>
              <a:t>Ingestion</a:t>
            </a:r>
            <a:r>
              <a:rPr lang="en-US" altLang="en-US" sz="2400" dirty="0">
                <a:solidFill>
                  <a:schemeClr val="tx2"/>
                </a:solidFill>
                <a:ea typeface="ＭＳ Ｐゴシック" panose="020B0600070205080204" pitchFamily="34" charset="-128"/>
              </a:rPr>
              <a:t> </a:t>
            </a:r>
          </a:p>
          <a:p>
            <a:pPr>
              <a:spcBef>
                <a:spcPct val="50000"/>
              </a:spcBef>
            </a:pPr>
            <a:r>
              <a:rPr lang="en-US" altLang="en-US" b="1" dirty="0">
                <a:solidFill>
                  <a:schemeClr val="tx2"/>
                </a:solidFill>
                <a:ea typeface="ＭＳ Ｐゴシック" panose="020B0600070205080204" pitchFamily="34" charset="-128"/>
              </a:rPr>
              <a:t>Nuts &amp; Shellfish</a:t>
            </a:r>
          </a:p>
          <a:p>
            <a:pPr>
              <a:spcBef>
                <a:spcPct val="50000"/>
              </a:spcBef>
            </a:pPr>
            <a:endParaRPr lang="en-US" altLang="en-US" b="1" dirty="0">
              <a:solidFill>
                <a:schemeClr val="tx2"/>
              </a:solidFill>
              <a:ea typeface="ＭＳ Ｐゴシック" panose="020B0600070205080204" pitchFamily="34" charset="-128"/>
            </a:endParaRPr>
          </a:p>
          <a:p>
            <a:pPr>
              <a:spcBef>
                <a:spcPct val="50000"/>
              </a:spcBef>
            </a:pPr>
            <a:endParaRPr lang="en-US" altLang="en-US" b="1" dirty="0">
              <a:solidFill>
                <a:schemeClr val="tx2"/>
              </a:solidFill>
              <a:ea typeface="ＭＳ Ｐゴシック" panose="020B0600070205080204" pitchFamily="34" charset="-128"/>
            </a:endParaRPr>
          </a:p>
          <a:p>
            <a:pPr>
              <a:spcBef>
                <a:spcPct val="50000"/>
              </a:spcBef>
            </a:pPr>
            <a:r>
              <a:rPr lang="en-US" altLang="en-US" b="1" dirty="0">
                <a:solidFill>
                  <a:schemeClr val="tx2"/>
                </a:solidFill>
              </a:rPr>
              <a:t>Medication</a:t>
            </a:r>
            <a:endParaRPr lang="en-US" altLang="en-US" b="1" dirty="0">
              <a:solidFill>
                <a:schemeClr val="tx2"/>
              </a:solidFill>
              <a:ea typeface="ＭＳ Ｐゴシック" panose="020B0600070205080204" pitchFamily="34" charset="-128"/>
            </a:endParaRPr>
          </a:p>
          <a:p>
            <a:pPr>
              <a:spcBef>
                <a:spcPct val="50000"/>
              </a:spcBef>
            </a:pPr>
            <a:endParaRPr lang="en-US" altLang="en-US" b="1" dirty="0">
              <a:solidFill>
                <a:schemeClr val="tx2"/>
              </a:solidFill>
              <a:ea typeface="ＭＳ Ｐゴシック" panose="020B0600070205080204" pitchFamily="34" charset="-128"/>
            </a:endParaRPr>
          </a:p>
          <a:p>
            <a:pPr>
              <a:spcBef>
                <a:spcPct val="50000"/>
              </a:spcBef>
            </a:pPr>
            <a:endParaRPr lang="en-US" altLang="en-US" b="1" dirty="0">
              <a:solidFill>
                <a:schemeClr val="tx2"/>
              </a:solidFill>
              <a:ea typeface="ＭＳ Ｐゴシック" panose="020B0600070205080204" pitchFamily="34" charset="-128"/>
            </a:endParaRPr>
          </a:p>
        </p:txBody>
      </p:sp>
      <p:pic>
        <p:nvPicPr>
          <p:cNvPr id="11273" name="Picture 54" descr="Nuts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6110" y="3539506"/>
            <a:ext cx="838200"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5"/>
          <p:cNvSpPr txBox="1">
            <a:spLocks noChangeArrowheads="1"/>
          </p:cNvSpPr>
          <p:nvPr/>
        </p:nvSpPr>
        <p:spPr bwMode="auto">
          <a:xfrm>
            <a:off x="3672404" y="2310040"/>
            <a:ext cx="1295400" cy="3093154"/>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400" u="sng" dirty="0">
                <a:solidFill>
                  <a:schemeClr val="tx2"/>
                </a:solidFill>
                <a:latin typeface="Arial Narrow" panose="020B0606020202030204" pitchFamily="34" charset="0"/>
                <a:ea typeface="ＭＳ Ｐゴシック" panose="020B0600070205080204" pitchFamily="34" charset="-128"/>
              </a:rPr>
              <a:t>Inhalation</a:t>
            </a:r>
            <a:r>
              <a:rPr lang="en-US" altLang="en-US" sz="2000" dirty="0">
                <a:solidFill>
                  <a:schemeClr val="tx2"/>
                </a:solidFill>
                <a:ea typeface="ＭＳ Ｐゴシック" panose="020B0600070205080204" pitchFamily="34" charset="-128"/>
              </a:rPr>
              <a:t> </a:t>
            </a:r>
          </a:p>
          <a:p>
            <a:pPr>
              <a:spcBef>
                <a:spcPct val="50000"/>
              </a:spcBef>
            </a:pPr>
            <a:r>
              <a:rPr lang="en-US" altLang="en-US" b="1" dirty="0">
                <a:solidFill>
                  <a:schemeClr val="tx2"/>
                </a:solidFill>
                <a:ea typeface="ＭＳ Ｐゴシック" panose="020B0600070205080204" pitchFamily="34" charset="-128"/>
              </a:rPr>
              <a:t>Pollen</a:t>
            </a:r>
          </a:p>
          <a:p>
            <a:pPr>
              <a:spcBef>
                <a:spcPct val="50000"/>
              </a:spcBef>
            </a:pPr>
            <a:r>
              <a:rPr lang="en-US" altLang="en-US" b="1" dirty="0" smtClean="0">
                <a:solidFill>
                  <a:schemeClr val="tx2"/>
                </a:solidFill>
                <a:ea typeface="ＭＳ Ｐゴシック" panose="020B0600070205080204" pitchFamily="34" charset="-128"/>
              </a:rPr>
              <a:t>Dust</a:t>
            </a:r>
            <a:endParaRPr lang="en-US" altLang="en-US" b="1" dirty="0">
              <a:solidFill>
                <a:schemeClr val="tx2"/>
              </a:solidFill>
              <a:ea typeface="ＭＳ Ｐゴシック" panose="020B0600070205080204" pitchFamily="34" charset="-128"/>
            </a:endParaRPr>
          </a:p>
          <a:p>
            <a:pPr>
              <a:spcBef>
                <a:spcPct val="50000"/>
              </a:spcBef>
            </a:pPr>
            <a:r>
              <a:rPr lang="en-US" altLang="en-US" b="1" dirty="0">
                <a:solidFill>
                  <a:schemeClr val="tx2"/>
                </a:solidFill>
                <a:ea typeface="ＭＳ Ｐゴシック" panose="020B0600070205080204" pitchFamily="34" charset="-128"/>
              </a:rPr>
              <a:t>Mold &amp; Mildew</a:t>
            </a:r>
          </a:p>
          <a:p>
            <a:pPr>
              <a:spcBef>
                <a:spcPct val="50000"/>
              </a:spcBef>
            </a:pPr>
            <a:r>
              <a:rPr lang="en-US" altLang="en-US" b="1" dirty="0">
                <a:solidFill>
                  <a:schemeClr val="tx2"/>
                </a:solidFill>
                <a:ea typeface="ＭＳ Ｐゴシック" panose="020B0600070205080204" pitchFamily="34" charset="-128"/>
              </a:rPr>
              <a:t>Animal Dander</a:t>
            </a:r>
          </a:p>
          <a:p>
            <a:pPr>
              <a:spcBef>
                <a:spcPct val="50000"/>
              </a:spcBef>
            </a:pPr>
            <a:endParaRPr lang="en-US" altLang="en-US" b="1" dirty="0">
              <a:solidFill>
                <a:schemeClr val="tx2"/>
              </a:solidFill>
              <a:ea typeface="ＭＳ Ｐゴシック" panose="020B0600070205080204" pitchFamily="34" charset="-128"/>
            </a:endParaRPr>
          </a:p>
        </p:txBody>
      </p:sp>
      <p:pic>
        <p:nvPicPr>
          <p:cNvPr id="11275" name="Picture 48" descr="Pills &amp; Syrin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789226">
            <a:off x="2642785" y="4600474"/>
            <a:ext cx="8493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77" name="Picture 42" descr="Dog Scratch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9000" y="4926013"/>
            <a:ext cx="1600200"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8" name="Rectangle 13"/>
          <p:cNvSpPr>
            <a:spLocks noChangeArrowheads="1"/>
          </p:cNvSpPr>
          <p:nvPr/>
        </p:nvSpPr>
        <p:spPr bwMode="auto">
          <a:xfrm>
            <a:off x="6557963" y="350838"/>
            <a:ext cx="2373312" cy="379412"/>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pic>
        <p:nvPicPr>
          <p:cNvPr id="3" name="Picture 2"/>
          <p:cNvPicPr>
            <a:picLocks noChangeAspect="1"/>
          </p:cNvPicPr>
          <p:nvPr/>
        </p:nvPicPr>
        <p:blipFill>
          <a:blip r:embed="rId7"/>
          <a:stretch>
            <a:fillRect/>
          </a:stretch>
        </p:blipFill>
        <p:spPr>
          <a:xfrm>
            <a:off x="-54155" y="1332134"/>
            <a:ext cx="8748518" cy="1072989"/>
          </a:xfrm>
          <a:prstGeom prst="rect">
            <a:avLst/>
          </a:prstGeom>
        </p:spPr>
      </p:pic>
    </p:spTree>
    <p:extLst>
      <p:ext uri="{BB962C8B-B14F-4D97-AF65-F5344CB8AC3E}">
        <p14:creationId xmlns:p14="http://schemas.microsoft.com/office/powerpoint/2010/main" val="2974511915"/>
      </p:ext>
    </p:extLst>
  </p:cSld>
  <p:clrMapOvr>
    <a:masterClrMapping/>
  </p:clrMapOvr>
  <p:transition spd="med">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dirty="0" smtClean="0">
                <a:solidFill>
                  <a:srgbClr val="FFC000"/>
                </a:solidFill>
              </a:rPr>
              <a:t>Food Allergy </a:t>
            </a:r>
            <a:r>
              <a:rPr lang="en-US" altLang="en-US" dirty="0" smtClean="0"/>
              <a:t>Facts</a:t>
            </a:r>
          </a:p>
        </p:txBody>
      </p:sp>
      <p:sp>
        <p:nvSpPr>
          <p:cNvPr id="13315" name="Rectangle 3"/>
          <p:cNvSpPr>
            <a:spLocks noGrp="1" noChangeArrowheads="1"/>
          </p:cNvSpPr>
          <p:nvPr>
            <p:ph type="body" idx="1"/>
          </p:nvPr>
        </p:nvSpPr>
        <p:spPr>
          <a:xfrm>
            <a:off x="304800" y="2195512"/>
            <a:ext cx="8382000" cy="4533900"/>
          </a:xfrm>
        </p:spPr>
        <p:txBody>
          <a:bodyPr/>
          <a:lstStyle/>
          <a:p>
            <a:r>
              <a:rPr lang="en-US" altLang="en-US" sz="2800" dirty="0" smtClean="0"/>
              <a:t> Eight foods account for 90% of all reactions</a:t>
            </a:r>
          </a:p>
          <a:p>
            <a:pPr lvl="2"/>
            <a:r>
              <a:rPr lang="en-US" altLang="en-US" sz="2000" dirty="0" smtClean="0"/>
              <a:t>Peanuts</a:t>
            </a:r>
          </a:p>
          <a:p>
            <a:pPr lvl="2"/>
            <a:r>
              <a:rPr lang="en-US" altLang="en-US" sz="2000" dirty="0" smtClean="0"/>
              <a:t>Tree nuts (walnut, cashew, pecan, etc.)</a:t>
            </a:r>
          </a:p>
          <a:p>
            <a:pPr lvl="2"/>
            <a:r>
              <a:rPr lang="en-US" altLang="en-US" sz="2000" dirty="0" smtClean="0"/>
              <a:t>Shellfish</a:t>
            </a:r>
          </a:p>
          <a:p>
            <a:pPr lvl="2"/>
            <a:r>
              <a:rPr lang="en-US" altLang="en-US" sz="2000" dirty="0" smtClean="0"/>
              <a:t>Fish</a:t>
            </a:r>
          </a:p>
          <a:p>
            <a:pPr lvl="2"/>
            <a:r>
              <a:rPr lang="en-US" altLang="en-US" sz="2000" dirty="0" smtClean="0"/>
              <a:t>Milk</a:t>
            </a:r>
          </a:p>
          <a:p>
            <a:pPr lvl="2"/>
            <a:r>
              <a:rPr lang="en-US" altLang="en-US" sz="2000" dirty="0" smtClean="0"/>
              <a:t>Wheat</a:t>
            </a:r>
          </a:p>
          <a:p>
            <a:pPr lvl="2"/>
            <a:r>
              <a:rPr lang="en-US" altLang="en-US" sz="2000" dirty="0" smtClean="0"/>
              <a:t>Soy</a:t>
            </a:r>
          </a:p>
          <a:p>
            <a:pPr lvl="1">
              <a:buFont typeface="Wingdings" panose="05000000000000000000" pitchFamily="2" charset="2"/>
              <a:buChar char="§"/>
            </a:pPr>
            <a:r>
              <a:rPr lang="en-US" altLang="en-US" sz="2800" dirty="0" smtClean="0"/>
              <a:t> </a:t>
            </a:r>
            <a:r>
              <a:rPr lang="en-US" altLang="en-US" sz="2400" dirty="0" smtClean="0"/>
              <a:t>Children often outgrow allergies to eggs, milk, and  soy</a:t>
            </a:r>
          </a:p>
          <a:p>
            <a:pPr lvl="1">
              <a:buFont typeface="Wingdings" panose="05000000000000000000" pitchFamily="2" charset="2"/>
              <a:buChar char="§"/>
            </a:pPr>
            <a:r>
              <a:rPr lang="en-US" altLang="en-US" sz="2400" dirty="0" smtClean="0"/>
              <a:t> Allergies to peanuts, tree nuts, fish, and shellfish most </a:t>
            </a:r>
            <a:br>
              <a:rPr lang="en-US" altLang="en-US" sz="2400" dirty="0" smtClean="0"/>
            </a:br>
            <a:r>
              <a:rPr lang="en-US" altLang="en-US" sz="2400" dirty="0" smtClean="0"/>
              <a:t> often continue into adulthood.</a:t>
            </a:r>
          </a:p>
        </p:txBody>
      </p:sp>
      <p:sp>
        <p:nvSpPr>
          <p:cNvPr id="13316" name="Rectangle 3"/>
          <p:cNvSpPr>
            <a:spLocks noChangeArrowheads="1"/>
          </p:cNvSpPr>
          <p:nvPr/>
        </p:nvSpPr>
        <p:spPr bwMode="auto">
          <a:xfrm>
            <a:off x="6557963" y="350838"/>
            <a:ext cx="2373312" cy="379412"/>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835831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2"/>
          <p:cNvSpPr>
            <a:spLocks noGrp="1" noChangeArrowheads="1"/>
          </p:cNvSpPr>
          <p:nvPr>
            <p:ph type="title" idx="4294967295"/>
          </p:nvPr>
        </p:nvSpPr>
        <p:spPr>
          <a:xfrm>
            <a:off x="304800" y="1403350"/>
            <a:ext cx="8534400" cy="501650"/>
          </a:xfrm>
        </p:spPr>
        <p:txBody>
          <a:bodyPr anchor="b"/>
          <a:lstStyle/>
          <a:p>
            <a:r>
              <a:rPr lang="en-US" altLang="en-US" sz="2000" dirty="0" smtClean="0">
                <a:solidFill>
                  <a:srgbClr val="FFC000"/>
                </a:solidFill>
              </a:rPr>
              <a:t>Symptoms of Allergic </a:t>
            </a:r>
            <a:r>
              <a:rPr lang="en-US" altLang="en-US" sz="2000" dirty="0" smtClean="0"/>
              <a:t>or Anaphylactic Reaction</a:t>
            </a:r>
          </a:p>
        </p:txBody>
      </p:sp>
      <p:sp>
        <p:nvSpPr>
          <p:cNvPr id="19459" name="Rectangle 4"/>
          <p:cNvSpPr>
            <a:spLocks noGrp="1" noChangeArrowheads="1"/>
          </p:cNvSpPr>
          <p:nvPr>
            <p:ph type="body" sz="half" idx="4294967295"/>
          </p:nvPr>
        </p:nvSpPr>
        <p:spPr>
          <a:xfrm>
            <a:off x="228600" y="2209800"/>
            <a:ext cx="3557588" cy="4757737"/>
          </a:xfrm>
        </p:spPr>
        <p:txBody>
          <a:bodyPr/>
          <a:lstStyle/>
          <a:p>
            <a:pPr>
              <a:lnSpc>
                <a:spcPct val="80000"/>
              </a:lnSpc>
            </a:pPr>
            <a:r>
              <a:rPr lang="en-US" altLang="en-US" sz="1800" b="1" dirty="0" smtClean="0"/>
              <a:t>Skin</a:t>
            </a:r>
            <a:r>
              <a:rPr lang="en-US" altLang="en-US" sz="1800" dirty="0" smtClean="0"/>
              <a:t>: Hives, swelling, itchy red rash</a:t>
            </a:r>
          </a:p>
          <a:p>
            <a:pPr>
              <a:lnSpc>
                <a:spcPct val="80000"/>
              </a:lnSpc>
            </a:pPr>
            <a:endParaRPr lang="en-US" altLang="en-US" sz="800" dirty="0" smtClean="0"/>
          </a:p>
          <a:p>
            <a:pPr>
              <a:lnSpc>
                <a:spcPct val="80000"/>
              </a:lnSpc>
            </a:pPr>
            <a:r>
              <a:rPr lang="en-US" altLang="en-US" sz="1800" b="1" dirty="0" smtClean="0"/>
              <a:t>Belly: Cramps</a:t>
            </a:r>
            <a:r>
              <a:rPr lang="en-US" altLang="en-US" sz="1800" dirty="0" smtClean="0"/>
              <a:t>, nausea, vomiting, diarrhea, gas</a:t>
            </a:r>
          </a:p>
          <a:p>
            <a:pPr>
              <a:lnSpc>
                <a:spcPct val="80000"/>
              </a:lnSpc>
            </a:pPr>
            <a:endParaRPr lang="en-US" altLang="en-US" sz="800" dirty="0" smtClean="0"/>
          </a:p>
          <a:p>
            <a:pPr>
              <a:lnSpc>
                <a:spcPct val="80000"/>
              </a:lnSpc>
            </a:pPr>
            <a:r>
              <a:rPr lang="en-US" altLang="en-US" sz="1800" b="1" dirty="0" smtClean="0"/>
              <a:t>Respiratory</a:t>
            </a:r>
            <a:r>
              <a:rPr lang="en-US" altLang="en-US" sz="1800" dirty="0" smtClean="0"/>
              <a:t>: Itchy, watery eyes; runny nose; stuffy nose; sneezing; cough; itching or swelling of lips, tongue or throat; changes in voice; difficulty swallowing; tightness in chest; wheezing; shortness of breath; repetitive throat clearing.</a:t>
            </a:r>
          </a:p>
          <a:p>
            <a:pPr>
              <a:lnSpc>
                <a:spcPct val="80000"/>
              </a:lnSpc>
            </a:pPr>
            <a:endParaRPr lang="en-US" altLang="en-US" sz="800" dirty="0" smtClean="0"/>
          </a:p>
          <a:p>
            <a:pPr>
              <a:lnSpc>
                <a:spcPct val="80000"/>
              </a:lnSpc>
            </a:pPr>
            <a:r>
              <a:rPr lang="en-US" altLang="en-US" sz="1800" b="1" dirty="0" smtClean="0"/>
              <a:t>Cardiovascular</a:t>
            </a:r>
            <a:r>
              <a:rPr lang="en-US" altLang="en-US" sz="1800" dirty="0" smtClean="0"/>
              <a:t>: reduced blood pressure, increased heart rate, shock, pale and sweaty.</a:t>
            </a:r>
          </a:p>
        </p:txBody>
      </p:sp>
      <p:pic>
        <p:nvPicPr>
          <p:cNvPr id="19460" name="Picture 6" descr="Gastrointestinal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3773719" y="2374105"/>
            <a:ext cx="2546350" cy="3724275"/>
          </a:xfrm>
          <a:noFill/>
        </p:spPr>
      </p:pic>
      <p:sp>
        <p:nvSpPr>
          <p:cNvPr id="19461" name="Text Box 7"/>
          <p:cNvSpPr txBox="1">
            <a:spLocks noChangeArrowheads="1"/>
          </p:cNvSpPr>
          <p:nvPr/>
        </p:nvSpPr>
        <p:spPr bwMode="auto">
          <a:xfrm>
            <a:off x="6086244" y="1905000"/>
            <a:ext cx="2857500" cy="466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b="1" dirty="0">
                <a:ea typeface="ＭＳ Ｐゴシック" panose="020B0600070205080204" pitchFamily="34" charset="-128"/>
              </a:rPr>
              <a:t>Common sites for allergic reactions</a:t>
            </a:r>
          </a:p>
          <a:p>
            <a:pPr>
              <a:spcBef>
                <a:spcPct val="50000"/>
              </a:spcBef>
            </a:pPr>
            <a:r>
              <a:rPr lang="en-US" altLang="en-US" b="1" dirty="0">
                <a:ea typeface="ＭＳ Ｐゴシック" panose="020B0600070205080204" pitchFamily="34" charset="-128"/>
              </a:rPr>
              <a:t>Mouth -</a:t>
            </a:r>
            <a:r>
              <a:rPr lang="en-US" altLang="en-US" dirty="0">
                <a:ea typeface="ＭＳ Ｐゴシック" panose="020B0600070205080204" pitchFamily="34" charset="-128"/>
              </a:rPr>
              <a:t> swelling of the lips, tongue, itching lips</a:t>
            </a:r>
          </a:p>
          <a:p>
            <a:pPr>
              <a:spcBef>
                <a:spcPct val="50000"/>
              </a:spcBef>
            </a:pPr>
            <a:r>
              <a:rPr lang="en-US" altLang="en-US" b="1" dirty="0">
                <a:ea typeface="ＭＳ Ｐゴシック" panose="020B0600070205080204" pitchFamily="34" charset="-128"/>
              </a:rPr>
              <a:t>Airways -</a:t>
            </a:r>
            <a:r>
              <a:rPr lang="en-US" altLang="en-US" dirty="0">
                <a:ea typeface="ＭＳ Ｐゴシック" panose="020B0600070205080204" pitchFamily="34" charset="-128"/>
              </a:rPr>
              <a:t> noisy breathing or respiratory distress</a:t>
            </a:r>
          </a:p>
          <a:p>
            <a:pPr>
              <a:spcBef>
                <a:spcPct val="50000"/>
              </a:spcBef>
            </a:pPr>
            <a:endParaRPr lang="en-US" altLang="en-US" dirty="0">
              <a:ea typeface="ＭＳ Ｐゴシック" panose="020B0600070205080204" pitchFamily="34" charset="-128"/>
            </a:endParaRPr>
          </a:p>
          <a:p>
            <a:pPr>
              <a:spcBef>
                <a:spcPct val="50000"/>
              </a:spcBef>
            </a:pPr>
            <a:endParaRPr lang="en-US" altLang="en-US" sz="2400" dirty="0">
              <a:ea typeface="ＭＳ Ｐゴシック" panose="020B0600070205080204" pitchFamily="34" charset="-128"/>
            </a:endParaRPr>
          </a:p>
          <a:p>
            <a:pPr>
              <a:spcBef>
                <a:spcPct val="50000"/>
              </a:spcBef>
            </a:pPr>
            <a:r>
              <a:rPr lang="en-US" altLang="en-US" b="1" dirty="0">
                <a:ea typeface="ＭＳ Ｐゴシック" panose="020B0600070205080204" pitchFamily="34" charset="-128"/>
              </a:rPr>
              <a:t>Digestive tract -</a:t>
            </a:r>
            <a:r>
              <a:rPr lang="en-US" altLang="en-US" dirty="0">
                <a:ea typeface="ＭＳ Ｐゴシック" panose="020B0600070205080204" pitchFamily="34" charset="-128"/>
              </a:rPr>
              <a:t> stomach cramps, vomiting, diarrhea</a:t>
            </a:r>
          </a:p>
          <a:p>
            <a:pPr>
              <a:spcBef>
                <a:spcPct val="50000"/>
              </a:spcBef>
            </a:pPr>
            <a:r>
              <a:rPr lang="en-US" altLang="en-US" b="1" dirty="0">
                <a:ea typeface="ＭＳ Ｐゴシック" panose="020B0600070205080204" pitchFamily="34" charset="-128"/>
              </a:rPr>
              <a:t>Skin</a:t>
            </a:r>
            <a:r>
              <a:rPr lang="en-US" altLang="en-US" dirty="0">
                <a:ea typeface="ＭＳ Ｐゴシック" panose="020B0600070205080204" pitchFamily="34" charset="-128"/>
              </a:rPr>
              <a:t> - hives, rashes, or eczema</a:t>
            </a:r>
          </a:p>
        </p:txBody>
      </p:sp>
    </p:spTree>
    <p:extLst>
      <p:ext uri="{BB962C8B-B14F-4D97-AF65-F5344CB8AC3E}">
        <p14:creationId xmlns:p14="http://schemas.microsoft.com/office/powerpoint/2010/main" val="2404967351"/>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Grp="1" noChangeArrowheads="1"/>
          </p:cNvSpPr>
          <p:nvPr>
            <p:ph type="title" idx="4294967295"/>
          </p:nvPr>
        </p:nvSpPr>
        <p:spPr>
          <a:xfrm>
            <a:off x="381000" y="1752600"/>
            <a:ext cx="9677400" cy="484187"/>
          </a:xfrm>
        </p:spPr>
        <p:txBody>
          <a:bodyPr anchor="b">
            <a:noAutofit/>
          </a:bodyPr>
          <a:lstStyle/>
          <a:p>
            <a:r>
              <a:rPr lang="en-US" altLang="en-US" dirty="0" smtClean="0">
                <a:solidFill>
                  <a:srgbClr val="FFC000"/>
                </a:solidFill>
              </a:rPr>
              <a:t>Allergic</a:t>
            </a:r>
            <a:r>
              <a:rPr lang="en-US" altLang="en-US" dirty="0" smtClean="0"/>
              <a:t> vs. Anaphylactic Reactions</a:t>
            </a:r>
          </a:p>
        </p:txBody>
      </p:sp>
      <p:sp>
        <p:nvSpPr>
          <p:cNvPr id="20483" name="Rectangle 4"/>
          <p:cNvSpPr>
            <a:spLocks noGrp="1" noChangeArrowheads="1"/>
          </p:cNvSpPr>
          <p:nvPr>
            <p:ph type="body" sz="half" idx="4294967295"/>
          </p:nvPr>
        </p:nvSpPr>
        <p:spPr>
          <a:xfrm>
            <a:off x="4419600" y="2819400"/>
            <a:ext cx="4843462" cy="4191000"/>
          </a:xfrm>
        </p:spPr>
        <p:txBody>
          <a:bodyPr/>
          <a:lstStyle/>
          <a:p>
            <a:pPr>
              <a:lnSpc>
                <a:spcPct val="80000"/>
              </a:lnSpc>
              <a:buFont typeface="Wingdings" panose="05000000000000000000" pitchFamily="2" charset="2"/>
              <a:buNone/>
            </a:pPr>
            <a:r>
              <a:rPr lang="en-US" altLang="en-US" sz="2800" b="1" u="sng" dirty="0" smtClean="0"/>
              <a:t>Anaphylactic Reactions</a:t>
            </a:r>
          </a:p>
          <a:p>
            <a:pPr>
              <a:lnSpc>
                <a:spcPct val="80000"/>
              </a:lnSpc>
              <a:buFont typeface="Wingdings" panose="05000000000000000000" pitchFamily="2" charset="2"/>
              <a:buNone/>
            </a:pPr>
            <a:endParaRPr lang="en-US" altLang="en-US" sz="2400" dirty="0" smtClean="0"/>
          </a:p>
          <a:p>
            <a:pPr>
              <a:lnSpc>
                <a:spcPct val="80000"/>
              </a:lnSpc>
              <a:spcAft>
                <a:spcPts val="200"/>
              </a:spcAft>
            </a:pPr>
            <a:r>
              <a:rPr lang="en-US" altLang="en-US" sz="2400" dirty="0" smtClean="0"/>
              <a:t>Hives</a:t>
            </a:r>
          </a:p>
          <a:p>
            <a:pPr>
              <a:lnSpc>
                <a:spcPct val="80000"/>
              </a:lnSpc>
              <a:spcAft>
                <a:spcPts val="200"/>
              </a:spcAft>
            </a:pPr>
            <a:r>
              <a:rPr lang="en-US" altLang="en-US" sz="2400" dirty="0" smtClean="0"/>
              <a:t>Swelling - </a:t>
            </a:r>
            <a:r>
              <a:rPr lang="en-US" altLang="en-US" dirty="0" smtClean="0"/>
              <a:t>face, lips, tongue, throat, </a:t>
            </a:r>
            <a:br>
              <a:rPr lang="en-US" altLang="en-US" dirty="0" smtClean="0"/>
            </a:br>
            <a:r>
              <a:rPr lang="en-US" altLang="en-US" dirty="0" smtClean="0"/>
              <a:t>                     upper airway</a:t>
            </a:r>
          </a:p>
          <a:p>
            <a:pPr>
              <a:lnSpc>
                <a:spcPct val="80000"/>
              </a:lnSpc>
              <a:spcAft>
                <a:spcPts val="200"/>
              </a:spcAft>
            </a:pPr>
            <a:r>
              <a:rPr lang="en-US" altLang="en-US" sz="2400" dirty="0" smtClean="0"/>
              <a:t>Difficulty breathing</a:t>
            </a:r>
          </a:p>
          <a:p>
            <a:pPr>
              <a:lnSpc>
                <a:spcPct val="80000"/>
              </a:lnSpc>
              <a:spcAft>
                <a:spcPts val="200"/>
              </a:spcAft>
            </a:pPr>
            <a:r>
              <a:rPr lang="en-US" altLang="en-US" sz="2400" dirty="0" smtClean="0"/>
              <a:t>Chest tightness </a:t>
            </a:r>
          </a:p>
          <a:p>
            <a:pPr>
              <a:lnSpc>
                <a:spcPct val="80000"/>
              </a:lnSpc>
              <a:spcAft>
                <a:spcPts val="200"/>
              </a:spcAft>
            </a:pPr>
            <a:r>
              <a:rPr lang="en-US" altLang="en-US" sz="2400" dirty="0" smtClean="0"/>
              <a:t>Vomiting, diarrhea, cramping</a:t>
            </a:r>
          </a:p>
          <a:p>
            <a:pPr>
              <a:lnSpc>
                <a:spcPct val="80000"/>
              </a:lnSpc>
              <a:spcAft>
                <a:spcPts val="200"/>
              </a:spcAft>
            </a:pPr>
            <a:r>
              <a:rPr lang="en-US" altLang="en-US" sz="2400" dirty="0" smtClean="0"/>
              <a:t>Difficulty swallowing </a:t>
            </a:r>
            <a:r>
              <a:rPr lang="en-US" altLang="en-US" dirty="0" smtClean="0"/>
              <a:t>(voice changes)</a:t>
            </a:r>
          </a:p>
          <a:p>
            <a:pPr>
              <a:lnSpc>
                <a:spcPct val="80000"/>
              </a:lnSpc>
              <a:spcAft>
                <a:spcPts val="200"/>
              </a:spcAft>
            </a:pPr>
            <a:r>
              <a:rPr lang="en-US" altLang="en-US" sz="2400" dirty="0" smtClean="0"/>
              <a:t>Weakness, paleness, sweating</a:t>
            </a:r>
          </a:p>
        </p:txBody>
      </p:sp>
      <p:sp>
        <p:nvSpPr>
          <p:cNvPr id="20484" name="Rectangle 5"/>
          <p:cNvSpPr>
            <a:spLocks noGrp="1" noChangeArrowheads="1"/>
          </p:cNvSpPr>
          <p:nvPr>
            <p:ph type="body" sz="half" idx="4294967295"/>
          </p:nvPr>
        </p:nvSpPr>
        <p:spPr>
          <a:xfrm>
            <a:off x="228600" y="2836025"/>
            <a:ext cx="3502025" cy="3724275"/>
          </a:xfrm>
        </p:spPr>
        <p:txBody>
          <a:bodyPr/>
          <a:lstStyle/>
          <a:p>
            <a:pPr>
              <a:lnSpc>
                <a:spcPct val="90000"/>
              </a:lnSpc>
              <a:buFont typeface="Wingdings" panose="05000000000000000000" pitchFamily="2" charset="2"/>
              <a:buNone/>
            </a:pPr>
            <a:r>
              <a:rPr lang="en-US" altLang="en-US" sz="2800" b="1" u="sng" dirty="0" smtClean="0"/>
              <a:t>Allergic Reactions</a:t>
            </a:r>
          </a:p>
          <a:p>
            <a:pPr>
              <a:lnSpc>
                <a:spcPct val="90000"/>
              </a:lnSpc>
            </a:pPr>
            <a:endParaRPr lang="en-US" altLang="en-US" sz="2400" dirty="0" smtClean="0"/>
          </a:p>
          <a:p>
            <a:pPr>
              <a:lnSpc>
                <a:spcPct val="90000"/>
              </a:lnSpc>
              <a:spcAft>
                <a:spcPts val="100"/>
              </a:spcAft>
            </a:pPr>
            <a:r>
              <a:rPr lang="en-US" altLang="en-US" sz="2400" dirty="0" smtClean="0"/>
              <a:t>Itchy rash</a:t>
            </a:r>
          </a:p>
          <a:p>
            <a:pPr>
              <a:lnSpc>
                <a:spcPct val="90000"/>
              </a:lnSpc>
              <a:spcAft>
                <a:spcPts val="100"/>
              </a:spcAft>
            </a:pPr>
            <a:r>
              <a:rPr lang="en-US" altLang="en-US" sz="2400" dirty="0" smtClean="0"/>
              <a:t>Runny Nose, sneezing</a:t>
            </a:r>
            <a:endParaRPr lang="en-US" altLang="en-US" sz="900" dirty="0" smtClean="0"/>
          </a:p>
          <a:p>
            <a:pPr>
              <a:lnSpc>
                <a:spcPct val="90000"/>
              </a:lnSpc>
              <a:spcAft>
                <a:spcPts val="100"/>
              </a:spcAft>
            </a:pPr>
            <a:r>
              <a:rPr lang="en-US" altLang="en-US" sz="2400" dirty="0" smtClean="0"/>
              <a:t>Itchy, Red, watery eyes</a:t>
            </a:r>
            <a:endParaRPr lang="en-US" altLang="en-US" sz="900" dirty="0" smtClean="0"/>
          </a:p>
          <a:p>
            <a:pPr>
              <a:lnSpc>
                <a:spcPct val="90000"/>
              </a:lnSpc>
              <a:spcAft>
                <a:spcPts val="100"/>
              </a:spcAft>
            </a:pPr>
            <a:r>
              <a:rPr lang="en-US" altLang="en-US" sz="2400" dirty="0" smtClean="0"/>
              <a:t>Local reaction to sting</a:t>
            </a:r>
          </a:p>
        </p:txBody>
      </p:sp>
    </p:spTree>
    <p:extLst>
      <p:ext uri="{BB962C8B-B14F-4D97-AF65-F5344CB8AC3E}">
        <p14:creationId xmlns:p14="http://schemas.microsoft.com/office/powerpoint/2010/main" val="961318529"/>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dirty="0" smtClean="0">
                <a:solidFill>
                  <a:srgbClr val="FFC000"/>
                </a:solidFill>
              </a:rPr>
              <a:t>Epinephrine </a:t>
            </a:r>
            <a:r>
              <a:rPr lang="en-US" altLang="en-US" dirty="0" smtClean="0"/>
              <a:t>Auto-Injector</a:t>
            </a:r>
          </a:p>
        </p:txBody>
      </p:sp>
      <p:sp>
        <p:nvSpPr>
          <p:cNvPr id="22531" name="Rectangle 3"/>
          <p:cNvSpPr>
            <a:spLocks noGrp="1" noChangeArrowheads="1"/>
          </p:cNvSpPr>
          <p:nvPr>
            <p:ph type="body" idx="1"/>
          </p:nvPr>
        </p:nvSpPr>
        <p:spPr/>
        <p:txBody>
          <a:bodyPr/>
          <a:lstStyle/>
          <a:p>
            <a:r>
              <a:rPr lang="en-US" altLang="en-US" sz="2400" dirty="0" smtClean="0">
                <a:cs typeface="Arial" panose="020B0604020202020204" pitchFamily="34" charset="0"/>
              </a:rPr>
              <a:t>Epinephrine </a:t>
            </a:r>
          </a:p>
          <a:p>
            <a:pPr lvl="1"/>
            <a:r>
              <a:rPr lang="en-US" altLang="en-US" sz="2000" dirty="0" smtClean="0">
                <a:cs typeface="Arial" panose="020B0604020202020204" pitchFamily="34" charset="0"/>
              </a:rPr>
              <a:t>A hormone produced by the body.</a:t>
            </a:r>
          </a:p>
          <a:p>
            <a:r>
              <a:rPr lang="en-US" altLang="en-US" sz="2400" dirty="0" smtClean="0"/>
              <a:t>Auto-Injector</a:t>
            </a:r>
          </a:p>
          <a:p>
            <a:pPr lvl="1"/>
            <a:r>
              <a:rPr lang="en-US" altLang="en-US" sz="2000" dirty="0" smtClean="0">
                <a:cs typeface="Arial" panose="020B0604020202020204" pitchFamily="34" charset="0"/>
              </a:rPr>
              <a:t>Spring-loaded needle and syringe with a single dose of epinephrine</a:t>
            </a:r>
          </a:p>
          <a:p>
            <a:pPr lvl="1"/>
            <a:r>
              <a:rPr lang="en-US" altLang="en-US" sz="2000" dirty="0" smtClean="0">
                <a:cs typeface="Arial" panose="020B0604020202020204" pitchFamily="34" charset="0"/>
              </a:rPr>
              <a:t>Automatically releases and injects the medication through the skin when the device is pressed firmly against the body</a:t>
            </a:r>
          </a:p>
        </p:txBody>
      </p:sp>
    </p:spTree>
    <p:extLst>
      <p:ext uri="{BB962C8B-B14F-4D97-AF65-F5344CB8AC3E}">
        <p14:creationId xmlns:p14="http://schemas.microsoft.com/office/powerpoint/2010/main" val="101603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dirty="0" err="1" smtClean="0"/>
              <a:t>EpiPen</a:t>
            </a:r>
            <a:r>
              <a:rPr lang="en-US" altLang="en-US" baseline="30000" dirty="0" smtClean="0">
                <a:cs typeface="Arial" panose="020B0604020202020204" pitchFamily="34" charset="0"/>
              </a:rPr>
              <a:t>® </a:t>
            </a:r>
          </a:p>
        </p:txBody>
      </p:sp>
      <p:pic>
        <p:nvPicPr>
          <p:cNvPr id="2" name="Picture 1"/>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2895600" y="1524000"/>
            <a:ext cx="4191000" cy="5241840"/>
          </a:xfrm>
          <a:prstGeom prst="rect">
            <a:avLst/>
          </a:prstGeom>
        </p:spPr>
      </p:pic>
    </p:spTree>
    <p:extLst>
      <p:ext uri="{BB962C8B-B14F-4D97-AF65-F5344CB8AC3E}">
        <p14:creationId xmlns:p14="http://schemas.microsoft.com/office/powerpoint/2010/main" val="3272263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AutoShape 2"/>
          <p:cNvSpPr>
            <a:spLocks noGrp="1" noChangeArrowheads="1"/>
          </p:cNvSpPr>
          <p:nvPr>
            <p:ph type="title" idx="4294967295"/>
          </p:nvPr>
        </p:nvSpPr>
        <p:spPr/>
        <p:txBody>
          <a:bodyPr anchor="b"/>
          <a:lstStyle/>
          <a:p>
            <a:r>
              <a:rPr lang="en-US" altLang="en-US" smtClean="0"/>
              <a:t>How does the EpiPen</a:t>
            </a:r>
            <a:r>
              <a:rPr lang="en-US" altLang="en-US" baseline="30000" smtClean="0">
                <a:cs typeface="Arial" panose="020B0604020202020204" pitchFamily="34" charset="0"/>
              </a:rPr>
              <a:t>®</a:t>
            </a:r>
            <a:r>
              <a:rPr lang="en-US" altLang="en-US" smtClean="0"/>
              <a:t> help?</a:t>
            </a:r>
          </a:p>
        </p:txBody>
      </p:sp>
      <p:sp>
        <p:nvSpPr>
          <p:cNvPr id="24579" name="Rectangle 3"/>
          <p:cNvSpPr>
            <a:spLocks noGrp="1" noChangeArrowheads="1"/>
          </p:cNvSpPr>
          <p:nvPr>
            <p:ph type="body" idx="4294967295"/>
          </p:nvPr>
        </p:nvSpPr>
        <p:spPr>
          <a:xfrm>
            <a:off x="725487" y="2514600"/>
            <a:ext cx="7693025" cy="4724400"/>
          </a:xfrm>
        </p:spPr>
        <p:txBody>
          <a:bodyPr/>
          <a:lstStyle/>
          <a:p>
            <a:r>
              <a:rPr lang="en-US" altLang="en-US" sz="2400" dirty="0" err="1" smtClean="0"/>
              <a:t>EpiPen</a:t>
            </a:r>
            <a:r>
              <a:rPr lang="en-US" altLang="en-US" sz="2400" baseline="30000" dirty="0" smtClean="0">
                <a:cs typeface="Arial" panose="020B0604020202020204" pitchFamily="34" charset="0"/>
              </a:rPr>
              <a:t>®</a:t>
            </a:r>
            <a:r>
              <a:rPr lang="en-US" altLang="en-US" sz="2400" dirty="0" smtClean="0"/>
              <a:t> = Epinephrine Medication</a:t>
            </a:r>
          </a:p>
          <a:p>
            <a:r>
              <a:rPr lang="en-US" altLang="en-US" sz="2400" dirty="0" smtClean="0"/>
              <a:t>Quickly constricts blood vessels</a:t>
            </a:r>
          </a:p>
          <a:p>
            <a:r>
              <a:rPr lang="en-US" altLang="en-US" sz="2400" dirty="0" smtClean="0"/>
              <a:t>Relaxes smooth muscles in the lungs to improve breathing.</a:t>
            </a:r>
          </a:p>
          <a:p>
            <a:r>
              <a:rPr lang="en-US" altLang="en-US" sz="2400" dirty="0" smtClean="0"/>
              <a:t>Works to reverse hives and swelling around the face and lips.</a:t>
            </a:r>
          </a:p>
          <a:p>
            <a:r>
              <a:rPr lang="en-US" altLang="en-US" sz="2400" dirty="0" smtClean="0"/>
              <a:t>Wears off in 10-20 minutes, sometimes requires a second dose.</a:t>
            </a:r>
          </a:p>
        </p:txBody>
      </p:sp>
    </p:spTree>
    <p:extLst>
      <p:ext uri="{BB962C8B-B14F-4D97-AF65-F5344CB8AC3E}">
        <p14:creationId xmlns:p14="http://schemas.microsoft.com/office/powerpoint/2010/main" val="257379504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t>How to use the EpiPen</a:t>
            </a:r>
            <a:r>
              <a:rPr lang="en-US" altLang="en-US" baseline="30000" smtClean="0">
                <a:cs typeface="Arial" panose="020B0604020202020204" pitchFamily="34" charset="0"/>
              </a:rPr>
              <a:t>®</a:t>
            </a:r>
            <a:r>
              <a:rPr lang="en-US" altLang="en-US" smtClean="0"/>
              <a:t> </a:t>
            </a:r>
          </a:p>
        </p:txBody>
      </p:sp>
      <p:sp>
        <p:nvSpPr>
          <p:cNvPr id="25603" name="Rectangle 3"/>
          <p:cNvSpPr>
            <a:spLocks noGrp="1" noChangeArrowheads="1"/>
          </p:cNvSpPr>
          <p:nvPr>
            <p:ph type="body" idx="1"/>
          </p:nvPr>
        </p:nvSpPr>
        <p:spPr>
          <a:xfrm>
            <a:off x="373062" y="2286000"/>
            <a:ext cx="8397875" cy="4799013"/>
          </a:xfrm>
        </p:spPr>
        <p:txBody>
          <a:bodyPr/>
          <a:lstStyle/>
          <a:p>
            <a:r>
              <a:rPr lang="en-US" altLang="en-US" sz="2400" dirty="0" smtClean="0"/>
              <a:t>Assist the patient to a lying position</a:t>
            </a:r>
          </a:p>
          <a:p>
            <a:r>
              <a:rPr lang="en-US" altLang="en-US" sz="2400" dirty="0" smtClean="0"/>
              <a:t>Remove the </a:t>
            </a:r>
            <a:r>
              <a:rPr lang="en-US" altLang="en-US" sz="2400" dirty="0" err="1" smtClean="0"/>
              <a:t>EpiPen</a:t>
            </a:r>
            <a:r>
              <a:rPr lang="en-US" altLang="en-US" sz="2400" baseline="30000" dirty="0" smtClean="0">
                <a:cs typeface="Arial" panose="020B0604020202020204" pitchFamily="34" charset="0"/>
              </a:rPr>
              <a:t>®</a:t>
            </a:r>
            <a:r>
              <a:rPr lang="en-US" altLang="en-US" sz="2400" dirty="0" smtClean="0"/>
              <a:t> Auto-injector from </a:t>
            </a:r>
            <a:br>
              <a:rPr lang="en-US" altLang="en-US" sz="2400" dirty="0" smtClean="0"/>
            </a:br>
            <a:r>
              <a:rPr lang="en-US" altLang="en-US" sz="2400" dirty="0" smtClean="0"/>
              <a:t>its carrier tube.</a:t>
            </a:r>
          </a:p>
          <a:p>
            <a:r>
              <a:rPr lang="en-US" altLang="en-US" sz="2400" dirty="0" smtClean="0"/>
              <a:t>Hold firmly in your hand with the orange </a:t>
            </a:r>
            <a:br>
              <a:rPr lang="en-US" altLang="en-US" sz="2400" dirty="0" smtClean="0"/>
            </a:br>
            <a:r>
              <a:rPr lang="en-US" altLang="en-US" sz="2400" dirty="0" smtClean="0"/>
              <a:t>tip pointing downward</a:t>
            </a:r>
          </a:p>
          <a:p>
            <a:r>
              <a:rPr lang="en-US" altLang="en-US" sz="2400" dirty="0" smtClean="0"/>
              <a:t>Remove the blue safety release on the </a:t>
            </a:r>
            <a:br>
              <a:rPr lang="en-US" altLang="en-US" sz="2400" dirty="0" smtClean="0"/>
            </a:br>
            <a:r>
              <a:rPr lang="en-US" altLang="en-US" sz="2400" dirty="0" smtClean="0"/>
              <a:t>top of the auto-injector.</a:t>
            </a:r>
          </a:p>
          <a:p>
            <a:endParaRPr lang="en-US" altLang="en-US" dirty="0" smtClean="0"/>
          </a:p>
        </p:txBody>
      </p:sp>
      <p:pic>
        <p:nvPicPr>
          <p:cNvPr id="2" name="Picture 1"/>
          <p:cNvPicPr>
            <a:picLocks noChangeAspect="1"/>
          </p:cNvPicPr>
          <p:nvPr/>
        </p:nvPicPr>
        <p:blipFill rotWithShape="1">
          <a:blip r:embed="rId2"/>
          <a:srcRect r="50336"/>
          <a:stretch/>
        </p:blipFill>
        <p:spPr>
          <a:xfrm>
            <a:off x="6172200" y="2552426"/>
            <a:ext cx="2819400" cy="2162175"/>
          </a:xfrm>
          <a:prstGeom prst="rect">
            <a:avLst/>
          </a:prstGeom>
        </p:spPr>
      </p:pic>
    </p:spTree>
    <p:extLst>
      <p:ext uri="{BB962C8B-B14F-4D97-AF65-F5344CB8AC3E}">
        <p14:creationId xmlns:p14="http://schemas.microsoft.com/office/powerpoint/2010/main" val="658713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t>How to use the EpiPen</a:t>
            </a:r>
            <a:r>
              <a:rPr lang="en-US" altLang="en-US" baseline="30000" smtClean="0">
                <a:cs typeface="Arial" panose="020B0604020202020204" pitchFamily="34" charset="0"/>
              </a:rPr>
              <a:t>®</a:t>
            </a:r>
          </a:p>
        </p:txBody>
      </p:sp>
      <p:sp>
        <p:nvSpPr>
          <p:cNvPr id="26627" name="Rectangle 3"/>
          <p:cNvSpPr>
            <a:spLocks noGrp="1" noChangeArrowheads="1"/>
          </p:cNvSpPr>
          <p:nvPr>
            <p:ph type="body" idx="1"/>
          </p:nvPr>
        </p:nvSpPr>
        <p:spPr>
          <a:xfrm>
            <a:off x="304800" y="2523865"/>
            <a:ext cx="5943600" cy="4343400"/>
          </a:xfrm>
        </p:spPr>
        <p:txBody>
          <a:bodyPr/>
          <a:lstStyle/>
          <a:p>
            <a:pPr>
              <a:lnSpc>
                <a:spcPct val="90000"/>
              </a:lnSpc>
              <a:spcAft>
                <a:spcPts val="200"/>
              </a:spcAft>
            </a:pPr>
            <a:r>
              <a:rPr lang="en-US" altLang="en-US" sz="2400" dirty="0" smtClean="0">
                <a:cs typeface="Arial" panose="020B0604020202020204" pitchFamily="34" charset="0"/>
              </a:rPr>
              <a:t>Hold the auto-injector at a 90° angle</a:t>
            </a:r>
          </a:p>
          <a:p>
            <a:pPr>
              <a:lnSpc>
                <a:spcPct val="90000"/>
              </a:lnSpc>
              <a:spcAft>
                <a:spcPts val="200"/>
              </a:spcAft>
            </a:pPr>
            <a:r>
              <a:rPr lang="en-US" altLang="en-US" sz="2400" dirty="0" smtClean="0">
                <a:cs typeface="Arial" panose="020B0604020202020204" pitchFamily="34" charset="0"/>
              </a:rPr>
              <a:t>Press orange tip firmly against patient’s thigh (outside of thigh, midway between waist and knee) until you hear a click.</a:t>
            </a:r>
          </a:p>
          <a:p>
            <a:pPr lvl="1">
              <a:lnSpc>
                <a:spcPct val="90000"/>
              </a:lnSpc>
              <a:spcAft>
                <a:spcPts val="200"/>
              </a:spcAft>
            </a:pPr>
            <a:r>
              <a:rPr lang="en-US" altLang="en-US" sz="2000" dirty="0" smtClean="0">
                <a:cs typeface="Arial" panose="020B0604020202020204" pitchFamily="34" charset="0"/>
              </a:rPr>
              <a:t>Hold the auto-injector in place for 10 seconds.</a:t>
            </a:r>
          </a:p>
          <a:p>
            <a:pPr>
              <a:lnSpc>
                <a:spcPct val="90000"/>
              </a:lnSpc>
              <a:spcAft>
                <a:spcPts val="200"/>
              </a:spcAft>
            </a:pPr>
            <a:r>
              <a:rPr lang="en-US" altLang="en-US" sz="2400" dirty="0" smtClean="0">
                <a:cs typeface="Arial" panose="020B0604020202020204" pitchFamily="34" charset="0"/>
              </a:rPr>
              <a:t>Remove the auto-injector from the thigh</a:t>
            </a:r>
          </a:p>
          <a:p>
            <a:pPr lvl="1">
              <a:lnSpc>
                <a:spcPct val="90000"/>
              </a:lnSpc>
              <a:spcAft>
                <a:spcPts val="200"/>
              </a:spcAft>
            </a:pPr>
            <a:r>
              <a:rPr lang="en-US" altLang="en-US" sz="2000" dirty="0" smtClean="0">
                <a:cs typeface="Arial" panose="020B0604020202020204" pitchFamily="34" charset="0"/>
              </a:rPr>
              <a:t>When removed the orange needle cover automatically extends to cover to injection needle</a:t>
            </a:r>
          </a:p>
          <a:p>
            <a:pPr lvl="1">
              <a:lnSpc>
                <a:spcPct val="90000"/>
              </a:lnSpc>
            </a:pPr>
            <a:endParaRPr lang="en-US" altLang="en-US" dirty="0" smtClean="0">
              <a:cs typeface="Arial" panose="020B0604020202020204" pitchFamily="34" charset="0"/>
            </a:endParaRPr>
          </a:p>
          <a:p>
            <a:pPr lvl="1">
              <a:lnSpc>
                <a:spcPct val="90000"/>
              </a:lnSpc>
              <a:buFont typeface="Wingdings" panose="05000000000000000000" pitchFamily="2" charset="2"/>
              <a:buNone/>
            </a:pPr>
            <a:endParaRPr lang="en-US" altLang="en-US" dirty="0" smtClean="0">
              <a:cs typeface="Arial" panose="020B0604020202020204" pitchFamily="34" charset="0"/>
            </a:endParaRPr>
          </a:p>
        </p:txBody>
      </p:sp>
      <p:pic>
        <p:nvPicPr>
          <p:cNvPr id="2" name="Picture 1"/>
          <p:cNvPicPr>
            <a:picLocks noChangeAspect="1"/>
          </p:cNvPicPr>
          <p:nvPr/>
        </p:nvPicPr>
        <p:blipFill rotWithShape="1">
          <a:blip r:embed="rId2"/>
          <a:srcRect l="50000"/>
          <a:stretch/>
        </p:blipFill>
        <p:spPr>
          <a:xfrm>
            <a:off x="6096000" y="2195512"/>
            <a:ext cx="2838450" cy="2162175"/>
          </a:xfrm>
          <a:prstGeom prst="rect">
            <a:avLst/>
          </a:prstGeom>
        </p:spPr>
      </p:pic>
    </p:spTree>
    <p:extLst>
      <p:ext uri="{BB962C8B-B14F-4D97-AF65-F5344CB8AC3E}">
        <p14:creationId xmlns:p14="http://schemas.microsoft.com/office/powerpoint/2010/main" val="41698620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F3A32D"/>
                </a:solidFill>
              </a:rPr>
              <a:t>Hypothalamus</a:t>
            </a:r>
            <a:endParaRPr lang="en-US" dirty="0"/>
          </a:p>
        </p:txBody>
      </p:sp>
      <p:pic>
        <p:nvPicPr>
          <p:cNvPr id="3" name="Picture 2"/>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956"/>
          <a:stretch/>
        </p:blipFill>
        <p:spPr>
          <a:xfrm>
            <a:off x="4191000" y="1528355"/>
            <a:ext cx="4818036" cy="5127790"/>
          </a:xfrm>
          <a:prstGeom prst="rect">
            <a:avLst/>
          </a:prstGeom>
        </p:spPr>
      </p:pic>
      <p:sp>
        <p:nvSpPr>
          <p:cNvPr id="2" name="Content Placeholder 1"/>
          <p:cNvSpPr>
            <a:spLocks noGrp="1"/>
          </p:cNvSpPr>
          <p:nvPr>
            <p:ph sz="half" idx="1"/>
          </p:nvPr>
        </p:nvSpPr>
        <p:spPr>
          <a:xfrm>
            <a:off x="-190500" y="2057400"/>
            <a:ext cx="5067300" cy="4343400"/>
          </a:xfrm>
        </p:spPr>
        <p:txBody>
          <a:bodyPr>
            <a:normAutofit/>
          </a:bodyPr>
          <a:lstStyle/>
          <a:p>
            <a:pPr marL="342900" lvl="0" indent="-342900" fontAlgn="base">
              <a:spcAft>
                <a:spcPct val="0"/>
              </a:spcAft>
            </a:pPr>
            <a:r>
              <a:rPr lang="en-US" sz="2800" kern="0" dirty="0" smtClean="0">
                <a:solidFill>
                  <a:schemeClr val="tx1"/>
                </a:solidFill>
                <a:latin typeface="Arial"/>
                <a:cs typeface="Times New Roman" pitchFamily="18" charset="0"/>
              </a:rPr>
              <a:t>    Involved </a:t>
            </a:r>
            <a:r>
              <a:rPr lang="en-US" sz="2800" kern="0" dirty="0">
                <a:solidFill>
                  <a:schemeClr val="tx1"/>
                </a:solidFill>
                <a:latin typeface="Arial"/>
                <a:cs typeface="Times New Roman" pitchFamily="18" charset="0"/>
              </a:rPr>
              <a:t>in several functions of the body including: </a:t>
            </a:r>
          </a:p>
          <a:p>
            <a:pPr marL="742950" lvl="1" indent="-285750" fontAlgn="base">
              <a:spcAft>
                <a:spcPct val="0"/>
              </a:spcAft>
              <a:buFont typeface="Symbol" pitchFamily="18" charset="2"/>
              <a:buChar char=""/>
            </a:pPr>
            <a:r>
              <a:rPr lang="en-US" sz="2400" kern="0" dirty="0" smtClean="0">
                <a:solidFill>
                  <a:schemeClr val="tx1"/>
                </a:solidFill>
                <a:latin typeface="Arial"/>
                <a:cs typeface="Times New Roman" pitchFamily="18" charset="0"/>
              </a:rPr>
              <a:t>Body Temperature Control </a:t>
            </a:r>
            <a:endParaRPr lang="en-US" sz="2400" kern="0" dirty="0">
              <a:solidFill>
                <a:schemeClr val="tx1"/>
              </a:solidFill>
              <a:latin typeface="Arial"/>
              <a:cs typeface="Times New Roman" pitchFamily="18" charset="0"/>
            </a:endParaRPr>
          </a:p>
          <a:p>
            <a:pPr marL="742950" lvl="1" indent="-285750" fontAlgn="base">
              <a:spcAft>
                <a:spcPct val="0"/>
              </a:spcAft>
              <a:buFont typeface="Symbol" pitchFamily="18" charset="2"/>
              <a:buChar char=""/>
            </a:pPr>
            <a:r>
              <a:rPr lang="en-US" sz="2400" kern="0" dirty="0" smtClean="0">
                <a:solidFill>
                  <a:schemeClr val="tx1"/>
                </a:solidFill>
                <a:latin typeface="Arial"/>
                <a:cs typeface="Times New Roman" pitchFamily="18" charset="0"/>
              </a:rPr>
              <a:t>Blood Pressure</a:t>
            </a:r>
            <a:endParaRPr lang="en-US" sz="2400" kern="0" dirty="0">
              <a:solidFill>
                <a:schemeClr val="tx1"/>
              </a:solidFill>
              <a:latin typeface="Arial"/>
              <a:cs typeface="Times New Roman" pitchFamily="18" charset="0"/>
            </a:endParaRPr>
          </a:p>
          <a:p>
            <a:pPr marL="742950" lvl="1" indent="-285750" fontAlgn="base">
              <a:spcAft>
                <a:spcPct val="0"/>
              </a:spcAft>
              <a:buFont typeface="Symbol" pitchFamily="18" charset="2"/>
              <a:buChar char=""/>
            </a:pPr>
            <a:r>
              <a:rPr lang="en-US" sz="2400" kern="0" dirty="0" smtClean="0">
                <a:solidFill>
                  <a:schemeClr val="tx1"/>
                </a:solidFill>
                <a:latin typeface="Arial"/>
                <a:cs typeface="Times New Roman" pitchFamily="18" charset="0"/>
              </a:rPr>
              <a:t>Stress</a:t>
            </a:r>
            <a:endParaRPr lang="en-US" sz="2400" kern="0" dirty="0">
              <a:solidFill>
                <a:schemeClr val="tx1"/>
              </a:solidFill>
              <a:latin typeface="Arial"/>
              <a:cs typeface="Times New Roman" pitchFamily="18" charset="0"/>
            </a:endParaRPr>
          </a:p>
          <a:p>
            <a:pPr marL="742950" lvl="1" indent="-285750" fontAlgn="base">
              <a:spcAft>
                <a:spcPct val="0"/>
              </a:spcAft>
              <a:buFont typeface="Symbol" pitchFamily="18" charset="2"/>
              <a:buChar char=""/>
            </a:pPr>
            <a:r>
              <a:rPr lang="en-US" sz="2400" kern="0" dirty="0" smtClean="0">
                <a:solidFill>
                  <a:schemeClr val="tx1"/>
                </a:solidFill>
                <a:latin typeface="Arial"/>
                <a:cs typeface="Times New Roman" pitchFamily="18" charset="0"/>
              </a:rPr>
              <a:t>Food </a:t>
            </a:r>
            <a:r>
              <a:rPr lang="en-US" sz="2400" kern="0" dirty="0">
                <a:solidFill>
                  <a:schemeClr val="tx1"/>
                </a:solidFill>
                <a:latin typeface="Arial"/>
                <a:cs typeface="Times New Roman" pitchFamily="18" charset="0"/>
              </a:rPr>
              <a:t>and Water Intake Regulation </a:t>
            </a:r>
          </a:p>
          <a:p>
            <a:pPr marL="742950" lvl="1" indent="-285750" fontAlgn="base">
              <a:spcAft>
                <a:spcPct val="0"/>
              </a:spcAft>
              <a:buFont typeface="Symbol" pitchFamily="18" charset="2"/>
              <a:buChar char=""/>
            </a:pPr>
            <a:r>
              <a:rPr lang="en-US" sz="2400" kern="0" dirty="0">
                <a:solidFill>
                  <a:schemeClr val="tx1"/>
                </a:solidFill>
                <a:latin typeface="Arial"/>
                <a:cs typeface="Times New Roman" pitchFamily="18" charset="0"/>
              </a:rPr>
              <a:t>Sleep-Wake Cycle </a:t>
            </a:r>
            <a:r>
              <a:rPr lang="en-US" sz="2400" kern="0" dirty="0" smtClean="0">
                <a:solidFill>
                  <a:schemeClr val="tx1"/>
                </a:solidFill>
                <a:latin typeface="Arial"/>
                <a:cs typeface="Times New Roman" pitchFamily="18" charset="0"/>
              </a:rPr>
              <a:t/>
            </a:r>
            <a:br>
              <a:rPr lang="en-US" sz="2400" kern="0" dirty="0" smtClean="0">
                <a:solidFill>
                  <a:schemeClr val="tx1"/>
                </a:solidFill>
                <a:latin typeface="Arial"/>
                <a:cs typeface="Times New Roman" pitchFamily="18" charset="0"/>
              </a:rPr>
            </a:br>
            <a:r>
              <a:rPr lang="en-US" sz="2400" kern="0" dirty="0" smtClean="0">
                <a:solidFill>
                  <a:schemeClr val="tx1"/>
                </a:solidFill>
                <a:latin typeface="Arial"/>
                <a:cs typeface="Times New Roman" pitchFamily="18" charset="0"/>
              </a:rPr>
              <a:t>Regulation</a:t>
            </a:r>
            <a:r>
              <a:rPr lang="en-US" sz="2400" kern="0" dirty="0" smtClean="0">
                <a:solidFill>
                  <a:schemeClr val="tx1"/>
                </a:solidFill>
                <a:latin typeface="Arial"/>
              </a:rPr>
              <a:t> </a:t>
            </a:r>
            <a:endParaRPr lang="en-US" sz="2400" kern="0" dirty="0">
              <a:solidFill>
                <a:schemeClr val="tx1"/>
              </a:solidFill>
              <a:latin typeface="Arial"/>
            </a:endParaRPr>
          </a:p>
          <a:p>
            <a:endParaRPr lang="en-US" dirty="0">
              <a:solidFill>
                <a:schemeClr val="tx1"/>
              </a:solidFill>
            </a:endParaRPr>
          </a:p>
        </p:txBody>
      </p:sp>
    </p:spTree>
    <p:extLst>
      <p:ext uri="{BB962C8B-B14F-4D97-AF65-F5344CB8AC3E}">
        <p14:creationId xmlns:p14="http://schemas.microsoft.com/office/powerpoint/2010/main" val="139278621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smtClean="0"/>
              <a:t>How to use the EpiPen</a:t>
            </a:r>
            <a:r>
              <a:rPr lang="en-US" altLang="en-US" baseline="30000" smtClean="0">
                <a:cs typeface="Arial" panose="020B0604020202020204" pitchFamily="34" charset="0"/>
              </a:rPr>
              <a:t>®</a:t>
            </a:r>
          </a:p>
        </p:txBody>
      </p:sp>
      <p:sp>
        <p:nvSpPr>
          <p:cNvPr id="27651" name="Rectangle 3"/>
          <p:cNvSpPr>
            <a:spLocks noGrp="1" noChangeArrowheads="1"/>
          </p:cNvSpPr>
          <p:nvPr>
            <p:ph type="body" idx="1"/>
          </p:nvPr>
        </p:nvSpPr>
        <p:spPr/>
        <p:txBody>
          <a:bodyPr/>
          <a:lstStyle/>
          <a:p>
            <a:pPr>
              <a:spcAft>
                <a:spcPts val="200"/>
              </a:spcAft>
            </a:pPr>
            <a:r>
              <a:rPr lang="en-US" altLang="en-US" sz="2400" dirty="0" smtClean="0"/>
              <a:t>Rub the injection site to increase the absorption of the epinephrine.</a:t>
            </a:r>
          </a:p>
          <a:p>
            <a:pPr>
              <a:spcAft>
                <a:spcPts val="200"/>
              </a:spcAft>
            </a:pPr>
            <a:r>
              <a:rPr lang="en-US" altLang="en-US" sz="2400" dirty="0" smtClean="0"/>
              <a:t>Record the time that the </a:t>
            </a:r>
            <a:r>
              <a:rPr lang="en-US" altLang="en-US" sz="2400" dirty="0" err="1" smtClean="0"/>
              <a:t>EpiPen</a:t>
            </a:r>
            <a:r>
              <a:rPr lang="en-US" altLang="en-US" sz="2400" baseline="30000" dirty="0" smtClean="0">
                <a:cs typeface="Arial" panose="020B0604020202020204" pitchFamily="34" charset="0"/>
              </a:rPr>
              <a:t>®</a:t>
            </a:r>
            <a:r>
              <a:rPr lang="en-US" altLang="en-US" sz="2400" dirty="0" smtClean="0"/>
              <a:t> was given, and give EMS the used </a:t>
            </a:r>
            <a:r>
              <a:rPr lang="en-US" altLang="en-US" sz="2400" dirty="0" err="1" smtClean="0"/>
              <a:t>EpiPen</a:t>
            </a:r>
            <a:r>
              <a:rPr lang="en-US" altLang="en-US" sz="2400" baseline="30000" dirty="0" smtClean="0">
                <a:cs typeface="Arial" panose="020B0604020202020204" pitchFamily="34" charset="0"/>
              </a:rPr>
              <a:t>®</a:t>
            </a:r>
            <a:r>
              <a:rPr lang="en-US" altLang="en-US" sz="2400" dirty="0" smtClean="0"/>
              <a:t> </a:t>
            </a:r>
          </a:p>
          <a:p>
            <a:endParaRPr lang="en-US" altLang="en-US" dirty="0" smtClean="0"/>
          </a:p>
        </p:txBody>
      </p:sp>
    </p:spTree>
    <p:extLst>
      <p:ext uri="{BB962C8B-B14F-4D97-AF65-F5344CB8AC3E}">
        <p14:creationId xmlns:p14="http://schemas.microsoft.com/office/powerpoint/2010/main" val="825933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solidFill>
              </a:rPr>
              <a:t>Poisonous </a:t>
            </a:r>
            <a:r>
              <a:rPr lang="en-US" dirty="0" smtClean="0"/>
              <a:t>Plants</a:t>
            </a:r>
            <a:endParaRPr lang="en-US" dirty="0"/>
          </a:p>
        </p:txBody>
      </p:sp>
      <p:pic>
        <p:nvPicPr>
          <p:cNvPr id="9" name="Picture 8"/>
          <p:cNvPicPr>
            <a:picLocks noChangeAspect="1"/>
          </p:cNvPicPr>
          <p:nvPr/>
        </p:nvPicPr>
        <p:blipFill>
          <a:blip r:embed="rId2"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57201" y="5688286"/>
            <a:ext cx="1148678" cy="923237"/>
          </a:xfrm>
          <a:prstGeom prst="rect">
            <a:avLst/>
          </a:prstGeom>
        </p:spPr>
      </p:pic>
    </p:spTree>
    <p:extLst>
      <p:ext uri="{BB962C8B-B14F-4D97-AF65-F5344CB8AC3E}">
        <p14:creationId xmlns:p14="http://schemas.microsoft.com/office/powerpoint/2010/main" val="212561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9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2133600"/>
            <a:ext cx="76143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The non-native Wild Parsnip is a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common </a:t>
            </a:r>
            <a:r>
              <a:rPr lang="en-US" sz="2200" dirty="0">
                <a:latin typeface="Arial" pitchFamily="34" charset="0"/>
                <a:cs typeface="Arial" pitchFamily="34" charset="0"/>
              </a:rPr>
              <a:t>plant that occurs in every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county </a:t>
            </a:r>
            <a:r>
              <a:rPr lang="en-US" sz="2200" dirty="0">
                <a:latin typeface="Arial" pitchFamily="34" charset="0"/>
                <a:cs typeface="Arial" pitchFamily="34" charset="0"/>
              </a:rPr>
              <a:t>of Illinois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It </a:t>
            </a:r>
            <a:r>
              <a:rPr lang="en-US" sz="2200" dirty="0">
                <a:latin typeface="Arial" pitchFamily="34" charset="0"/>
                <a:cs typeface="Arial" pitchFamily="34" charset="0"/>
              </a:rPr>
              <a:t>is relatively more common in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central </a:t>
            </a:r>
            <a:r>
              <a:rPr lang="en-US" sz="2200" dirty="0">
                <a:latin typeface="Arial" pitchFamily="34" charset="0"/>
                <a:cs typeface="Arial" pitchFamily="34" charset="0"/>
              </a:rPr>
              <a:t>and northern Illinois than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southern </a:t>
            </a:r>
            <a:r>
              <a:rPr lang="en-US" sz="2200" dirty="0">
                <a:latin typeface="Arial" pitchFamily="34" charset="0"/>
                <a:cs typeface="Arial" pitchFamily="34" charset="0"/>
              </a:rPr>
              <a:t>Illinois</a:t>
            </a:r>
            <a:r>
              <a:rPr lang="en-US" sz="2200" dirty="0" smtClean="0">
                <a:latin typeface="Arial" pitchFamily="34" charset="0"/>
                <a:cs typeface="Arial" pitchFamily="34" charset="0"/>
              </a:rPr>
              <a:t>.</a:t>
            </a:r>
          </a:p>
          <a:p>
            <a:pPr marL="342900" indent="-342900">
              <a:buFont typeface="Arial" panose="020B0604020202020204" pitchFamily="34" charset="0"/>
              <a:buChar char="•"/>
            </a:pPr>
            <a:r>
              <a:rPr lang="en-US" sz="2200" dirty="0">
                <a:latin typeface="Arial" pitchFamily="34" charset="0"/>
                <a:cs typeface="Arial" pitchFamily="34" charset="0"/>
              </a:rPr>
              <a:t>Habitats </a:t>
            </a:r>
            <a:r>
              <a:rPr lang="en-US" sz="2200" dirty="0" smtClean="0">
                <a:latin typeface="Arial" pitchFamily="34" charset="0"/>
                <a:cs typeface="Arial" pitchFamily="34" charset="0"/>
              </a:rPr>
              <a:t>include black </a:t>
            </a:r>
            <a:r>
              <a:rPr lang="en-US" sz="2200" dirty="0">
                <a:latin typeface="Arial" pitchFamily="34" charset="0"/>
                <a:cs typeface="Arial" pitchFamily="34" charset="0"/>
              </a:rPr>
              <a:t>soil prairies,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savannas</a:t>
            </a:r>
            <a:r>
              <a:rPr lang="en-US" sz="2200" dirty="0">
                <a:latin typeface="Arial" pitchFamily="34" charset="0"/>
                <a:cs typeface="Arial" pitchFamily="34" charset="0"/>
              </a:rPr>
              <a:t>, pastures and fields,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weedy </a:t>
            </a:r>
            <a:r>
              <a:rPr lang="en-US" sz="2200" dirty="0">
                <a:latin typeface="Arial" pitchFamily="34" charset="0"/>
                <a:cs typeface="Arial" pitchFamily="34" charset="0"/>
              </a:rPr>
              <a:t>meadows, areas along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railroads </a:t>
            </a:r>
            <a:r>
              <a:rPr lang="en-US" sz="2200" dirty="0">
                <a:latin typeface="Arial" pitchFamily="34" charset="0"/>
                <a:cs typeface="Arial" pitchFamily="34" charset="0"/>
              </a:rPr>
              <a:t>and roadsides, vacant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lots</a:t>
            </a:r>
            <a:r>
              <a:rPr lang="en-US" sz="2200" dirty="0">
                <a:latin typeface="Arial" pitchFamily="34" charset="0"/>
                <a:cs typeface="Arial" pitchFamily="34" charset="0"/>
              </a:rPr>
              <a:t>, and waste areas.</a:t>
            </a:r>
          </a:p>
        </p:txBody>
      </p:sp>
      <p:sp>
        <p:nvSpPr>
          <p:cNvPr id="2" name="Title 1"/>
          <p:cNvSpPr>
            <a:spLocks noGrp="1"/>
          </p:cNvSpPr>
          <p:nvPr>
            <p:ph type="title"/>
          </p:nvPr>
        </p:nvSpPr>
        <p:spPr/>
        <p:txBody>
          <a:bodyPr/>
          <a:lstStyle/>
          <a:p>
            <a:r>
              <a:rPr lang="en-US" dirty="0" smtClean="0">
                <a:solidFill>
                  <a:schemeClr val="accent4"/>
                </a:solidFill>
              </a:rPr>
              <a:t>Wild </a:t>
            </a:r>
            <a:r>
              <a:rPr lang="en-US" dirty="0" smtClean="0">
                <a:solidFill>
                  <a:schemeClr val="tx1"/>
                </a:solidFill>
              </a:rPr>
              <a:t>Parsnip </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5311339" y="1600200"/>
            <a:ext cx="3787300" cy="5051591"/>
          </a:xfrm>
          <a:prstGeom prst="rect">
            <a:avLst/>
          </a:prstGeom>
        </p:spPr>
      </p:pic>
    </p:spTree>
    <p:extLst>
      <p:ext uri="{BB962C8B-B14F-4D97-AF65-F5344CB8AC3E}">
        <p14:creationId xmlns:p14="http://schemas.microsoft.com/office/powerpoint/2010/main" val="173626816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304800" y="2133600"/>
            <a:ext cx="7766722" cy="4343400"/>
          </a:xfrm>
        </p:spPr>
        <p:txBody>
          <a:bodyPr>
            <a:normAutofit/>
          </a:bodyPr>
          <a:lstStyle/>
          <a:p>
            <a:pPr marL="342900" indent="-342900">
              <a:buFont typeface="Arial" panose="020B0604020202020204" pitchFamily="34" charset="0"/>
              <a:buChar char="•"/>
            </a:pPr>
            <a:r>
              <a:rPr lang="en-US" sz="2200" dirty="0" smtClean="0">
                <a:latin typeface="Arial" pitchFamily="34" charset="0"/>
                <a:cs typeface="Arial" pitchFamily="34" charset="0"/>
              </a:rPr>
              <a:t>Sap </a:t>
            </a:r>
            <a:r>
              <a:rPr lang="en-US" sz="2200" dirty="0">
                <a:latin typeface="Arial" pitchFamily="34" charset="0"/>
                <a:cs typeface="Arial" pitchFamily="34" charset="0"/>
              </a:rPr>
              <a:t>contains photosensitizing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toxins </a:t>
            </a:r>
            <a:r>
              <a:rPr lang="en-US" sz="2200" dirty="0">
                <a:latin typeface="Arial" pitchFamily="34" charset="0"/>
                <a:cs typeface="Arial" pitchFamily="34" charset="0"/>
              </a:rPr>
              <a:t>that cause a skin </a:t>
            </a:r>
            <a:r>
              <a:rPr lang="en-US" sz="2200" dirty="0" smtClean="0">
                <a:latin typeface="Arial" pitchFamily="34" charset="0"/>
                <a:cs typeface="Arial" pitchFamily="34" charset="0"/>
              </a:rPr>
              <a:t>reaction </a:t>
            </a:r>
            <a:br>
              <a:rPr lang="en-US" sz="2200" dirty="0" smtClean="0">
                <a:latin typeface="Arial" pitchFamily="34" charset="0"/>
                <a:cs typeface="Arial" pitchFamily="34" charset="0"/>
              </a:rPr>
            </a:br>
            <a:r>
              <a:rPr lang="en-US" sz="2200" dirty="0" smtClean="0">
                <a:latin typeface="Arial" pitchFamily="34" charset="0"/>
                <a:cs typeface="Arial" pitchFamily="34" charset="0"/>
              </a:rPr>
              <a:t>when </a:t>
            </a:r>
            <a:r>
              <a:rPr lang="en-US" sz="2200" dirty="0">
                <a:latin typeface="Arial" pitchFamily="34" charset="0"/>
                <a:cs typeface="Arial" pitchFamily="34" charset="0"/>
              </a:rPr>
              <a:t>it comes into </a:t>
            </a:r>
            <a:r>
              <a:rPr lang="en-US" sz="2200" dirty="0" smtClean="0">
                <a:latin typeface="Arial" pitchFamily="34" charset="0"/>
                <a:cs typeface="Arial" pitchFamily="34" charset="0"/>
              </a:rPr>
              <a:t>contact with light</a:t>
            </a:r>
            <a:r>
              <a:rPr lang="en-US" sz="2200" dirty="0">
                <a:latin typeface="Arial" pitchFamily="34" charset="0"/>
                <a:cs typeface="Arial" pitchFamily="34" charset="0"/>
              </a:rPr>
              <a:t>.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This </a:t>
            </a:r>
            <a:r>
              <a:rPr lang="en-US" sz="2200" dirty="0">
                <a:latin typeface="Arial" pitchFamily="34" charset="0"/>
                <a:cs typeface="Arial" pitchFamily="34" charset="0"/>
              </a:rPr>
              <a:t>light sensitive reaction takes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place within </a:t>
            </a:r>
            <a:r>
              <a:rPr lang="en-US" sz="2200" dirty="0">
                <a:latin typeface="Arial" pitchFamily="34" charset="0"/>
                <a:cs typeface="Arial" pitchFamily="34" charset="0"/>
              </a:rPr>
              <a:t>48 hours causing nasty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painful </a:t>
            </a:r>
            <a:r>
              <a:rPr lang="en-US" sz="2200" dirty="0">
                <a:latin typeface="Arial" pitchFamily="34" charset="0"/>
                <a:cs typeface="Arial" pitchFamily="34" charset="0"/>
              </a:rPr>
              <a:t>blisters that can result in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scars </a:t>
            </a:r>
            <a:r>
              <a:rPr lang="en-US" sz="2200" dirty="0">
                <a:latin typeface="Arial" pitchFamily="34" charset="0"/>
                <a:cs typeface="Arial" pitchFamily="34" charset="0"/>
              </a:rPr>
              <a:t>lasting months to years.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Touching </a:t>
            </a:r>
            <a:r>
              <a:rPr lang="en-US" sz="2200" dirty="0">
                <a:latin typeface="Arial" pitchFamily="34" charset="0"/>
                <a:cs typeface="Arial" pitchFamily="34" charset="0"/>
              </a:rPr>
              <a:t>the sap can cause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long-term </a:t>
            </a:r>
            <a:r>
              <a:rPr lang="en-US" sz="2200" dirty="0">
                <a:latin typeface="Arial" pitchFamily="34" charset="0"/>
                <a:cs typeface="Arial" pitchFamily="34" charset="0"/>
              </a:rPr>
              <a:t>sunlight sensitivity as well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as </a:t>
            </a:r>
            <a:r>
              <a:rPr lang="en-US" sz="2200" dirty="0">
                <a:latin typeface="Arial" pitchFamily="34" charset="0"/>
                <a:cs typeface="Arial" pitchFamily="34" charset="0"/>
              </a:rPr>
              <a:t>blindness if it comes into contact </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with </a:t>
            </a:r>
            <a:r>
              <a:rPr lang="en-US" sz="2200" dirty="0">
                <a:latin typeface="Arial" pitchFamily="34" charset="0"/>
                <a:cs typeface="Arial" pitchFamily="34" charset="0"/>
              </a:rPr>
              <a:t>ones eyes. </a:t>
            </a:r>
          </a:p>
        </p:txBody>
      </p:sp>
      <p:sp>
        <p:nvSpPr>
          <p:cNvPr id="2" name="Title 1"/>
          <p:cNvSpPr>
            <a:spLocks noGrp="1"/>
          </p:cNvSpPr>
          <p:nvPr>
            <p:ph type="title"/>
          </p:nvPr>
        </p:nvSpPr>
        <p:spPr/>
        <p:txBody>
          <a:bodyPr/>
          <a:lstStyle/>
          <a:p>
            <a:r>
              <a:rPr lang="en-US" dirty="0" smtClean="0">
                <a:solidFill>
                  <a:schemeClr val="accent4"/>
                </a:solidFill>
              </a:rPr>
              <a:t>Wild </a:t>
            </a:r>
            <a:r>
              <a:rPr lang="en-US" dirty="0" smtClean="0">
                <a:solidFill>
                  <a:schemeClr val="tx1"/>
                </a:solidFill>
              </a:rPr>
              <a:t>Parsnip </a:t>
            </a:r>
            <a:endParaRPr lang="en-US" dirty="0">
              <a:solidFill>
                <a:schemeClr val="tx1"/>
              </a:solidFill>
            </a:endParaRPr>
          </a:p>
        </p:txBody>
      </p:sp>
      <p:pic>
        <p:nvPicPr>
          <p:cNvPr id="4" name="Picture 3"/>
          <p:cNvPicPr>
            <a:picLocks noChangeAspect="1"/>
          </p:cNvPicPr>
          <p:nvPr/>
        </p:nvPicPr>
        <p:blipFill>
          <a:blip r:embed="rId2"/>
          <a:stretch>
            <a:fillRect/>
          </a:stretch>
        </p:blipFill>
        <p:spPr>
          <a:xfrm>
            <a:off x="5385255" y="1600200"/>
            <a:ext cx="3713384" cy="4953000"/>
          </a:xfrm>
          <a:prstGeom prst="rect">
            <a:avLst/>
          </a:prstGeom>
        </p:spPr>
      </p:pic>
    </p:spTree>
    <p:extLst>
      <p:ext uri="{BB962C8B-B14F-4D97-AF65-F5344CB8AC3E}">
        <p14:creationId xmlns:p14="http://schemas.microsoft.com/office/powerpoint/2010/main" val="135357722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304800" y="2133600"/>
            <a:ext cx="7766722" cy="4343400"/>
          </a:xfrm>
        </p:spPr>
        <p:txBody>
          <a:bodyPr>
            <a:normAutofit/>
          </a:bodyPr>
          <a:lstStyle/>
          <a:p>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Wild </a:t>
            </a:r>
            <a:r>
              <a:rPr lang="en-US" dirty="0" smtClean="0">
                <a:solidFill>
                  <a:schemeClr val="tx1"/>
                </a:solidFill>
              </a:rPr>
              <a:t>Parsnip </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228600" y="2080143"/>
            <a:ext cx="8686799" cy="3911286"/>
          </a:xfrm>
          <a:prstGeom prst="rect">
            <a:avLst/>
          </a:prstGeom>
        </p:spPr>
      </p:pic>
    </p:spTree>
    <p:extLst>
      <p:ext uri="{BB962C8B-B14F-4D97-AF65-F5344CB8AC3E}">
        <p14:creationId xmlns:p14="http://schemas.microsoft.com/office/powerpoint/2010/main" val="296159347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304800" y="2133600"/>
            <a:ext cx="5638800" cy="4343400"/>
          </a:xfrm>
        </p:spPr>
        <p:txBody>
          <a:bodyPr>
            <a:normAutofit/>
          </a:bodyPr>
          <a:lstStyle/>
          <a:p>
            <a:r>
              <a:rPr lang="en-US" sz="2200" dirty="0">
                <a:latin typeface="Arial" pitchFamily="34" charset="0"/>
                <a:cs typeface="Arial" pitchFamily="34" charset="0"/>
              </a:rPr>
              <a:t>What to do if you accidentally touch </a:t>
            </a:r>
            <a:r>
              <a:rPr lang="en-US" sz="2200" dirty="0" smtClean="0">
                <a:latin typeface="Arial" pitchFamily="34" charset="0"/>
                <a:cs typeface="Arial" pitchFamily="34" charset="0"/>
              </a:rPr>
              <a:t>it</a:t>
            </a:r>
            <a:endParaRPr lang="en-US" sz="2200" dirty="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Immediately wash the area with COLD water, toxic reaction occurs in as little as 15 minutes.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If </a:t>
            </a:r>
            <a:r>
              <a:rPr lang="en-US" sz="2200" dirty="0">
                <a:latin typeface="Arial" pitchFamily="34" charset="0"/>
                <a:cs typeface="Arial" pitchFamily="34" charset="0"/>
              </a:rPr>
              <a:t>you're out </a:t>
            </a:r>
            <a:r>
              <a:rPr lang="en-US" sz="2200" dirty="0" smtClean="0">
                <a:latin typeface="Arial" pitchFamily="34" charset="0"/>
                <a:cs typeface="Arial" pitchFamily="34" charset="0"/>
              </a:rPr>
              <a:t>and </a:t>
            </a:r>
            <a:r>
              <a:rPr lang="en-US" sz="2200" dirty="0">
                <a:latin typeface="Arial" pitchFamily="34" charset="0"/>
                <a:cs typeface="Arial" pitchFamily="34" charset="0"/>
              </a:rPr>
              <a:t>you've flushed the area, apply sunscreen to it to prevent further reactions with the sun.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If eyes exposed, </a:t>
            </a:r>
            <a:r>
              <a:rPr lang="en-US" sz="2200" dirty="0">
                <a:latin typeface="Arial" pitchFamily="34" charset="0"/>
                <a:cs typeface="Arial" pitchFamily="34" charset="0"/>
              </a:rPr>
              <a:t>flush the </a:t>
            </a:r>
            <a:r>
              <a:rPr lang="en-US" sz="2200" dirty="0" smtClean="0">
                <a:latin typeface="Arial" pitchFamily="34" charset="0"/>
                <a:cs typeface="Arial" pitchFamily="34" charset="0"/>
              </a:rPr>
              <a:t>eye or eyes </a:t>
            </a:r>
            <a:r>
              <a:rPr lang="en-US" sz="2200" dirty="0">
                <a:latin typeface="Arial" pitchFamily="34" charset="0"/>
                <a:cs typeface="Arial" pitchFamily="34" charset="0"/>
              </a:rPr>
              <a:t>with cool water and put on sunglasses, seek emergency treatment.</a:t>
            </a:r>
          </a:p>
        </p:txBody>
      </p:sp>
      <p:sp>
        <p:nvSpPr>
          <p:cNvPr id="2" name="Title 1"/>
          <p:cNvSpPr>
            <a:spLocks noGrp="1"/>
          </p:cNvSpPr>
          <p:nvPr>
            <p:ph type="title"/>
          </p:nvPr>
        </p:nvSpPr>
        <p:spPr/>
        <p:txBody>
          <a:bodyPr/>
          <a:lstStyle/>
          <a:p>
            <a:r>
              <a:rPr lang="en-US" dirty="0" smtClean="0">
                <a:solidFill>
                  <a:schemeClr val="accent4"/>
                </a:solidFill>
              </a:rPr>
              <a:t>Wild </a:t>
            </a:r>
            <a:r>
              <a:rPr lang="en-US" dirty="0" smtClean="0">
                <a:solidFill>
                  <a:schemeClr val="tx1"/>
                </a:solidFill>
              </a:rPr>
              <a:t>Parsnip </a:t>
            </a:r>
            <a:endParaRPr lang="en-US" dirty="0">
              <a:solidFill>
                <a:schemeClr val="tx1"/>
              </a:solidFill>
            </a:endParaRPr>
          </a:p>
        </p:txBody>
      </p:sp>
      <p:pic>
        <p:nvPicPr>
          <p:cNvPr id="4" name="Picture 3"/>
          <p:cNvPicPr>
            <a:picLocks noChangeAspect="1"/>
          </p:cNvPicPr>
          <p:nvPr/>
        </p:nvPicPr>
        <p:blipFill rotWithShape="1">
          <a:blip r:embed="rId3"/>
          <a:srcRect l="2199" r="7614"/>
          <a:stretch/>
        </p:blipFill>
        <p:spPr>
          <a:xfrm>
            <a:off x="5829300" y="1682733"/>
            <a:ext cx="3124200" cy="4629929"/>
          </a:xfrm>
          <a:prstGeom prst="rect">
            <a:avLst/>
          </a:prstGeom>
        </p:spPr>
      </p:pic>
    </p:spTree>
    <p:extLst>
      <p:ext uri="{BB962C8B-B14F-4D97-AF65-F5344CB8AC3E}">
        <p14:creationId xmlns:p14="http://schemas.microsoft.com/office/powerpoint/2010/main" val="15232747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smtClean="0">
                <a:latin typeface="Arial" pitchFamily="34" charset="0"/>
                <a:cs typeface="Arial" pitchFamily="34" charset="0"/>
              </a:rPr>
              <a:t>The invasive Poison </a:t>
            </a:r>
            <a:r>
              <a:rPr lang="en-US" sz="2200" dirty="0">
                <a:latin typeface="Arial" pitchFamily="34" charset="0"/>
                <a:cs typeface="Arial" pitchFamily="34" charset="0"/>
              </a:rPr>
              <a:t>Hemlock is a common plant that occurs in many areas of Illinois, except for scattered counties in north and </a:t>
            </a:r>
            <a:r>
              <a:rPr lang="en-US" sz="2200" dirty="0" smtClean="0">
                <a:latin typeface="Arial" pitchFamily="34" charset="0"/>
                <a:cs typeface="Arial" pitchFamily="34" charset="0"/>
              </a:rPr>
              <a:t>south. </a:t>
            </a:r>
            <a:r>
              <a:rPr lang="en-US" sz="2200" dirty="0">
                <a:latin typeface="Arial" pitchFamily="34" charset="0"/>
                <a:cs typeface="Arial" pitchFamily="34" charset="0"/>
              </a:rPr>
              <a:t>This plant is undoubtedly more common than official records indicate and it is still spreading to new areas of the state.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a:latin typeface="Arial" pitchFamily="34" charset="0"/>
                <a:cs typeface="Arial" pitchFamily="34" charset="0"/>
              </a:rPr>
              <a:t>The native Water Hemlock has been observed in nearly all counties of </a:t>
            </a:r>
            <a:r>
              <a:rPr lang="en-US" sz="2200" dirty="0" smtClean="0">
                <a:latin typeface="Arial" pitchFamily="34" charset="0"/>
                <a:cs typeface="Arial" pitchFamily="34" charset="0"/>
              </a:rPr>
              <a:t>Illinois.</a:t>
            </a: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Water and Poison </a:t>
            </a:r>
            <a:r>
              <a:rPr lang="en-US" dirty="0" smtClean="0">
                <a:solidFill>
                  <a:schemeClr val="tx1"/>
                </a:solidFill>
              </a:rPr>
              <a:t>Hemlock</a:t>
            </a:r>
            <a:endParaRPr lang="en-US" dirty="0">
              <a:solidFill>
                <a:schemeClr val="tx1"/>
              </a:solidFill>
            </a:endParaRPr>
          </a:p>
        </p:txBody>
      </p:sp>
    </p:spTree>
    <p:extLst>
      <p:ext uri="{BB962C8B-B14F-4D97-AF65-F5344CB8AC3E}">
        <p14:creationId xmlns:p14="http://schemas.microsoft.com/office/powerpoint/2010/main" val="42340005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a:latin typeface="Arial" pitchFamily="34" charset="0"/>
                <a:cs typeface="Arial" pitchFamily="34" charset="0"/>
              </a:rPr>
              <a:t>Hemlock poisoning may refer to poisoning by either poison </a:t>
            </a:r>
            <a:r>
              <a:rPr lang="en-US" sz="2200" dirty="0" smtClean="0">
                <a:latin typeface="Arial" pitchFamily="34" charset="0"/>
                <a:cs typeface="Arial" pitchFamily="34" charset="0"/>
              </a:rPr>
              <a:t>hemlock or </a:t>
            </a:r>
            <a:r>
              <a:rPr lang="en-US" sz="2200" dirty="0">
                <a:latin typeface="Arial" pitchFamily="34" charset="0"/>
                <a:cs typeface="Arial" pitchFamily="34" charset="0"/>
              </a:rPr>
              <a:t>plants in the water hemlock </a:t>
            </a:r>
            <a:r>
              <a:rPr lang="en-US" sz="2200" dirty="0" smtClean="0">
                <a:latin typeface="Arial" pitchFamily="34" charset="0"/>
                <a:cs typeface="Arial" pitchFamily="34" charset="0"/>
              </a:rPr>
              <a:t>family</a:t>
            </a:r>
          </a:p>
          <a:p>
            <a:pPr marL="342900" indent="-342900">
              <a:buFont typeface="Arial" panose="020B0604020202020204" pitchFamily="34" charset="0"/>
              <a:buChar char="•"/>
            </a:pPr>
            <a:r>
              <a:rPr lang="en-US" sz="2200" dirty="0">
                <a:latin typeface="Arial" pitchFamily="34" charset="0"/>
                <a:cs typeface="Arial" pitchFamily="34" charset="0"/>
              </a:rPr>
              <a:t>Hemlocks are among the few plants that can cause life-threatening toxicity.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In </a:t>
            </a:r>
            <a:r>
              <a:rPr lang="en-US" sz="2200" dirty="0">
                <a:latin typeface="Arial" pitchFamily="34" charset="0"/>
                <a:cs typeface="Arial" pitchFamily="34" charset="0"/>
              </a:rPr>
              <a:t>both species, the root contains the greatest concentration of toxin: just a small piece can be fatal.</a:t>
            </a:r>
          </a:p>
        </p:txBody>
      </p:sp>
      <p:sp>
        <p:nvSpPr>
          <p:cNvPr id="2" name="Title 1"/>
          <p:cNvSpPr>
            <a:spLocks noGrp="1"/>
          </p:cNvSpPr>
          <p:nvPr>
            <p:ph type="title"/>
          </p:nvPr>
        </p:nvSpPr>
        <p:spPr/>
        <p:txBody>
          <a:bodyPr/>
          <a:lstStyle/>
          <a:p>
            <a:r>
              <a:rPr lang="en-US" dirty="0" smtClean="0">
                <a:solidFill>
                  <a:schemeClr val="accent4"/>
                </a:solidFill>
              </a:rPr>
              <a:t>Water and Poison </a:t>
            </a:r>
            <a:r>
              <a:rPr lang="en-US" dirty="0" smtClean="0">
                <a:solidFill>
                  <a:schemeClr val="tx1"/>
                </a:solidFill>
              </a:rPr>
              <a:t>Hemlock</a:t>
            </a:r>
            <a:endParaRPr lang="en-US" dirty="0">
              <a:solidFill>
                <a:schemeClr val="tx1"/>
              </a:solidFill>
            </a:endParaRPr>
          </a:p>
        </p:txBody>
      </p:sp>
    </p:spTree>
    <p:extLst>
      <p:ext uri="{BB962C8B-B14F-4D97-AF65-F5344CB8AC3E}">
        <p14:creationId xmlns:p14="http://schemas.microsoft.com/office/powerpoint/2010/main" val="339466648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r>
              <a:rPr lang="en-US" sz="2200" dirty="0" smtClean="0">
                <a:latin typeface="Arial" pitchFamily="34" charset="0"/>
                <a:cs typeface="Arial" pitchFamily="34" charset="0"/>
              </a:rPr>
              <a:t>These wildflowers have </a:t>
            </a:r>
            <a:r>
              <a:rPr lang="en-US" sz="2200" dirty="0">
                <a:latin typeface="Arial" pitchFamily="34" charset="0"/>
                <a:cs typeface="Arial" pitchFamily="34" charset="0"/>
              </a:rPr>
              <a:t>been dubbed "the most violently toxic plant that grows in North America" by the USDA.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True </a:t>
            </a:r>
            <a:r>
              <a:rPr lang="en-US" sz="2200" dirty="0">
                <a:latin typeface="Arial" pitchFamily="34" charset="0"/>
                <a:cs typeface="Arial" pitchFamily="34" charset="0"/>
              </a:rPr>
              <a:t>to its killer reputation</a:t>
            </a:r>
            <a:r>
              <a:rPr lang="en-US" sz="2200" dirty="0" smtClean="0">
                <a:latin typeface="Arial" pitchFamily="34" charset="0"/>
                <a:cs typeface="Arial" pitchFamily="34" charset="0"/>
              </a:rPr>
              <a:t>, </a:t>
            </a:r>
            <a:r>
              <a:rPr lang="en-US" sz="2200" dirty="0">
                <a:latin typeface="Arial" pitchFamily="34" charset="0"/>
                <a:cs typeface="Arial" pitchFamily="34" charset="0"/>
              </a:rPr>
              <a:t>hemlock can strike you dead within </a:t>
            </a:r>
            <a:r>
              <a:rPr lang="en-US" sz="2200" dirty="0" smtClean="0">
                <a:latin typeface="Arial" pitchFamily="34" charset="0"/>
                <a:cs typeface="Arial" pitchFamily="34" charset="0"/>
              </a:rPr>
              <a:t>30 </a:t>
            </a:r>
            <a:r>
              <a:rPr lang="en-US" sz="2200" dirty="0">
                <a:latin typeface="Arial" pitchFamily="34" charset="0"/>
                <a:cs typeface="Arial" pitchFamily="34" charset="0"/>
              </a:rPr>
              <a:t>minutes of ingestion. </a:t>
            </a:r>
            <a:endParaRPr lang="en-US" sz="2200" dirty="0" smtClean="0">
              <a:latin typeface="Arial" pitchFamily="34" charset="0"/>
              <a:cs typeface="Arial" pitchFamily="34" charset="0"/>
            </a:endParaRPr>
          </a:p>
          <a:p>
            <a:pPr marL="342900" indent="-342900">
              <a:buFont typeface="Arial" panose="020B0604020202020204" pitchFamily="34" charset="0"/>
              <a:buChar char="•"/>
            </a:pPr>
            <a:r>
              <a:rPr lang="en-US" sz="2200" dirty="0" smtClean="0">
                <a:latin typeface="Arial" pitchFamily="34" charset="0"/>
                <a:cs typeface="Arial" pitchFamily="34" charset="0"/>
              </a:rPr>
              <a:t>The </a:t>
            </a:r>
            <a:r>
              <a:rPr lang="en-US" sz="2200" dirty="0">
                <a:latin typeface="Arial" pitchFamily="34" charset="0"/>
                <a:cs typeface="Arial" pitchFamily="34" charset="0"/>
              </a:rPr>
              <a:t>poison </a:t>
            </a:r>
            <a:r>
              <a:rPr lang="en-US" sz="2200" dirty="0" err="1">
                <a:latin typeface="Arial" pitchFamily="34" charset="0"/>
                <a:cs typeface="Arial" pitchFamily="34" charset="0"/>
              </a:rPr>
              <a:t>cicutoxin</a:t>
            </a:r>
            <a:r>
              <a:rPr lang="en-US" sz="2200" dirty="0">
                <a:latin typeface="Arial" pitchFamily="34" charset="0"/>
                <a:cs typeface="Arial" pitchFamily="34" charset="0"/>
              </a:rPr>
              <a:t> wastes no time in attacking the central nervous system, causing severe seizures and convulsions that turn deadly as a result of asphyxia and cardiovascular </a:t>
            </a:r>
            <a:r>
              <a:rPr lang="en-US" sz="2200" dirty="0" smtClean="0">
                <a:latin typeface="Arial" pitchFamily="34" charset="0"/>
                <a:cs typeface="Arial" pitchFamily="34" charset="0"/>
              </a:rPr>
              <a:t>collapse.</a:t>
            </a: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Water and Poison </a:t>
            </a:r>
            <a:r>
              <a:rPr lang="en-US" dirty="0" smtClean="0">
                <a:solidFill>
                  <a:schemeClr val="tx1"/>
                </a:solidFill>
              </a:rPr>
              <a:t>Hemlock</a:t>
            </a:r>
            <a:endParaRPr lang="en-US" dirty="0">
              <a:solidFill>
                <a:schemeClr val="tx1"/>
              </a:solidFill>
            </a:endParaRPr>
          </a:p>
        </p:txBody>
      </p:sp>
    </p:spTree>
    <p:extLst>
      <p:ext uri="{BB962C8B-B14F-4D97-AF65-F5344CB8AC3E}">
        <p14:creationId xmlns:p14="http://schemas.microsoft.com/office/powerpoint/2010/main" val="426877421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304800" y="5973534"/>
            <a:ext cx="843878" cy="678257"/>
          </a:xfrm>
          <a:prstGeom prst="rect">
            <a:avLst/>
          </a:prstGeom>
        </p:spPr>
      </p:pic>
      <p:sp>
        <p:nvSpPr>
          <p:cNvPr id="3" name="Content Placeholder 2"/>
          <p:cNvSpPr>
            <a:spLocks noGrp="1"/>
          </p:cNvSpPr>
          <p:nvPr>
            <p:ph sz="quarter" idx="10"/>
          </p:nvPr>
        </p:nvSpPr>
        <p:spPr>
          <a:xfrm>
            <a:off x="1066800" y="2133600"/>
            <a:ext cx="7004722" cy="4343400"/>
          </a:xfrm>
        </p:spPr>
        <p:txBody>
          <a:bodyPr>
            <a:normAutofit/>
          </a:bodyPr>
          <a:lstStyle/>
          <a:p>
            <a:pPr marL="342900" indent="-342900">
              <a:buFont typeface="Arial" panose="020B0604020202020204" pitchFamily="34" charset="0"/>
              <a:buChar char="•"/>
            </a:pPr>
            <a:endParaRPr lang="en-US" sz="2200" dirty="0">
              <a:latin typeface="Arial" pitchFamily="34" charset="0"/>
              <a:cs typeface="Arial" pitchFamily="34" charset="0"/>
            </a:endParaRPr>
          </a:p>
        </p:txBody>
      </p:sp>
      <p:sp>
        <p:nvSpPr>
          <p:cNvPr id="2" name="Title 1"/>
          <p:cNvSpPr>
            <a:spLocks noGrp="1"/>
          </p:cNvSpPr>
          <p:nvPr>
            <p:ph type="title"/>
          </p:nvPr>
        </p:nvSpPr>
        <p:spPr/>
        <p:txBody>
          <a:bodyPr/>
          <a:lstStyle/>
          <a:p>
            <a:r>
              <a:rPr lang="en-US" dirty="0" smtClean="0">
                <a:solidFill>
                  <a:schemeClr val="accent4"/>
                </a:solidFill>
              </a:rPr>
              <a:t>Water and Poison </a:t>
            </a:r>
            <a:r>
              <a:rPr lang="en-US" dirty="0" smtClean="0">
                <a:solidFill>
                  <a:schemeClr val="tx1"/>
                </a:solidFill>
              </a:rPr>
              <a:t>Hemlock</a:t>
            </a:r>
            <a:endParaRPr lang="en-US" dirty="0">
              <a:solidFill>
                <a:schemeClr val="tx1"/>
              </a:solidFill>
            </a:endParaRPr>
          </a:p>
        </p:txBody>
      </p:sp>
      <p:pic>
        <p:nvPicPr>
          <p:cNvPr id="6" name="Picture 5"/>
          <p:cNvPicPr>
            <a:picLocks noChangeAspect="1"/>
          </p:cNvPicPr>
          <p:nvPr/>
        </p:nvPicPr>
        <p:blipFill>
          <a:blip r:embed="rId3"/>
          <a:stretch>
            <a:fillRect/>
          </a:stretch>
        </p:blipFill>
        <p:spPr>
          <a:xfrm>
            <a:off x="2439034" y="2133600"/>
            <a:ext cx="6016327" cy="4491297"/>
          </a:xfrm>
          <a:prstGeom prst="rect">
            <a:avLst/>
          </a:prstGeom>
        </p:spPr>
      </p:pic>
    </p:spTree>
    <p:extLst>
      <p:ext uri="{BB962C8B-B14F-4D97-AF65-F5344CB8AC3E}">
        <p14:creationId xmlns:p14="http://schemas.microsoft.com/office/powerpoint/2010/main" val="426037434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erMedia.com Animated Theme">
  <a:themeElements>
    <a:clrScheme name="abstract_sunrise">
      <a:dk1>
        <a:sysClr val="windowText" lastClr="000000"/>
      </a:dk1>
      <a:lt1>
        <a:sysClr val="window" lastClr="FFFFFF"/>
      </a:lt1>
      <a:dk2>
        <a:srgbClr val="1C3554"/>
      </a:dk2>
      <a:lt2>
        <a:srgbClr val="BFDBFF"/>
      </a:lt2>
      <a:accent1>
        <a:srgbClr val="0072FF"/>
      </a:accent1>
      <a:accent2>
        <a:srgbClr val="BFDBFF"/>
      </a:accent2>
      <a:accent3>
        <a:srgbClr val="BC5126"/>
      </a:accent3>
      <a:accent4>
        <a:srgbClr val="F3A32D"/>
      </a:accent4>
      <a:accent5>
        <a:srgbClr val="A24040"/>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com Static Theme">
  <a:themeElements>
    <a:clrScheme name="abstract_sunrise">
      <a:dk1>
        <a:sysClr val="windowText" lastClr="000000"/>
      </a:dk1>
      <a:lt1>
        <a:sysClr val="window" lastClr="FFFFFF"/>
      </a:lt1>
      <a:dk2>
        <a:srgbClr val="1C3554"/>
      </a:dk2>
      <a:lt2>
        <a:srgbClr val="BFDBFF"/>
      </a:lt2>
      <a:accent1>
        <a:srgbClr val="0072FF"/>
      </a:accent1>
      <a:accent2>
        <a:srgbClr val="BFDBFF"/>
      </a:accent2>
      <a:accent3>
        <a:srgbClr val="BC5126"/>
      </a:accent3>
      <a:accent4>
        <a:srgbClr val="F3A32D"/>
      </a:accent4>
      <a:accent5>
        <a:srgbClr val="A24040"/>
      </a:accent5>
      <a:accent6>
        <a:srgbClr val="FF8800"/>
      </a:accent6>
      <a:hlink>
        <a:srgbClr val="FF8800"/>
      </a:hlink>
      <a:folHlink>
        <a:srgbClr val="FF880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13811</TotalTime>
  <Words>4073</Words>
  <Application>Microsoft Office PowerPoint</Application>
  <PresentationFormat>On-screen Show (4:3)</PresentationFormat>
  <Paragraphs>562</Paragraphs>
  <Slides>108</Slides>
  <Notes>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108</vt:i4>
      </vt:variant>
    </vt:vector>
  </HeadingPairs>
  <TitlesOfParts>
    <vt:vector size="120" baseType="lpstr">
      <vt:lpstr>ＭＳ Ｐゴシック</vt:lpstr>
      <vt:lpstr>Arial</vt:lpstr>
      <vt:lpstr>Arial Narrow</vt:lpstr>
      <vt:lpstr>Calibri</vt:lpstr>
      <vt:lpstr>Impact</vt:lpstr>
      <vt:lpstr>Symbol</vt:lpstr>
      <vt:lpstr>Tahoma</vt:lpstr>
      <vt:lpstr>Times New Roman</vt:lpstr>
      <vt:lpstr>Verlag 3i</vt:lpstr>
      <vt:lpstr>Wingdings</vt:lpstr>
      <vt:lpstr>PresenterMedia.com Animated Theme</vt:lpstr>
      <vt:lpstr>PresenterMedia.com Static Theme</vt:lpstr>
      <vt:lpstr>Summer Sucks</vt:lpstr>
      <vt:lpstr>Heat Related Facts</vt:lpstr>
      <vt:lpstr>Facts</vt:lpstr>
      <vt:lpstr>Temperature  Regulation</vt:lpstr>
      <vt:lpstr>Homeostasis</vt:lpstr>
      <vt:lpstr>Homeostasis</vt:lpstr>
      <vt:lpstr>Hypothalamus</vt:lpstr>
      <vt:lpstr>Hypothalamus</vt:lpstr>
      <vt:lpstr>Hypothalamus</vt:lpstr>
      <vt:lpstr>Hypothalamus - Thermoregulation</vt:lpstr>
      <vt:lpstr>Thermoregulation</vt:lpstr>
      <vt:lpstr>Hypothalamus  Response</vt:lpstr>
      <vt:lpstr>Hypothalamus  Response</vt:lpstr>
      <vt:lpstr>Diminished  Cooling Ability</vt:lpstr>
      <vt:lpstr>Heat Injury Predisposition</vt:lpstr>
      <vt:lpstr>Pharmacologic Predisposition</vt:lpstr>
      <vt:lpstr>Heat Injury Predisposition</vt:lpstr>
      <vt:lpstr>Heat Island Effect</vt:lpstr>
      <vt:lpstr>Heat Island Effect</vt:lpstr>
      <vt:lpstr>Heat Island Effect</vt:lpstr>
      <vt:lpstr>Chicago Heat Wave:  July 13-16, 1995</vt:lpstr>
      <vt:lpstr>Chicago Heat Wave:  July 13, 1995</vt:lpstr>
      <vt:lpstr>Chicago Heat Wave:  July 13, 1995</vt:lpstr>
      <vt:lpstr>Chicago Heat Wave:  July 13, 1995</vt:lpstr>
      <vt:lpstr>Chicago Heat Wave:  July 14, 1995</vt:lpstr>
      <vt:lpstr>Chicago Heat Wave:  July 14, 1995</vt:lpstr>
      <vt:lpstr>Chicago Heat Wave:  July 14, 1995</vt:lpstr>
      <vt:lpstr>Chicago Heat Wave:  July 15, 1995</vt:lpstr>
      <vt:lpstr>Chicago Heat Wave:  July 15, 1995</vt:lpstr>
      <vt:lpstr>Chicago Heat Wave:  July 15, 1995</vt:lpstr>
      <vt:lpstr>Chicago Heat Wave:  July 16, 1995</vt:lpstr>
      <vt:lpstr>Chicago Heat Wave:  July 16, 1995</vt:lpstr>
      <vt:lpstr>Chicago Heat Wave</vt:lpstr>
      <vt:lpstr>Excessive Heat</vt:lpstr>
      <vt:lpstr>At Risk Groups</vt:lpstr>
      <vt:lpstr>Who’s most at  risk?</vt:lpstr>
      <vt:lpstr>The Elderly</vt:lpstr>
      <vt:lpstr>Children </vt:lpstr>
      <vt:lpstr>PowerPoint Presentation</vt:lpstr>
      <vt:lpstr>Outdoor Workers  </vt:lpstr>
      <vt:lpstr>Heat Related Illnesses</vt:lpstr>
      <vt:lpstr>Heat Related Illnesses</vt:lpstr>
      <vt:lpstr>Heat Rash</vt:lpstr>
      <vt:lpstr>Heat Cramps </vt:lpstr>
      <vt:lpstr>Heat Cramps </vt:lpstr>
      <vt:lpstr>Heat Cramps </vt:lpstr>
      <vt:lpstr>Heat Exhaustion </vt:lpstr>
      <vt:lpstr>Heat Exhaustion </vt:lpstr>
      <vt:lpstr>Heat Exhaustion </vt:lpstr>
      <vt:lpstr>Heat Stroke </vt:lpstr>
      <vt:lpstr>Heat Stroke </vt:lpstr>
      <vt:lpstr>Heat Stroke </vt:lpstr>
      <vt:lpstr>Heat Stroke </vt:lpstr>
      <vt:lpstr>Heat Stroke </vt:lpstr>
      <vt:lpstr>Heat Stroke </vt:lpstr>
      <vt:lpstr>Toxic  Illinois</vt:lpstr>
      <vt:lpstr>Illinois‘ Venomous Creatures </vt:lpstr>
      <vt:lpstr>Venomous Snakes </vt:lpstr>
      <vt:lpstr>Venomous Snakes </vt:lpstr>
      <vt:lpstr>Venomous Snakes </vt:lpstr>
      <vt:lpstr>Timber Rattlesnake </vt:lpstr>
      <vt:lpstr>Timber Rattlesnake </vt:lpstr>
      <vt:lpstr>Timber Rattlesnake </vt:lpstr>
      <vt:lpstr>Timber Rattlesnake </vt:lpstr>
      <vt:lpstr>Timber Rattlesnake </vt:lpstr>
      <vt:lpstr>Timber Rattlesnake </vt:lpstr>
      <vt:lpstr>Copperhead </vt:lpstr>
      <vt:lpstr>Copperhead </vt:lpstr>
      <vt:lpstr>Copperhead </vt:lpstr>
      <vt:lpstr>Copperhead </vt:lpstr>
      <vt:lpstr>Copperhead </vt:lpstr>
      <vt:lpstr>Brown Recluse  Spider</vt:lpstr>
      <vt:lpstr>Brown Recluse  </vt:lpstr>
      <vt:lpstr>Brown Recluse  </vt:lpstr>
      <vt:lpstr>Brown Recluse  </vt:lpstr>
      <vt:lpstr>Brown Recluse  </vt:lpstr>
      <vt:lpstr>Brown Recluse  </vt:lpstr>
      <vt:lpstr>Brown Recluse  </vt:lpstr>
      <vt:lpstr>Brown Recluse  </vt:lpstr>
      <vt:lpstr>Anaphylaxis Awareness</vt:lpstr>
      <vt:lpstr>PowerPoint Presentation</vt:lpstr>
      <vt:lpstr>Food Allergy Facts</vt:lpstr>
      <vt:lpstr>Symptoms of Allergic or Anaphylactic Reaction</vt:lpstr>
      <vt:lpstr>Allergic vs. Anaphylactic Reactions</vt:lpstr>
      <vt:lpstr>Epinephrine Auto-Injector</vt:lpstr>
      <vt:lpstr>EpiPen® </vt:lpstr>
      <vt:lpstr>How does the EpiPen® help?</vt:lpstr>
      <vt:lpstr>How to use the EpiPen® </vt:lpstr>
      <vt:lpstr>How to use the EpiPen®</vt:lpstr>
      <vt:lpstr>How to use the EpiPen®</vt:lpstr>
      <vt:lpstr>Poisonous Plants</vt:lpstr>
      <vt:lpstr>Wild Parsnip </vt:lpstr>
      <vt:lpstr>Wild Parsnip </vt:lpstr>
      <vt:lpstr>Wild Parsnip </vt:lpstr>
      <vt:lpstr>Wild Parsnip </vt:lpstr>
      <vt:lpstr>Water and Poison Hemlock</vt:lpstr>
      <vt:lpstr>Water and Poison Hemlock</vt:lpstr>
      <vt:lpstr>Water and Poison Hemlock</vt:lpstr>
      <vt:lpstr>Water and Poison Hemlock</vt:lpstr>
      <vt:lpstr>Water and Poison Hemlock</vt:lpstr>
      <vt:lpstr>Poisonous Garden Plants</vt:lpstr>
      <vt:lpstr>Poisonous Plants </vt:lpstr>
      <vt:lpstr>Poisonous Plants </vt:lpstr>
      <vt:lpstr>Poisonous Plants </vt:lpstr>
      <vt:lpstr>Poisonous Plants </vt:lpstr>
      <vt:lpstr>Poisonous Plants </vt:lpstr>
      <vt:lpstr>Poisonous Plants </vt:lpstr>
      <vt:lpstr>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Kell, Patrick D.</cp:lastModifiedBy>
  <cp:revision>292</cp:revision>
  <dcterms:created xsi:type="dcterms:W3CDTF">2010-11-24T18:19:10Z</dcterms:created>
  <dcterms:modified xsi:type="dcterms:W3CDTF">2021-08-04T22:46:16Z</dcterms:modified>
</cp:coreProperties>
</file>