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video/unknown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56" r:id="rId2"/>
    <p:sldId id="261" r:id="rId3"/>
    <p:sldId id="257" r:id="rId4"/>
    <p:sldId id="263" r:id="rId5"/>
    <p:sldId id="272" r:id="rId6"/>
    <p:sldId id="262" r:id="rId7"/>
    <p:sldId id="265" r:id="rId8"/>
    <p:sldId id="270" r:id="rId9"/>
    <p:sldId id="271" r:id="rId10"/>
    <p:sldId id="266" r:id="rId11"/>
    <p:sldId id="273" r:id="rId12"/>
    <p:sldId id="276" r:id="rId13"/>
    <p:sldId id="286" r:id="rId14"/>
    <p:sldId id="303" r:id="rId15"/>
    <p:sldId id="287" r:id="rId16"/>
    <p:sldId id="304" r:id="rId17"/>
    <p:sldId id="307" r:id="rId18"/>
    <p:sldId id="305" r:id="rId19"/>
    <p:sldId id="308" r:id="rId20"/>
    <p:sldId id="306" r:id="rId21"/>
    <p:sldId id="309" r:id="rId22"/>
    <p:sldId id="275" r:id="rId23"/>
    <p:sldId id="274" r:id="rId24"/>
    <p:sldId id="277" r:id="rId25"/>
    <p:sldId id="278" r:id="rId26"/>
    <p:sldId id="279" r:id="rId27"/>
    <p:sldId id="280" r:id="rId28"/>
    <p:sldId id="282" r:id="rId29"/>
    <p:sldId id="281" r:id="rId30"/>
    <p:sldId id="284" r:id="rId31"/>
    <p:sldId id="283" r:id="rId32"/>
    <p:sldId id="285" r:id="rId33"/>
    <p:sldId id="288" r:id="rId34"/>
    <p:sldId id="289" r:id="rId35"/>
    <p:sldId id="330" r:id="rId36"/>
    <p:sldId id="329" r:id="rId37"/>
    <p:sldId id="298" r:id="rId38"/>
    <p:sldId id="331" r:id="rId39"/>
    <p:sldId id="332" r:id="rId40"/>
    <p:sldId id="333" r:id="rId41"/>
    <p:sldId id="334" r:id="rId42"/>
    <p:sldId id="338" r:id="rId43"/>
    <p:sldId id="339" r:id="rId44"/>
    <p:sldId id="335" r:id="rId45"/>
    <p:sldId id="342" r:id="rId46"/>
    <p:sldId id="343" r:id="rId47"/>
    <p:sldId id="344" r:id="rId48"/>
    <p:sldId id="345" r:id="rId49"/>
    <p:sldId id="347" r:id="rId50"/>
    <p:sldId id="346" r:id="rId51"/>
    <p:sldId id="341" r:id="rId52"/>
    <p:sldId id="336" r:id="rId53"/>
    <p:sldId id="340" r:id="rId54"/>
    <p:sldId id="337" r:id="rId55"/>
    <p:sldId id="350" r:id="rId56"/>
    <p:sldId id="293" r:id="rId57"/>
    <p:sldId id="300" r:id="rId58"/>
    <p:sldId id="310" r:id="rId59"/>
    <p:sldId id="260" r:id="rId60"/>
    <p:sldId id="291" r:id="rId61"/>
    <p:sldId id="290" r:id="rId62"/>
    <p:sldId id="296" r:id="rId63"/>
    <p:sldId id="294" r:id="rId64"/>
    <p:sldId id="301" r:id="rId65"/>
    <p:sldId id="295" r:id="rId66"/>
    <p:sldId id="348" r:id="rId67"/>
    <p:sldId id="302" r:id="rId68"/>
    <p:sldId id="258" r:id="rId69"/>
    <p:sldId id="259" r:id="rId70"/>
    <p:sldId id="267" r:id="rId71"/>
    <p:sldId id="268" r:id="rId72"/>
    <p:sldId id="269" r:id="rId73"/>
    <p:sldId id="311" r:id="rId74"/>
    <p:sldId id="264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4863B-40C0-436E-AA78-D289C0FA1753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042C4-B986-4642-9E12-89DD2DE2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96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5493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7637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4355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1179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3360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4696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9444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70734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05426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46537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1249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19059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31534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72414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08755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88326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74469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58249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30748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63183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73304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9749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61841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51875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21014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9767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26819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59822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49095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44377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67302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58877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8227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04211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26398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87317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28077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7187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55601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10887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92195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16414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03378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3190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207887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43446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67719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103830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740249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953930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965194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509917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827675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930348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1827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119773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738797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284651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922022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143926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270003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025538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515784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891043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432527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1579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533905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091498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879649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281629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6732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3187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6959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42D3-B2B8-426D-A4A5-8B3DFEBB0193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CB90-1D62-4302-975E-4A1698177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25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42D3-B2B8-426D-A4A5-8B3DFEBB0193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CB90-1D62-4302-975E-4A1698177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34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42D3-B2B8-426D-A4A5-8B3DFEBB0193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CB90-1D62-4302-975E-4A1698177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01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42D3-B2B8-426D-A4A5-8B3DFEBB0193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CB90-1D62-4302-975E-4A1698177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69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42D3-B2B8-426D-A4A5-8B3DFEBB0193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CB90-1D62-4302-975E-4A1698177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6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42D3-B2B8-426D-A4A5-8B3DFEBB0193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CB90-1D62-4302-975E-4A1698177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87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42D3-B2B8-426D-A4A5-8B3DFEBB0193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CB90-1D62-4302-975E-4A1698177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7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42D3-B2B8-426D-A4A5-8B3DFEBB0193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CB90-1D62-4302-975E-4A1698177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95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42D3-B2B8-426D-A4A5-8B3DFEBB0193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CB90-1D62-4302-975E-4A1698177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71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42D3-B2B8-426D-A4A5-8B3DFEBB0193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CB90-1D62-4302-975E-4A1698177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41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42D3-B2B8-426D-A4A5-8B3DFEBB0193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CB90-1D62-4302-975E-4A1698177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96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A42D3-B2B8-426D-A4A5-8B3DFEBB0193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ECB90-1D62-4302-975E-4A1698177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1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2.jp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g"/><Relationship Id="rId4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g"/><Relationship Id="rId4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L-ZKsCN_o0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3.jp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jpe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59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.jp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9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1.png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6" Type="http://schemas.openxmlformats.org/officeDocument/2006/relationships/image" Target="../media/image2.jp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6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86FD58-355F-4A34-83EA-8067CE3470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2"/>
          <a:stretch/>
        </p:blipFill>
        <p:spPr>
          <a:xfrm>
            <a:off x="-18197" y="1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84645" y="555287"/>
            <a:ext cx="85162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solidFill>
                  <a:srgbClr val="0070C0"/>
                </a:solidFill>
                <a:latin typeface="Britannic Bold" panose="020B0903060703020204" pitchFamily="34" charset="0"/>
                <a:ea typeface="Calibri" panose="020F0502020204030204" pitchFamily="34" charset="0"/>
              </a:rPr>
              <a:t>CARE OF THE VENTILATED PATIENT IN A CRITICAL ACCESS HOSPITAL</a:t>
            </a:r>
            <a:endParaRPr lang="en-US" sz="4800" dirty="0">
              <a:solidFill>
                <a:srgbClr val="0070C0"/>
              </a:solidFill>
              <a:latin typeface="Britannic Bold" panose="020B09030607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143" y="5103793"/>
            <a:ext cx="61505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Britannic Bold" panose="020B0903060703020204" pitchFamily="34" charset="0"/>
                <a:ea typeface="Calibri" panose="020F0502020204030204" pitchFamily="34" charset="0"/>
              </a:rPr>
              <a:t>BRANDON B. BLEESS, MD, EMT-T, FACEP, FAAEM, FAEMS</a:t>
            </a:r>
            <a:endParaRPr lang="en-US" sz="2800" dirty="0">
              <a:solidFill>
                <a:srgbClr val="0070C0"/>
              </a:solidFill>
              <a:latin typeface="Britannic Bold" panose="020B0903060703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236642" y="6143099"/>
            <a:ext cx="1898161" cy="379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@</a:t>
            </a:r>
            <a:r>
              <a:rPr lang="en-US" sz="2800" dirty="0" err="1" smtClean="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BBBleess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oogle Shape;91;p13" descr="Image result for twitter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4567" y="6191604"/>
            <a:ext cx="592075" cy="4587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5929957" y="5319236"/>
            <a:ext cx="61505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Britannic Bold" panose="020B0903060703020204" pitchFamily="34" charset="0"/>
                <a:ea typeface="Calibri" panose="020F0502020204030204" pitchFamily="34" charset="0"/>
              </a:rPr>
              <a:t>ROBERT M. JONES, RN, CFRN</a:t>
            </a:r>
            <a:endParaRPr lang="en-US" sz="2800" dirty="0">
              <a:solidFill>
                <a:srgbClr val="0070C0"/>
              </a:solidFill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30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BVM TECHNIQUE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881" t="26583" r="61977" b="46268"/>
          <a:stretch/>
        </p:blipFill>
        <p:spPr>
          <a:xfrm>
            <a:off x="449049" y="1849361"/>
            <a:ext cx="10658902" cy="2792794"/>
          </a:xfrm>
          <a:prstGeom prst="rect">
            <a:avLst/>
          </a:prstGeom>
        </p:spPr>
      </p:pic>
      <p:pic>
        <p:nvPicPr>
          <p:cNvPr id="101" name="Google Shape;10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8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DEFINITIONS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2217" y="1690688"/>
            <a:ext cx="11577487" cy="314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Tidal Volume (</a:t>
            </a:r>
            <a:r>
              <a:rPr lang="en-US" sz="2000" b="1" dirty="0" err="1" smtClean="0">
                <a:solidFill>
                  <a:schemeClr val="bg1"/>
                </a:solidFill>
              </a:rPr>
              <a:t>Vt</a:t>
            </a:r>
            <a:r>
              <a:rPr lang="en-US" sz="2000" b="1" dirty="0" smtClean="0">
                <a:solidFill>
                  <a:schemeClr val="bg1"/>
                </a:solidFill>
              </a:rPr>
              <a:t>): </a:t>
            </a:r>
            <a:r>
              <a:rPr lang="en-US" sz="2000" dirty="0" smtClean="0">
                <a:solidFill>
                  <a:schemeClr val="bg1"/>
                </a:solidFill>
              </a:rPr>
              <a:t>The amount of volume delivered with each breath (mL).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Respiratory Rate (RR):  </a:t>
            </a:r>
            <a:r>
              <a:rPr lang="en-US" sz="2000" dirty="0" smtClean="0">
                <a:solidFill>
                  <a:schemeClr val="bg1"/>
                </a:solidFill>
              </a:rPr>
              <a:t>Number of breaths per minute (artificial or naturally occurring).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Inspiratory : Expiratory Ratio (I:E Ratio): </a:t>
            </a:r>
            <a:r>
              <a:rPr lang="en-US" sz="2000" dirty="0" smtClean="0">
                <a:solidFill>
                  <a:schemeClr val="bg1"/>
                </a:solidFill>
              </a:rPr>
              <a:t>The ratio of the inspiratory time (I-Time) to expiratory time (E-Time).</a:t>
            </a:r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Fraction of Inspired Oxygen (FiO</a:t>
            </a:r>
            <a:r>
              <a:rPr lang="en-US" sz="2000" b="1" baseline="-25000" dirty="0" smtClean="0">
                <a:solidFill>
                  <a:schemeClr val="bg1"/>
                </a:solidFill>
              </a:rPr>
              <a:t>2</a:t>
            </a:r>
            <a:r>
              <a:rPr lang="en-US" sz="2000" b="1" dirty="0" smtClean="0">
                <a:solidFill>
                  <a:schemeClr val="bg1"/>
                </a:solidFill>
              </a:rPr>
              <a:t>):</a:t>
            </a:r>
            <a:r>
              <a:rPr lang="en-US" sz="2000" dirty="0" smtClean="0">
                <a:solidFill>
                  <a:schemeClr val="bg1"/>
                </a:solidFill>
              </a:rPr>
              <a:t>  Percentage of oxygen delivered through the ventilator (21%-100%).</a:t>
            </a:r>
            <a:endParaRPr lang="en-US" sz="2000" baseline="-25000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Pressure Support (PS):   </a:t>
            </a:r>
            <a:r>
              <a:rPr lang="en-US" sz="2000" dirty="0" smtClean="0">
                <a:solidFill>
                  <a:schemeClr val="bg1"/>
                </a:solidFill>
              </a:rPr>
              <a:t>The pressure used to augment a spontaneous breath of the patient to assist the work of breathing.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endParaRPr sz="20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3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DEFINITIONS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2217" y="1690688"/>
            <a:ext cx="11577487" cy="314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Ventilator Associated Lung Injury (VALI):</a:t>
            </a:r>
            <a:r>
              <a:rPr lang="en-US" sz="2000" dirty="0" smtClean="0">
                <a:solidFill>
                  <a:schemeClr val="bg1"/>
                </a:solidFill>
              </a:rPr>
              <a:t>  How a ventilator can propagate injury in already damaged lungs, or initiate injury in at-risk lungs.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Lung-Protective Ventilation:  </a:t>
            </a:r>
            <a:r>
              <a:rPr lang="en-US" sz="2000" dirty="0" smtClean="0">
                <a:solidFill>
                  <a:schemeClr val="bg1"/>
                </a:solidFill>
              </a:rPr>
              <a:t>Ventilator Settings used to reduce the mechanical power applied to the lungs.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Acute Respiratory Distress Syndrome (ARDS):  </a:t>
            </a:r>
            <a:r>
              <a:rPr lang="en-US" sz="2000" dirty="0" smtClean="0">
                <a:solidFill>
                  <a:schemeClr val="bg1"/>
                </a:solidFill>
              </a:rPr>
              <a:t>Wide spread inflammation causing diffuse injury to cells which form the alveolar barrier, surfactant dysfunction, activation of the innate immune response, and abnormal coagulation resulting in impaired gas exchange.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Positive End Expiratory Pressure (PEEP): </a:t>
            </a:r>
            <a:r>
              <a:rPr lang="en-US" sz="2000" dirty="0" smtClean="0">
                <a:solidFill>
                  <a:schemeClr val="bg1"/>
                </a:solidFill>
              </a:rPr>
              <a:t>Amount of pressure in the lungs (alveolar pressure) above atmospheric pressure at the end of expiration.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Predicted Ideal Body Weight (PBW):   </a:t>
            </a:r>
            <a:r>
              <a:rPr lang="en-US" sz="2000" dirty="0" smtClean="0">
                <a:solidFill>
                  <a:schemeClr val="bg1"/>
                </a:solidFill>
              </a:rPr>
              <a:t>The ideal weight for a given sex based on height.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endParaRPr sz="20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7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VENTILATOR SETTINGS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368490" y="1690688"/>
            <a:ext cx="10985309" cy="314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OXYGENATION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FiO</a:t>
            </a:r>
            <a:r>
              <a:rPr lang="en-US" baseline="-250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b="0" i="0" u="none" strike="noStrike" cap="none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PEEP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endParaRPr lang="en-US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VENTILATION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Respiratory Rate	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Tidal Volume (</a:t>
            </a:r>
            <a:r>
              <a:rPr lang="en-US" dirty="0" err="1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Vt</a:t>
            </a:r>
            <a:r>
              <a:rPr lang="en-US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sp>
        <p:nvSpPr>
          <p:cNvPr id="2" name="Isosceles Triangle 1"/>
          <p:cNvSpPr/>
          <p:nvPr/>
        </p:nvSpPr>
        <p:spPr>
          <a:xfrm>
            <a:off x="8024879" y="2940702"/>
            <a:ext cx="1733266" cy="125559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6114192" y="2852463"/>
            <a:ext cx="5500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964071" y="2206132"/>
            <a:ext cx="1525896" cy="64633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FiO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PEEP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88344" y="2206131"/>
            <a:ext cx="1525896" cy="64633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RR</a:t>
            </a:r>
            <a:endParaRPr lang="en-US" baseline="-25000" dirty="0" smtClean="0">
              <a:solidFill>
                <a:schemeClr val="bg1"/>
              </a:solidFill>
            </a:endParaRPr>
          </a:p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Vt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26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VOLUME CONTROL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2217" y="1690688"/>
            <a:ext cx="11054783" cy="314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base"/>
            <a:r>
              <a:rPr lang="en-US" dirty="0" smtClean="0">
                <a:solidFill>
                  <a:schemeClr val="bg1"/>
                </a:solidFill>
              </a:rPr>
              <a:t>Set tidal volume</a:t>
            </a:r>
            <a:endParaRPr lang="en-US" dirty="0">
              <a:solidFill>
                <a:schemeClr val="bg1"/>
              </a:solidFill>
            </a:endParaRPr>
          </a:p>
          <a:p>
            <a:pPr fontAlgn="base"/>
            <a:r>
              <a:rPr lang="en-US" dirty="0" smtClean="0">
                <a:solidFill>
                  <a:schemeClr val="bg1"/>
                </a:solidFill>
              </a:rPr>
              <a:t>With set tidal volume and respiratory rate, there is a known minute ventilation</a:t>
            </a:r>
          </a:p>
          <a:p>
            <a:pPr fontAlgn="base"/>
            <a:r>
              <a:rPr lang="en-US" dirty="0" smtClean="0">
                <a:solidFill>
                  <a:schemeClr val="bg1"/>
                </a:solidFill>
              </a:rPr>
              <a:t>Since </a:t>
            </a:r>
            <a:r>
              <a:rPr lang="en-US" dirty="0">
                <a:solidFill>
                  <a:schemeClr val="bg1"/>
                </a:solidFill>
              </a:rPr>
              <a:t>the tidal volume is </a:t>
            </a:r>
            <a:r>
              <a:rPr lang="en-US" dirty="0" smtClean="0">
                <a:solidFill>
                  <a:schemeClr val="bg1"/>
                </a:solidFill>
              </a:rPr>
              <a:t>fixed, if lung </a:t>
            </a:r>
            <a:r>
              <a:rPr lang="en-US" dirty="0">
                <a:solidFill>
                  <a:schemeClr val="bg1"/>
                </a:solidFill>
              </a:rPr>
              <a:t>compliance </a:t>
            </a:r>
            <a:r>
              <a:rPr lang="en-US" dirty="0" smtClean="0">
                <a:solidFill>
                  <a:schemeClr val="bg1"/>
                </a:solidFill>
              </a:rPr>
              <a:t>is decreased, could </a:t>
            </a:r>
            <a:r>
              <a:rPr lang="en-US" dirty="0">
                <a:solidFill>
                  <a:schemeClr val="bg1"/>
                </a:solidFill>
              </a:rPr>
              <a:t>result in high peak </a:t>
            </a:r>
            <a:r>
              <a:rPr lang="en-US" dirty="0" smtClean="0">
                <a:solidFill>
                  <a:schemeClr val="bg1"/>
                </a:solidFill>
              </a:rPr>
              <a:t>pressures</a:t>
            </a:r>
            <a:endParaRPr lang="en-US" dirty="0">
              <a:solidFill>
                <a:schemeClr val="bg1"/>
              </a:solidFill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endParaRPr sz="2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5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PRESSURE CONTROL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2217" y="1690688"/>
            <a:ext cx="11193914" cy="314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base"/>
            <a:r>
              <a:rPr lang="en-US" dirty="0" smtClean="0">
                <a:solidFill>
                  <a:schemeClr val="bg1"/>
                </a:solidFill>
              </a:rPr>
              <a:t>Set pressure </a:t>
            </a:r>
            <a:r>
              <a:rPr lang="en-US" dirty="0">
                <a:solidFill>
                  <a:schemeClr val="bg1"/>
                </a:solidFill>
              </a:rPr>
              <a:t>in order to achieve a desired tidal </a:t>
            </a:r>
            <a:r>
              <a:rPr lang="en-US" dirty="0" smtClean="0">
                <a:solidFill>
                  <a:schemeClr val="bg1"/>
                </a:solidFill>
              </a:rPr>
              <a:t>volume</a:t>
            </a:r>
            <a:endParaRPr lang="en-US" dirty="0">
              <a:solidFill>
                <a:schemeClr val="bg1"/>
              </a:solidFill>
            </a:endParaRPr>
          </a:p>
          <a:p>
            <a:pPr fontAlgn="base"/>
            <a:r>
              <a:rPr lang="en-US" dirty="0" smtClean="0">
                <a:solidFill>
                  <a:schemeClr val="bg1"/>
                </a:solidFill>
              </a:rPr>
              <a:t>Pressure-Controlled tidal volume and set rate can determine minute ventilation</a:t>
            </a:r>
          </a:p>
          <a:p>
            <a:pPr fontAlgn="base"/>
            <a:r>
              <a:rPr lang="en-US" dirty="0" smtClean="0">
                <a:solidFill>
                  <a:schemeClr val="bg1"/>
                </a:solidFill>
              </a:rPr>
              <a:t>Tidal volume </a:t>
            </a:r>
            <a:r>
              <a:rPr lang="en-US" dirty="0">
                <a:solidFill>
                  <a:schemeClr val="bg1"/>
                </a:solidFill>
              </a:rPr>
              <a:t>can </a:t>
            </a:r>
            <a:r>
              <a:rPr lang="en-US" dirty="0" smtClean="0">
                <a:solidFill>
                  <a:schemeClr val="bg1"/>
                </a:solidFill>
              </a:rPr>
              <a:t>change with lung </a:t>
            </a:r>
            <a:r>
              <a:rPr lang="en-US" dirty="0">
                <a:solidFill>
                  <a:schemeClr val="bg1"/>
                </a:solidFill>
              </a:rPr>
              <a:t>compliance or airway </a:t>
            </a:r>
            <a:r>
              <a:rPr lang="en-US" dirty="0" smtClean="0">
                <a:solidFill>
                  <a:schemeClr val="bg1"/>
                </a:solidFill>
              </a:rPr>
              <a:t>resistance</a:t>
            </a:r>
            <a:endParaRPr lang="en-US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None/>
            </a:pPr>
            <a:endParaRPr sz="2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6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ASSIST/CONTROL (A/C)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2217" y="1690688"/>
            <a:ext cx="10012187" cy="314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base"/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inimum </a:t>
            </a:r>
            <a:r>
              <a:rPr lang="en-US" dirty="0">
                <a:solidFill>
                  <a:schemeClr val="bg1"/>
                </a:solidFill>
              </a:rPr>
              <a:t>number of </a:t>
            </a:r>
            <a:r>
              <a:rPr lang="en-US" dirty="0" smtClean="0">
                <a:solidFill>
                  <a:schemeClr val="bg1"/>
                </a:solidFill>
              </a:rPr>
              <a:t>mandatory </a:t>
            </a:r>
            <a:r>
              <a:rPr lang="en-US" dirty="0">
                <a:solidFill>
                  <a:schemeClr val="bg1"/>
                </a:solidFill>
              </a:rPr>
              <a:t>breaths are delivered by the ventilator but the patient </a:t>
            </a:r>
            <a:r>
              <a:rPr lang="en-US" dirty="0" smtClean="0">
                <a:solidFill>
                  <a:schemeClr val="bg1"/>
                </a:solidFill>
              </a:rPr>
              <a:t>also triggers </a:t>
            </a:r>
            <a:r>
              <a:rPr lang="en-US" dirty="0">
                <a:solidFill>
                  <a:schemeClr val="bg1"/>
                </a:solidFill>
              </a:rPr>
              <a:t>assisted </a:t>
            </a:r>
            <a:r>
              <a:rPr lang="en-US" dirty="0" smtClean="0">
                <a:solidFill>
                  <a:schemeClr val="bg1"/>
                </a:solidFill>
              </a:rPr>
              <a:t>breaths</a:t>
            </a:r>
          </a:p>
          <a:p>
            <a:pPr fontAlgn="base"/>
            <a:r>
              <a:rPr lang="en-US" dirty="0" smtClean="0">
                <a:solidFill>
                  <a:schemeClr val="bg1"/>
                </a:solidFill>
              </a:rPr>
              <a:t>If the </a:t>
            </a:r>
            <a:r>
              <a:rPr lang="en-US" dirty="0">
                <a:solidFill>
                  <a:schemeClr val="bg1"/>
                </a:solidFill>
              </a:rPr>
              <a:t>patient makes an effort to </a:t>
            </a:r>
            <a:r>
              <a:rPr lang="en-US" dirty="0" smtClean="0">
                <a:solidFill>
                  <a:schemeClr val="bg1"/>
                </a:solidFill>
              </a:rPr>
              <a:t>breathe, the </a:t>
            </a:r>
            <a:r>
              <a:rPr lang="en-US" dirty="0">
                <a:solidFill>
                  <a:schemeClr val="bg1"/>
                </a:solidFill>
              </a:rPr>
              <a:t>ventilator assists in delivering the </a:t>
            </a:r>
            <a:r>
              <a:rPr lang="en-US" dirty="0" smtClean="0">
                <a:solidFill>
                  <a:schemeClr val="bg1"/>
                </a:solidFill>
              </a:rPr>
              <a:t>breath with full volume/pressure</a:t>
            </a:r>
            <a:endParaRPr lang="en-US" dirty="0">
              <a:solidFill>
                <a:schemeClr val="bg1"/>
              </a:solidFill>
            </a:endParaRPr>
          </a:p>
          <a:p>
            <a:pPr fontAlgn="base"/>
            <a:r>
              <a:rPr lang="en-US" dirty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oes </a:t>
            </a:r>
            <a:r>
              <a:rPr lang="en-US" dirty="0">
                <a:solidFill>
                  <a:schemeClr val="bg1"/>
                </a:solidFill>
              </a:rPr>
              <a:t>not allow the patient to take spontaneous </a:t>
            </a:r>
            <a:r>
              <a:rPr lang="en-US" dirty="0" smtClean="0">
                <a:solidFill>
                  <a:schemeClr val="bg1"/>
                </a:solidFill>
              </a:rPr>
              <a:t>breaths</a:t>
            </a:r>
          </a:p>
          <a:p>
            <a:pPr fontAlgn="base"/>
            <a:r>
              <a:rPr lang="en-US" dirty="0" smtClean="0">
                <a:solidFill>
                  <a:schemeClr val="bg1"/>
                </a:solidFill>
              </a:rPr>
              <a:t>Sensitivity can </a:t>
            </a:r>
            <a:r>
              <a:rPr lang="en-US" dirty="0">
                <a:solidFill>
                  <a:schemeClr val="bg1"/>
                </a:solidFill>
              </a:rPr>
              <a:t>be adjusted to make it easier or harder for the patient to initiate a </a:t>
            </a:r>
            <a:r>
              <a:rPr lang="en-US" dirty="0" smtClean="0">
                <a:solidFill>
                  <a:schemeClr val="bg1"/>
                </a:solidFill>
              </a:rPr>
              <a:t>breath</a:t>
            </a:r>
            <a:endParaRPr lang="en-US" dirty="0">
              <a:solidFill>
                <a:schemeClr val="bg1"/>
              </a:solidFill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endParaRPr sz="2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4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ASSIST/CONTROL (A/C)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2217" y="1690688"/>
            <a:ext cx="10012187" cy="314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base"/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ost </a:t>
            </a:r>
            <a:r>
              <a:rPr lang="en-US" dirty="0">
                <a:solidFill>
                  <a:schemeClr val="bg1"/>
                </a:solidFill>
              </a:rPr>
              <a:t>often used when mechanical ventilation is first </a:t>
            </a:r>
            <a:r>
              <a:rPr lang="en-US" dirty="0" smtClean="0">
                <a:solidFill>
                  <a:schemeClr val="bg1"/>
                </a:solidFill>
              </a:rPr>
              <a:t>initiated because </a:t>
            </a:r>
            <a:r>
              <a:rPr lang="en-US" dirty="0">
                <a:solidFill>
                  <a:schemeClr val="bg1"/>
                </a:solidFill>
              </a:rPr>
              <a:t>this mode provides </a:t>
            </a:r>
            <a:r>
              <a:rPr lang="en-US" dirty="0" smtClean="0">
                <a:solidFill>
                  <a:schemeClr val="bg1"/>
                </a:solidFill>
              </a:rPr>
              <a:t>full support</a:t>
            </a:r>
            <a:endParaRPr lang="en-US" dirty="0">
              <a:solidFill>
                <a:schemeClr val="bg1"/>
              </a:solidFill>
            </a:endParaRPr>
          </a:p>
          <a:p>
            <a:pPr fontAlgn="base"/>
            <a:r>
              <a:rPr lang="en-US" dirty="0" smtClean="0">
                <a:solidFill>
                  <a:schemeClr val="bg1"/>
                </a:solidFill>
              </a:rPr>
              <a:t>Advantage of Assist/Control is to keep patient’s </a:t>
            </a:r>
            <a:r>
              <a:rPr lang="en-US" dirty="0">
                <a:solidFill>
                  <a:schemeClr val="bg1"/>
                </a:solidFill>
              </a:rPr>
              <a:t>work of breathing requirement </a:t>
            </a:r>
            <a:r>
              <a:rPr lang="en-US" dirty="0" smtClean="0">
                <a:solidFill>
                  <a:schemeClr val="bg1"/>
                </a:solidFill>
              </a:rPr>
              <a:t>low</a:t>
            </a:r>
            <a:endParaRPr lang="en-US" dirty="0">
              <a:solidFill>
                <a:schemeClr val="bg1"/>
              </a:solidFill>
            </a:endParaRPr>
          </a:p>
          <a:p>
            <a:pPr fontAlgn="base"/>
            <a:r>
              <a:rPr lang="en-US" dirty="0" smtClean="0">
                <a:solidFill>
                  <a:schemeClr val="bg1"/>
                </a:solidFill>
              </a:rPr>
              <a:t>Complication </a:t>
            </a:r>
            <a:r>
              <a:rPr lang="en-US" dirty="0">
                <a:solidFill>
                  <a:schemeClr val="bg1"/>
                </a:solidFill>
              </a:rPr>
              <a:t>of Assist/Control is </a:t>
            </a:r>
            <a:r>
              <a:rPr lang="en-US" dirty="0" smtClean="0">
                <a:solidFill>
                  <a:schemeClr val="bg1"/>
                </a:solidFill>
              </a:rPr>
              <a:t>possible hyperventilation, resulting </a:t>
            </a:r>
            <a:r>
              <a:rPr lang="en-US" dirty="0">
                <a:solidFill>
                  <a:schemeClr val="bg1"/>
                </a:solidFill>
              </a:rPr>
              <a:t>in respiratory </a:t>
            </a:r>
            <a:r>
              <a:rPr lang="en-US" dirty="0" smtClean="0">
                <a:solidFill>
                  <a:schemeClr val="bg1"/>
                </a:solidFill>
              </a:rPr>
              <a:t>alkalosis--too </a:t>
            </a:r>
            <a:r>
              <a:rPr lang="en-US" dirty="0">
                <a:solidFill>
                  <a:schemeClr val="bg1"/>
                </a:solidFill>
              </a:rPr>
              <a:t>many breaths </a:t>
            </a:r>
            <a:r>
              <a:rPr lang="en-US" dirty="0" smtClean="0">
                <a:solidFill>
                  <a:schemeClr val="bg1"/>
                </a:solidFill>
              </a:rPr>
              <a:t>given, </a:t>
            </a:r>
            <a:r>
              <a:rPr lang="en-US" dirty="0">
                <a:solidFill>
                  <a:schemeClr val="bg1"/>
                </a:solidFill>
              </a:rPr>
              <a:t>whether </a:t>
            </a:r>
            <a:r>
              <a:rPr lang="en-US" dirty="0" smtClean="0">
                <a:solidFill>
                  <a:schemeClr val="bg1"/>
                </a:solidFill>
              </a:rPr>
              <a:t>patient or machine-triggered</a:t>
            </a:r>
            <a:endParaRPr lang="en-US" dirty="0">
              <a:solidFill>
                <a:schemeClr val="bg1"/>
              </a:solidFill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endParaRPr sz="2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6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SYNCHORNOUS INTERMITENT MANDORY VENTILATION (SIMV)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2217" y="1690688"/>
            <a:ext cx="10012187" cy="314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base"/>
            <a:r>
              <a:rPr lang="en-US" dirty="0">
                <a:solidFill>
                  <a:schemeClr val="bg1"/>
                </a:solidFill>
              </a:rPr>
              <a:t>V</a:t>
            </a:r>
            <a:r>
              <a:rPr lang="en-US" dirty="0" smtClean="0">
                <a:solidFill>
                  <a:schemeClr val="bg1"/>
                </a:solidFill>
              </a:rPr>
              <a:t>entilator </a:t>
            </a:r>
            <a:r>
              <a:rPr lang="en-US" dirty="0">
                <a:solidFill>
                  <a:schemeClr val="bg1"/>
                </a:solidFill>
              </a:rPr>
              <a:t>delivers a preset minimum number of mandatory </a:t>
            </a:r>
            <a:r>
              <a:rPr lang="en-US" dirty="0" smtClean="0">
                <a:solidFill>
                  <a:schemeClr val="bg1"/>
                </a:solidFill>
              </a:rPr>
              <a:t>breaths but allows patient to </a:t>
            </a:r>
            <a:r>
              <a:rPr lang="en-US" dirty="0">
                <a:solidFill>
                  <a:schemeClr val="bg1"/>
                </a:solidFill>
              </a:rPr>
              <a:t>initiate spontaneous breaths in between the mandatory </a:t>
            </a:r>
            <a:r>
              <a:rPr lang="en-US" dirty="0" smtClean="0">
                <a:solidFill>
                  <a:schemeClr val="bg1"/>
                </a:solidFill>
              </a:rPr>
              <a:t>breaths</a:t>
            </a:r>
            <a:endParaRPr lang="en-US" dirty="0">
              <a:solidFill>
                <a:schemeClr val="bg1"/>
              </a:solidFill>
            </a:endParaRPr>
          </a:p>
          <a:p>
            <a:pPr fontAlgn="base"/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llows </a:t>
            </a:r>
            <a:r>
              <a:rPr lang="en-US" dirty="0">
                <a:solidFill>
                  <a:schemeClr val="bg1"/>
                </a:solidFill>
              </a:rPr>
              <a:t>the operator to set either a controlled pressure or a controlled </a:t>
            </a:r>
            <a:r>
              <a:rPr lang="en-US" dirty="0" smtClean="0">
                <a:solidFill>
                  <a:schemeClr val="bg1"/>
                </a:solidFill>
              </a:rPr>
              <a:t>volume</a:t>
            </a:r>
            <a:endParaRPr lang="en-US" dirty="0">
              <a:solidFill>
                <a:schemeClr val="bg1"/>
              </a:solidFill>
            </a:endParaRPr>
          </a:p>
          <a:p>
            <a:pPr fontAlgn="base"/>
            <a:r>
              <a:rPr lang="en-US" dirty="0" smtClean="0">
                <a:solidFill>
                  <a:schemeClr val="bg1"/>
                </a:solidFill>
              </a:rPr>
              <a:t>SIMV </a:t>
            </a:r>
            <a:r>
              <a:rPr lang="en-US" dirty="0">
                <a:solidFill>
                  <a:schemeClr val="bg1"/>
                </a:solidFill>
              </a:rPr>
              <a:t>is </a:t>
            </a:r>
            <a:r>
              <a:rPr lang="en-US" dirty="0" smtClean="0">
                <a:solidFill>
                  <a:schemeClr val="bg1"/>
                </a:solidFill>
              </a:rPr>
              <a:t>ideal when a </a:t>
            </a:r>
            <a:r>
              <a:rPr lang="en-US" dirty="0">
                <a:solidFill>
                  <a:schemeClr val="bg1"/>
                </a:solidFill>
              </a:rPr>
              <a:t>patient needs partial </a:t>
            </a:r>
            <a:r>
              <a:rPr lang="en-US" dirty="0" err="1">
                <a:solidFill>
                  <a:schemeClr val="bg1"/>
                </a:solidFill>
              </a:rPr>
              <a:t>ventilatory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support since </a:t>
            </a:r>
            <a:r>
              <a:rPr lang="en-US" dirty="0">
                <a:solidFill>
                  <a:schemeClr val="bg1"/>
                </a:solidFill>
              </a:rPr>
              <a:t>the patient can takes spontaneous </a:t>
            </a:r>
            <a:r>
              <a:rPr lang="en-US" dirty="0" smtClean="0">
                <a:solidFill>
                  <a:schemeClr val="bg1"/>
                </a:solidFill>
              </a:rPr>
              <a:t>breaths--contributing to their </a:t>
            </a:r>
            <a:r>
              <a:rPr lang="en-US" dirty="0">
                <a:solidFill>
                  <a:schemeClr val="bg1"/>
                </a:solidFill>
              </a:rPr>
              <a:t>minute </a:t>
            </a:r>
            <a:r>
              <a:rPr lang="en-US" dirty="0" smtClean="0">
                <a:solidFill>
                  <a:schemeClr val="bg1"/>
                </a:solidFill>
              </a:rPr>
              <a:t>ventilation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7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SYNCHORNOUS INTERMITENT MANDORY VENTILATION (SIMV)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2217" y="1690688"/>
            <a:ext cx="10012187" cy="314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base"/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atient </a:t>
            </a:r>
            <a:r>
              <a:rPr lang="en-US" dirty="0">
                <a:solidFill>
                  <a:schemeClr val="bg1"/>
                </a:solidFill>
              </a:rPr>
              <a:t>is able to take spontaneous </a:t>
            </a:r>
            <a:r>
              <a:rPr lang="en-US" dirty="0" smtClean="0">
                <a:solidFill>
                  <a:schemeClr val="bg1"/>
                </a:solidFill>
              </a:rPr>
              <a:t>breaths, helping </a:t>
            </a:r>
            <a:r>
              <a:rPr lang="en-US" dirty="0">
                <a:solidFill>
                  <a:schemeClr val="bg1"/>
                </a:solidFill>
              </a:rPr>
              <a:t>to maintain their respiratory muscle strength and avoid muscular </a:t>
            </a:r>
            <a:r>
              <a:rPr lang="en-US" dirty="0" smtClean="0">
                <a:solidFill>
                  <a:schemeClr val="bg1"/>
                </a:solidFill>
              </a:rPr>
              <a:t>atrophy</a:t>
            </a:r>
            <a:endParaRPr lang="en-US" dirty="0">
              <a:solidFill>
                <a:schemeClr val="bg1"/>
              </a:solidFill>
            </a:endParaRPr>
          </a:p>
          <a:p>
            <a:pPr fontAlgn="base"/>
            <a:r>
              <a:rPr lang="en-US" dirty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istributes </a:t>
            </a:r>
            <a:r>
              <a:rPr lang="en-US" dirty="0">
                <a:solidFill>
                  <a:schemeClr val="bg1"/>
                </a:solidFill>
              </a:rPr>
              <a:t>tidal volumes evenly throughout the lung fields, which reduces V/Q </a:t>
            </a:r>
            <a:r>
              <a:rPr lang="en-US" dirty="0" smtClean="0">
                <a:solidFill>
                  <a:schemeClr val="bg1"/>
                </a:solidFill>
              </a:rPr>
              <a:t>mismatching</a:t>
            </a:r>
            <a:endParaRPr lang="en-US" dirty="0">
              <a:solidFill>
                <a:schemeClr val="bg1"/>
              </a:solidFill>
            </a:endParaRPr>
          </a:p>
          <a:p>
            <a:pPr fontAlgn="base"/>
            <a:r>
              <a:rPr lang="en-US" dirty="0">
                <a:solidFill>
                  <a:schemeClr val="bg1"/>
                </a:solidFill>
              </a:rPr>
              <a:t>H</a:t>
            </a:r>
            <a:r>
              <a:rPr lang="en-US" dirty="0" smtClean="0">
                <a:solidFill>
                  <a:schemeClr val="bg1"/>
                </a:solidFill>
              </a:rPr>
              <a:t>elps </a:t>
            </a:r>
            <a:r>
              <a:rPr lang="en-US" dirty="0">
                <a:solidFill>
                  <a:schemeClr val="bg1"/>
                </a:solidFill>
              </a:rPr>
              <a:t>to </a:t>
            </a:r>
            <a:r>
              <a:rPr lang="en-US" dirty="0" smtClean="0">
                <a:solidFill>
                  <a:schemeClr val="bg1"/>
                </a:solidFill>
              </a:rPr>
              <a:t>decrease the mean </a:t>
            </a:r>
            <a:r>
              <a:rPr lang="en-US" dirty="0">
                <a:solidFill>
                  <a:schemeClr val="bg1"/>
                </a:solidFill>
              </a:rPr>
              <a:t>airway </a:t>
            </a:r>
            <a:r>
              <a:rPr lang="en-US" dirty="0" smtClean="0">
                <a:solidFill>
                  <a:schemeClr val="bg1"/>
                </a:solidFill>
              </a:rPr>
              <a:t>pressure</a:t>
            </a:r>
            <a:endParaRPr lang="en-US" dirty="0">
              <a:solidFill>
                <a:schemeClr val="bg1"/>
              </a:solidFill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endParaRPr sz="2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1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PLEASE SHARE</a:t>
            </a:r>
            <a:r>
              <a:rPr lang="en-US" sz="48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2956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US" sz="2800" b="0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FOAMed</a:t>
            </a:r>
            <a:endParaRPr sz="2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US" sz="2800" b="0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FOAMems</a:t>
            </a:r>
            <a:endParaRPr sz="2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US" sz="2800" b="0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FOANed</a:t>
            </a:r>
            <a:endParaRPr sz="2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US" sz="2800" b="0" i="0" u="none" strike="noStrike" cap="none" dirty="0" err="1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FOAMpara</a:t>
            </a:r>
            <a:endParaRPr sz="2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 descr="Image result for twitter logo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172156" y="690642"/>
            <a:ext cx="2000092" cy="2000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 descr="Image result for facebook log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01222" y="689008"/>
            <a:ext cx="2000092" cy="2000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 descr="Image result for social media logo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72157" y="2825671"/>
            <a:ext cx="2000091" cy="2000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 descr="Image result for periscope log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12354" y="2867509"/>
            <a:ext cx="1988960" cy="198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 descr="Image result for youtube log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88877" y="884137"/>
            <a:ext cx="2290827" cy="161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 descr="Image result for instagram logo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865641" y="2793340"/>
            <a:ext cx="2137298" cy="2137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2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PRESSURE REGULATED VOLUME CONTROL (PRVC)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2217" y="1690688"/>
            <a:ext cx="11054783" cy="314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Ventilator adjusts the pressure based on airway resistance and lung compliance for a targeted tidal volume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endParaRPr lang="en-US" sz="2800" b="0" i="0" u="none" strike="noStrike" cap="none" dirty="0" smtClean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Monitors each breath for </a:t>
            </a:r>
            <a:r>
              <a:rPr lang="en-US" dirty="0" err="1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Vt</a:t>
            </a:r>
            <a:r>
              <a:rPr lang="en-US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and adjusts the next breath based on feedback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endParaRPr lang="en-US" sz="2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endParaRPr sz="2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3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PRESSURE REGULATED VOLUME CONTROL (PRVC)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3" t="2816" r="40377" b="6115"/>
          <a:stretch/>
        </p:blipFill>
        <p:spPr>
          <a:xfrm rot="5400000">
            <a:off x="6248699" y="222781"/>
            <a:ext cx="3789272" cy="577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LUNG PROTECTIVE VENTILATION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2217" y="1690688"/>
            <a:ext cx="11152971" cy="314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Lung-Protective Ventilation aims to mitigate VALI by reducing the mechanical power applied to the lungs.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Lung-protective ventilation with low tidal volume and effective PEEP has become standard of care in ARDS patients.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endParaRPr sz="2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0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LUNG PROTECTIVE VENTILATION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2217" y="1690688"/>
            <a:ext cx="10851583" cy="314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Now evidence from critically ill patients in the ICU and operating room demonstrates that low tidal volume ventilation [6-8 mL/kg PBW] is associated with improved outcomes in mechanically ventilated patients without ARDS.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Although the data are not definitive, the current body of evidence suggests that using lung-protective ventilation strategies can mitigate VALI and prevent progression to ARDS.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endParaRPr sz="2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9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LUNG PROTECTIVE VENTILATION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2217" y="1690688"/>
            <a:ext cx="10729890" cy="314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Low tidal volume ventilation initiated in the ED is more likely to be continued in the ICU.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It has also been demonstrated that the mechanical ventilation strategy started in the pre-hospital setting is often continued in the ED and in the ICU.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This “ventilator inertia” reinforces the importance of initiating lung protective ventilator strategies from the outset.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Low Compliance with lung protective ventilation strategies in the pre-hospital setting (13%) and ED (range 27.1%-55.7%).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endParaRPr sz="24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6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LUNG PROTECTIVE VENTILATION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2217" y="1690688"/>
            <a:ext cx="10851583" cy="314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Other ventilator parameters are positive end-expiratory pressure (PEEP) and plateau pressure.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PEEP can be used to keep diseased alveoli open and limit physiologic shunting thus reducing hypoxemia.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Setting the PEEP to 5 cm H</a:t>
            </a:r>
            <a:r>
              <a:rPr lang="en-US" sz="2000" baseline="-25000" dirty="0" smtClean="0">
                <a:solidFill>
                  <a:schemeClr val="bg1"/>
                </a:solidFill>
              </a:rPr>
              <a:t>2</a:t>
            </a:r>
            <a:r>
              <a:rPr lang="en-US" sz="2000" dirty="0" smtClean="0">
                <a:solidFill>
                  <a:schemeClr val="bg1"/>
                </a:solidFill>
              </a:rPr>
              <a:t>O and titrating PEEP and fraction of inspired oxygen (FiO2) combinations using a PEEP table is a simple way to maintain alveolar recruitment and limit </a:t>
            </a:r>
            <a:r>
              <a:rPr lang="en-US" sz="2000" dirty="0" err="1" smtClean="0">
                <a:solidFill>
                  <a:schemeClr val="bg1"/>
                </a:solidFill>
              </a:rPr>
              <a:t>derecruitment</a:t>
            </a:r>
            <a:r>
              <a:rPr lang="en-US" sz="2000" dirty="0" smtClean="0">
                <a:solidFill>
                  <a:schemeClr val="bg1"/>
                </a:solidFill>
              </a:rPr>
              <a:t> injury (i.e. </a:t>
            </a:r>
            <a:r>
              <a:rPr lang="en-US" sz="2000" dirty="0" err="1" smtClean="0">
                <a:solidFill>
                  <a:schemeClr val="bg1"/>
                </a:solidFill>
              </a:rPr>
              <a:t>atelectrauma</a:t>
            </a:r>
            <a:r>
              <a:rPr lang="en-US" sz="2000" dirty="0" smtClean="0">
                <a:solidFill>
                  <a:schemeClr val="bg1"/>
                </a:solidFill>
              </a:rPr>
              <a:t>).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Targeting oxygen saturations of 88% or greater can limit the dangers of </a:t>
            </a:r>
            <a:r>
              <a:rPr lang="en-US" sz="2000" dirty="0" err="1" smtClean="0">
                <a:solidFill>
                  <a:schemeClr val="bg1"/>
                </a:solidFill>
              </a:rPr>
              <a:t>hyperoxia</a:t>
            </a:r>
            <a:r>
              <a:rPr lang="en-US" sz="2000" dirty="0" smtClean="0">
                <a:solidFill>
                  <a:schemeClr val="bg1"/>
                </a:solidFill>
              </a:rPr>
              <a:t> as well.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Maintaining plateau pressures less than 30 cm H2O helps to limit alveolar stretch.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endParaRPr sz="20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5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PREDICTED IDEAL BODY WEIGHT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2217" y="1690688"/>
            <a:ext cx="10538822" cy="341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Male PBW (kg) = 50 + 2.3 (height (in) – 60)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Ex: 6’0”Male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50+2.3 (72-60)=50+2.3(12)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50+27.6=77.6</a:t>
            </a:r>
          </a:p>
          <a:p>
            <a:pPr lvl="1"/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Female PBW (kg) = 45.5 + 2.3 (height (in) – 60)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Ex: 5’5” Female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45.5+2.3 (65-60)=45.5+2.3(5)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45.5+11.5=57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endParaRPr sz="24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0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 PBW and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Vt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56C6781-A565-4C2D-97B4-9EB54FBB7C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25"/>
          <a:stretch/>
        </p:blipFill>
        <p:spPr>
          <a:xfrm>
            <a:off x="7198068" y="217546"/>
            <a:ext cx="3938506" cy="483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9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PBW and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Vt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4B1D152-B6F5-4314-BB24-DBB46FB4C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83"/>
          <a:stretch/>
        </p:blipFill>
        <p:spPr>
          <a:xfrm>
            <a:off x="7658215" y="208013"/>
            <a:ext cx="3928734" cy="485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4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VENTILATOR SETTINGS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2217" y="1690688"/>
            <a:ext cx="10012187" cy="314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Set ventilator settings to achieve initial </a:t>
            </a:r>
            <a:r>
              <a:rPr lang="en-US" dirty="0" err="1" smtClean="0">
                <a:solidFill>
                  <a:schemeClr val="bg1"/>
                </a:solidFill>
              </a:rPr>
              <a:t>Vt</a:t>
            </a:r>
            <a:r>
              <a:rPr lang="en-US" dirty="0" smtClean="0">
                <a:solidFill>
                  <a:schemeClr val="bg1"/>
                </a:solidFill>
              </a:rPr>
              <a:t> = 8 ml/kg PBW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Reduce </a:t>
            </a:r>
            <a:r>
              <a:rPr lang="en-US" dirty="0" err="1" smtClean="0">
                <a:solidFill>
                  <a:schemeClr val="bg1"/>
                </a:solidFill>
              </a:rPr>
              <a:t>Vt</a:t>
            </a:r>
            <a:r>
              <a:rPr lang="en-US" dirty="0" smtClean="0">
                <a:solidFill>
                  <a:schemeClr val="bg1"/>
                </a:solidFill>
              </a:rPr>
              <a:t> by 1 ml/kg at intervals ≤ 2 hours until VT = 6ml/kg PBW.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Set initial rate to approximate baseline minute ventilation (not &gt; 35 bpm).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Adjust VT and RR to achieve pH and plateau pressure goals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endParaRPr sz="2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0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DISCLOSURES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693409" y="1518731"/>
            <a:ext cx="10012187" cy="314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>
              <a:spcBef>
                <a:spcPts val="0"/>
              </a:spcBef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</a:rPr>
              <a:t>Nothing to disclosure</a:t>
            </a:r>
          </a:p>
          <a:p>
            <a:pPr indent="-457200">
              <a:spcBef>
                <a:spcPts val="0"/>
              </a:spcBef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</a:rPr>
              <a:t>Opinions expressed are my own</a:t>
            </a:r>
          </a:p>
          <a:p>
            <a:pPr indent="-457200">
              <a:spcBef>
                <a:spcPts val="0"/>
              </a:spcBef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</a:rPr>
              <a:t>Follow local protocols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endParaRPr sz="2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0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PEEP TABLE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F1BF28-378B-419C-B811-ABB063A8D0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61" y="261415"/>
            <a:ext cx="7053239" cy="474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7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PLATEAU PRESSURES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2217" y="1690688"/>
            <a:ext cx="11054783" cy="314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Goal: ≤ 30 cm H2O Check </a:t>
            </a:r>
            <a:r>
              <a:rPr lang="en-US" dirty="0" err="1" smtClean="0">
                <a:solidFill>
                  <a:schemeClr val="bg1"/>
                </a:solidFill>
              </a:rPr>
              <a:t>Pplat</a:t>
            </a:r>
            <a:r>
              <a:rPr lang="en-US" dirty="0" smtClean="0">
                <a:solidFill>
                  <a:schemeClr val="bg1"/>
                </a:solidFill>
              </a:rPr>
              <a:t> (0.5 second inspiratory pause)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If </a:t>
            </a:r>
            <a:r>
              <a:rPr lang="en-US" dirty="0" err="1" smtClean="0">
                <a:solidFill>
                  <a:schemeClr val="bg1"/>
                </a:solidFill>
              </a:rPr>
              <a:t>Pplat</a:t>
            </a:r>
            <a:r>
              <a:rPr lang="en-US" dirty="0" smtClean="0">
                <a:solidFill>
                  <a:schemeClr val="bg1"/>
                </a:solidFill>
              </a:rPr>
              <a:t> &gt; 30 cm H2O: decrease </a:t>
            </a:r>
            <a:r>
              <a:rPr lang="en-US" dirty="0" err="1" smtClean="0">
                <a:solidFill>
                  <a:schemeClr val="bg1"/>
                </a:solidFill>
              </a:rPr>
              <a:t>Vt</a:t>
            </a:r>
            <a:r>
              <a:rPr lang="en-US" dirty="0" smtClean="0">
                <a:solidFill>
                  <a:schemeClr val="bg1"/>
                </a:solidFill>
              </a:rPr>
              <a:t> by 1ml/kg steps (minimum = 4 ml/kg).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If </a:t>
            </a:r>
            <a:r>
              <a:rPr lang="en-US" dirty="0" err="1" smtClean="0">
                <a:solidFill>
                  <a:schemeClr val="bg1"/>
                </a:solidFill>
              </a:rPr>
              <a:t>Pplat</a:t>
            </a:r>
            <a:r>
              <a:rPr lang="en-US" dirty="0" smtClean="0">
                <a:solidFill>
                  <a:schemeClr val="bg1"/>
                </a:solidFill>
              </a:rPr>
              <a:t> &lt; 25 cm H2O and </a:t>
            </a:r>
            <a:r>
              <a:rPr lang="en-US" dirty="0" err="1" smtClean="0">
                <a:solidFill>
                  <a:schemeClr val="bg1"/>
                </a:solidFill>
              </a:rPr>
              <a:t>Vt</a:t>
            </a:r>
            <a:r>
              <a:rPr lang="en-US" dirty="0" smtClean="0">
                <a:solidFill>
                  <a:schemeClr val="bg1"/>
                </a:solidFill>
              </a:rPr>
              <a:t>&lt; 6 ml/kg, increase </a:t>
            </a:r>
            <a:r>
              <a:rPr lang="en-US" dirty="0" err="1" smtClean="0">
                <a:solidFill>
                  <a:schemeClr val="bg1"/>
                </a:solidFill>
              </a:rPr>
              <a:t>Vt</a:t>
            </a:r>
            <a:r>
              <a:rPr lang="en-US" dirty="0" smtClean="0">
                <a:solidFill>
                  <a:schemeClr val="bg1"/>
                </a:solidFill>
              </a:rPr>
              <a:t> by 1 ml/kg until </a:t>
            </a:r>
            <a:r>
              <a:rPr lang="en-US" dirty="0" err="1" smtClean="0">
                <a:solidFill>
                  <a:schemeClr val="bg1"/>
                </a:solidFill>
              </a:rPr>
              <a:t>Pplat</a:t>
            </a:r>
            <a:r>
              <a:rPr lang="en-US" dirty="0" smtClean="0">
                <a:solidFill>
                  <a:schemeClr val="bg1"/>
                </a:solidFill>
              </a:rPr>
              <a:t> &gt; 25 cm H2O or </a:t>
            </a:r>
            <a:r>
              <a:rPr lang="en-US" dirty="0" err="1" smtClean="0">
                <a:solidFill>
                  <a:schemeClr val="bg1"/>
                </a:solidFill>
              </a:rPr>
              <a:t>Vt</a:t>
            </a:r>
            <a:r>
              <a:rPr lang="en-US" dirty="0" smtClean="0">
                <a:solidFill>
                  <a:schemeClr val="bg1"/>
                </a:solidFill>
              </a:rPr>
              <a:t> = 6 ml/kg.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If </a:t>
            </a:r>
            <a:r>
              <a:rPr lang="en-US" dirty="0" err="1" smtClean="0">
                <a:solidFill>
                  <a:schemeClr val="bg1"/>
                </a:solidFill>
              </a:rPr>
              <a:t>Pplat</a:t>
            </a:r>
            <a:r>
              <a:rPr lang="en-US" dirty="0" smtClean="0">
                <a:solidFill>
                  <a:schemeClr val="bg1"/>
                </a:solidFill>
              </a:rPr>
              <a:t> &lt; 30 and breath stacking or </a:t>
            </a:r>
            <a:r>
              <a:rPr lang="en-US" dirty="0" err="1" smtClean="0">
                <a:solidFill>
                  <a:schemeClr val="bg1"/>
                </a:solidFill>
              </a:rPr>
              <a:t>dys</a:t>
            </a:r>
            <a:r>
              <a:rPr lang="en-US" dirty="0" smtClean="0">
                <a:solidFill>
                  <a:schemeClr val="bg1"/>
                </a:solidFill>
              </a:rPr>
              <a:t>-synchrony occurs: may increase </a:t>
            </a:r>
            <a:r>
              <a:rPr lang="en-US" dirty="0" err="1" smtClean="0">
                <a:solidFill>
                  <a:schemeClr val="bg1"/>
                </a:solidFill>
              </a:rPr>
              <a:t>Vt</a:t>
            </a:r>
            <a:r>
              <a:rPr lang="en-US" dirty="0" smtClean="0">
                <a:solidFill>
                  <a:schemeClr val="bg1"/>
                </a:solidFill>
              </a:rPr>
              <a:t> in 1ml/kg increments to 7 or 8 ml/kg if </a:t>
            </a:r>
            <a:r>
              <a:rPr lang="en-US" dirty="0" err="1" smtClean="0">
                <a:solidFill>
                  <a:schemeClr val="bg1"/>
                </a:solidFill>
              </a:rPr>
              <a:t>Pplat</a:t>
            </a:r>
            <a:r>
              <a:rPr lang="en-US" dirty="0" smtClean="0">
                <a:solidFill>
                  <a:schemeClr val="bg1"/>
                </a:solidFill>
              </a:rPr>
              <a:t> remains &lt; 30 cm H2O.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endParaRPr sz="2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OVERALL PICTURE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pic>
        <p:nvPicPr>
          <p:cNvPr id="7" name="Picture 2" descr="https://static1.squarespace.com/static/58174dbb6a496367e36143b1/t/582ba523197aea1bccbe9dbc/1479255359839/?format=1000w">
            <a:extLst>
              <a:ext uri="{FF2B5EF4-FFF2-40B4-BE49-F238E27FC236}">
                <a16:creationId xmlns:a16="http://schemas.microsoft.com/office/drawing/2014/main" id="{E20A1E1B-4113-49DC-AD95-F2B6C5884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396" y="62313"/>
            <a:ext cx="6113504" cy="514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35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VENTILATOR ALARMS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pic>
        <p:nvPicPr>
          <p:cNvPr id="2052" name="Picture 4" descr="Image result for alarm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428" y="1690688"/>
            <a:ext cx="3579143" cy="357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1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HIGH PRESSURE ALARM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2217" y="1690688"/>
            <a:ext cx="10012187" cy="314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Peak Inspiratory Pressure is greater than set point (40 cmH</a:t>
            </a:r>
            <a:r>
              <a:rPr lang="en-US" sz="2800" b="0" i="0" u="none" strike="noStrike" cap="none" baseline="-250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800" b="0" i="0" u="none" strike="noStrike" cap="none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O)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endParaRPr lang="en-US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Be mindful of going above </a:t>
            </a:r>
            <a:r>
              <a:rPr lang="en-US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40 </a:t>
            </a:r>
            <a:r>
              <a:rPr lang="en-US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cmH</a:t>
            </a:r>
            <a:r>
              <a:rPr lang="en-US" baseline="-250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2</a:t>
            </a:r>
            <a:r>
              <a:rPr lang="en-US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O, but may be necessary in certain patients with obstructive pathology (COPD/Asthma)</a:t>
            </a:r>
          </a:p>
          <a:p>
            <a:pPr lvl="0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endParaRPr lang="en-US" sz="2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endParaRPr sz="2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1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LOW PRESSURE ALARM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2217" y="1690688"/>
            <a:ext cx="11054783" cy="314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Inform of any disconnections in the circuit 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endParaRPr lang="en-US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Informs of disruption of oxygen source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endParaRPr lang="en-US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DOPE pneumonic (Disconnections/Displacements, Obstructions, Pneumothorax, Equipment Failure)</a:t>
            </a:r>
            <a:endParaRPr sz="2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0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LOW MINUTE VENTILATION </a:t>
            </a: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ALARM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2217" y="1690688"/>
            <a:ext cx="10927783" cy="314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Informs when the minute ventilation is below the set point of the alarm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endParaRPr lang="en-US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In pressure control, </a:t>
            </a:r>
            <a:r>
              <a:rPr lang="en-US" sz="2800" b="0" i="0" u="none" strike="noStrike" cap="none" dirty="0" err="1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Vt</a:t>
            </a:r>
            <a:r>
              <a:rPr lang="en-US" sz="2800" b="0" i="0" u="none" strike="noStrike" cap="none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will change and thus possibly change your minute ventilation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endParaRPr lang="en-US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Minute ventilation should be between approximately 4-8 L/min</a:t>
            </a:r>
            <a:endParaRPr sz="2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2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BLOOD GAS INTERPRETATION AND INTERVENTIONS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pic>
        <p:nvPicPr>
          <p:cNvPr id="6146" name="Picture 2" descr="Image result for arterial blood ga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825" y="1869129"/>
            <a:ext cx="4296350" cy="322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57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BLOOD GAS </a:t>
            </a:r>
            <a:r>
              <a:rPr lang="en-US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BASICS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3849" y="1767007"/>
            <a:ext cx="105932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Common providers are taught common facts/parameters:</a:t>
            </a:r>
          </a:p>
          <a:p>
            <a:r>
              <a:rPr lang="en-US" dirty="0">
                <a:solidFill>
                  <a:schemeClr val="bg1"/>
                </a:solidFill>
              </a:rPr>
              <a:t>	EtCO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	35-45</a:t>
            </a:r>
          </a:p>
          <a:p>
            <a:r>
              <a:rPr lang="en-US" dirty="0">
                <a:solidFill>
                  <a:schemeClr val="bg1"/>
                </a:solidFill>
              </a:rPr>
              <a:t>	pH	7.35-7.45</a:t>
            </a:r>
          </a:p>
          <a:p>
            <a:r>
              <a:rPr lang="en-US" dirty="0">
                <a:solidFill>
                  <a:schemeClr val="bg1"/>
                </a:solidFill>
              </a:rPr>
              <a:t>	K</a:t>
            </a:r>
            <a:r>
              <a:rPr lang="en-US" baseline="30000" dirty="0">
                <a:solidFill>
                  <a:schemeClr val="bg1"/>
                </a:solidFill>
              </a:rPr>
              <a:t>₊</a:t>
            </a:r>
            <a:r>
              <a:rPr lang="en-US" dirty="0">
                <a:solidFill>
                  <a:schemeClr val="bg1"/>
                </a:solidFill>
              </a:rPr>
              <a:t>	3.5-5.5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Advanced providers recognize these parameters exist in normal human beings with undisturbed homeostasis.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We look to you to provide advanced care to complicated patients.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30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BLOOD GAS </a:t>
            </a: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BASICS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3849" y="1767007"/>
            <a:ext cx="1059323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Topics of study related to vent </a:t>
            </a:r>
            <a:r>
              <a:rPr lang="en-US" sz="2000" dirty="0" smtClean="0">
                <a:solidFill>
                  <a:schemeClr val="bg1"/>
                </a:solidFill>
              </a:rPr>
              <a:t>management: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Vent setting that effect Oxygenation are:</a:t>
            </a:r>
          </a:p>
          <a:p>
            <a:r>
              <a:rPr lang="en-US" sz="1600" dirty="0">
                <a:solidFill>
                  <a:schemeClr val="bg1"/>
                </a:solidFill>
              </a:rPr>
              <a:t>	FIO</a:t>
            </a:r>
            <a:r>
              <a:rPr lang="en-US" sz="1600" baseline="-25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 and PEEP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Vent setting that effect Ventilation are:</a:t>
            </a:r>
          </a:p>
          <a:p>
            <a:r>
              <a:rPr lang="en-US" sz="1600" dirty="0">
                <a:solidFill>
                  <a:schemeClr val="bg1"/>
                </a:solidFill>
              </a:rPr>
              <a:t>	Respiratory Rate and Tidal Volume (minute volume)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PIP and </a:t>
            </a:r>
            <a:r>
              <a:rPr lang="en-US" sz="1600" dirty="0" err="1">
                <a:solidFill>
                  <a:schemeClr val="bg1"/>
                </a:solidFill>
              </a:rPr>
              <a:t>Pplat</a:t>
            </a:r>
            <a:r>
              <a:rPr lang="en-US" sz="1600" dirty="0">
                <a:solidFill>
                  <a:schemeClr val="bg1"/>
                </a:solidFill>
              </a:rPr>
              <a:t> pressures also need to be monitored, charted, and assessed.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We follow ARDS Net and other resources to help guide appropriate volumes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 and </a:t>
            </a:r>
            <a:r>
              <a:rPr lang="en-US" sz="1600" dirty="0">
                <a:solidFill>
                  <a:schemeClr val="bg1"/>
                </a:solidFill>
              </a:rPr>
              <a:t>PEEP/FIO</a:t>
            </a:r>
            <a:r>
              <a:rPr lang="en-US" sz="1600" baseline="-25000" dirty="0">
                <a:solidFill>
                  <a:schemeClr val="bg1"/>
                </a:solidFill>
              </a:rPr>
              <a:t>2 </a:t>
            </a:r>
            <a:r>
              <a:rPr lang="en-US" sz="1600" dirty="0">
                <a:solidFill>
                  <a:schemeClr val="bg1"/>
                </a:solidFill>
              </a:rPr>
              <a:t> settings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This </a:t>
            </a:r>
            <a:r>
              <a:rPr lang="en-US" sz="1600" dirty="0">
                <a:solidFill>
                  <a:schemeClr val="bg1"/>
                </a:solidFill>
              </a:rPr>
              <a:t>is not a rate of 12, Volume 500, PEEP of 5, FIO</a:t>
            </a:r>
            <a:r>
              <a:rPr lang="en-US" sz="1600" baseline="-25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 100% for all</a:t>
            </a:r>
            <a:endParaRPr lang="en-US" sz="16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95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OBJECTIVES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693409" y="1518731"/>
            <a:ext cx="10012187" cy="314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>
              <a:spcBef>
                <a:spcPts val="0"/>
              </a:spcBef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</a:rPr>
              <a:t>Discuss Basic Airway Management and Ventilator Settings</a:t>
            </a:r>
          </a:p>
          <a:p>
            <a:pPr indent="-457200">
              <a:spcBef>
                <a:spcPts val="0"/>
              </a:spcBef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</a:rPr>
              <a:t>Discuss Common Ventilator Alarms</a:t>
            </a:r>
          </a:p>
          <a:p>
            <a:pPr indent="-457200">
              <a:spcBef>
                <a:spcPts val="0"/>
              </a:spcBef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</a:rPr>
              <a:t>Understand Basic ABG Interpretation and Interventions</a:t>
            </a:r>
          </a:p>
          <a:p>
            <a:pPr indent="-457200">
              <a:spcBef>
                <a:spcPts val="0"/>
              </a:spcBef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</a:rPr>
              <a:t>Discuss </a:t>
            </a:r>
            <a:r>
              <a:rPr lang="en-US" dirty="0" err="1" smtClean="0">
                <a:solidFill>
                  <a:schemeClr val="bg1"/>
                </a:solidFill>
              </a:rPr>
              <a:t>Proning</a:t>
            </a:r>
            <a:r>
              <a:rPr lang="en-US" dirty="0" smtClean="0">
                <a:solidFill>
                  <a:schemeClr val="bg1"/>
                </a:solidFill>
              </a:rPr>
              <a:t> and Patient Care</a:t>
            </a:r>
          </a:p>
          <a:p>
            <a:pPr indent="-457200">
              <a:spcBef>
                <a:spcPts val="0"/>
              </a:spcBef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</a:rPr>
              <a:t>Discuss Basic Sedation Pharmacology and Dosage</a:t>
            </a: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3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BLOOD GAS </a:t>
            </a: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BASICS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3849" y="1603108"/>
            <a:ext cx="1059323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∆ CO</a:t>
            </a:r>
            <a:r>
              <a:rPr lang="en-US" sz="1600" baseline="-25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 of 10 = ∆ pH of 0.08</a:t>
            </a:r>
          </a:p>
          <a:p>
            <a:r>
              <a:rPr lang="en-US" sz="1600" dirty="0">
                <a:solidFill>
                  <a:schemeClr val="bg1"/>
                </a:solidFill>
              </a:rPr>
              <a:t>(Opposite ↑↓)</a:t>
            </a:r>
          </a:p>
          <a:p>
            <a:r>
              <a:rPr lang="en-US" sz="1600" dirty="0">
                <a:solidFill>
                  <a:schemeClr val="bg1"/>
                </a:solidFill>
              </a:rPr>
              <a:t>	</a:t>
            </a:r>
          </a:p>
          <a:p>
            <a:r>
              <a:rPr lang="en-US" sz="1600" dirty="0">
                <a:solidFill>
                  <a:schemeClr val="bg1"/>
                </a:solidFill>
              </a:rPr>
              <a:t>Refer to Ventilator Management page 11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∆ pH of 0.1 = ∆ K</a:t>
            </a:r>
            <a:r>
              <a:rPr lang="en-US" sz="1600" baseline="30000" dirty="0">
                <a:solidFill>
                  <a:schemeClr val="bg1"/>
                </a:solidFill>
              </a:rPr>
              <a:t>+  </a:t>
            </a:r>
            <a:r>
              <a:rPr lang="en-US" sz="1600" dirty="0">
                <a:solidFill>
                  <a:schemeClr val="bg1"/>
                </a:solidFill>
              </a:rPr>
              <a:t>of 0.6</a:t>
            </a:r>
          </a:p>
          <a:p>
            <a:r>
              <a:rPr lang="en-US" sz="1600" dirty="0">
                <a:solidFill>
                  <a:schemeClr val="bg1"/>
                </a:solidFill>
              </a:rPr>
              <a:t>(Opposite ↑↓)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EtCO</a:t>
            </a:r>
            <a:r>
              <a:rPr lang="en-US" sz="1600" baseline="-25000" dirty="0">
                <a:solidFill>
                  <a:schemeClr val="bg1"/>
                </a:solidFill>
              </a:rPr>
              <a:t>2 </a:t>
            </a:r>
            <a:r>
              <a:rPr lang="en-US" sz="1600" dirty="0">
                <a:solidFill>
                  <a:schemeClr val="bg1"/>
                </a:solidFill>
              </a:rPr>
              <a:t>of 35-45 is normal for a normal patient only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PaCO</a:t>
            </a:r>
            <a:r>
              <a:rPr lang="en-US" sz="1600" baseline="-25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 ≠ EtCO</a:t>
            </a:r>
            <a:r>
              <a:rPr lang="en-US" sz="1600" baseline="-25000" dirty="0">
                <a:solidFill>
                  <a:schemeClr val="bg1"/>
                </a:solidFill>
              </a:rPr>
              <a:t>2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Normal is 3-5 mm Hg ∆</a:t>
            </a:r>
          </a:p>
          <a:p>
            <a:r>
              <a:rPr lang="en-US" sz="1600" dirty="0">
                <a:solidFill>
                  <a:schemeClr val="bg1"/>
                </a:solidFill>
              </a:rPr>
              <a:t>VQ mismatch may vary greatly</a:t>
            </a:r>
          </a:p>
        </p:txBody>
      </p:sp>
    </p:spTree>
    <p:extLst>
      <p:ext uri="{BB962C8B-B14F-4D97-AF65-F5344CB8AC3E}">
        <p14:creationId xmlns:p14="http://schemas.microsoft.com/office/powerpoint/2010/main" val="45909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MUDPILES/GOLD MARK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268078"/>
            <a:ext cx="7667625" cy="27336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0825" y="2763965"/>
            <a:ext cx="3971925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20" y="1925331"/>
            <a:ext cx="2309695" cy="13029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874" y="117652"/>
            <a:ext cx="1768186" cy="23575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400" y="1550012"/>
            <a:ext cx="2318086" cy="17385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97138" y="3386909"/>
            <a:ext cx="2917658" cy="17620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Lungs breath off:  H</a:t>
            </a:r>
            <a:r>
              <a:rPr lang="en-US" sz="1400" baseline="-25000" dirty="0" smtClean="0">
                <a:solidFill>
                  <a:schemeClr val="bg1"/>
                </a:solidFill>
              </a:rPr>
              <a:t>2</a:t>
            </a:r>
            <a:r>
              <a:rPr lang="en-US" sz="1400" dirty="0" smtClean="0">
                <a:solidFill>
                  <a:schemeClr val="bg1"/>
                </a:solidFill>
              </a:rPr>
              <a:t>O, CO</a:t>
            </a:r>
            <a:r>
              <a:rPr lang="en-US" sz="1400" baseline="-25000" dirty="0" smtClean="0">
                <a:solidFill>
                  <a:schemeClr val="bg1"/>
                </a:solidFill>
              </a:rPr>
              <a:t>2</a:t>
            </a:r>
            <a:r>
              <a:rPr lang="en-US" sz="1400" dirty="0" smtClean="0">
                <a:solidFill>
                  <a:schemeClr val="bg1"/>
                </a:solidFill>
              </a:rPr>
              <a:t> (Acid) </a:t>
            </a: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endParaRPr lang="en-US" sz="1050" dirty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GOAL is to have a pH of 7.4</a:t>
            </a: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40 mm Hg happens to be the number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that normally generates the Goal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But….it is NOT the GOAL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22944" y="2603585"/>
            <a:ext cx="402187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As blood flows through the pulmonary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vasculature, remaining CO</a:t>
            </a:r>
            <a:r>
              <a:rPr lang="en-US" sz="1600" baseline="-25000" dirty="0" smtClean="0">
                <a:solidFill>
                  <a:schemeClr val="bg1"/>
                </a:solidFill>
              </a:rPr>
              <a:t>2</a:t>
            </a:r>
            <a:r>
              <a:rPr lang="en-US" sz="1600" dirty="0" smtClean="0">
                <a:solidFill>
                  <a:schemeClr val="bg1"/>
                </a:solidFill>
              </a:rPr>
              <a:t> dissolves into H</a:t>
            </a:r>
            <a:r>
              <a:rPr lang="en-US" sz="1600" baseline="-25000" dirty="0" smtClean="0">
                <a:solidFill>
                  <a:schemeClr val="bg1"/>
                </a:solidFill>
              </a:rPr>
              <a:t>2</a:t>
            </a:r>
            <a:r>
              <a:rPr lang="en-US" sz="1600" dirty="0" smtClean="0">
                <a:solidFill>
                  <a:schemeClr val="bg1"/>
                </a:solidFill>
              </a:rPr>
              <a:t>O,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which → H</a:t>
            </a:r>
            <a:r>
              <a:rPr lang="en-US" sz="1600" baseline="-25000" dirty="0" smtClean="0">
                <a:solidFill>
                  <a:schemeClr val="bg1"/>
                </a:solidFill>
              </a:rPr>
              <a:t>2</a:t>
            </a:r>
            <a:r>
              <a:rPr lang="en-US" sz="1600" dirty="0" smtClean="0">
                <a:solidFill>
                  <a:schemeClr val="bg1"/>
                </a:solidFill>
              </a:rPr>
              <a:t>CO</a:t>
            </a:r>
            <a:r>
              <a:rPr lang="en-US" sz="1600" baseline="-25000" dirty="0" smtClean="0">
                <a:solidFill>
                  <a:schemeClr val="bg1"/>
                </a:solidFill>
              </a:rPr>
              <a:t>3 </a:t>
            </a:r>
            <a:r>
              <a:rPr lang="en-US" sz="1600" dirty="0" smtClean="0">
                <a:solidFill>
                  <a:schemeClr val="bg1"/>
                </a:solidFill>
              </a:rPr>
              <a:t>(Acid)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51433" y="3411922"/>
            <a:ext cx="304121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When H</a:t>
            </a:r>
            <a:r>
              <a:rPr lang="en-US" sz="1400" baseline="-25000" dirty="0" smtClean="0">
                <a:solidFill>
                  <a:schemeClr val="bg1"/>
                </a:solidFill>
              </a:rPr>
              <a:t>2</a:t>
            </a:r>
            <a:r>
              <a:rPr lang="en-US" sz="1400" dirty="0" smtClean="0">
                <a:solidFill>
                  <a:schemeClr val="bg1"/>
                </a:solidFill>
              </a:rPr>
              <a:t>CO</a:t>
            </a:r>
            <a:r>
              <a:rPr lang="en-US" sz="1400" baseline="-25000" dirty="0" smtClean="0">
                <a:solidFill>
                  <a:schemeClr val="bg1"/>
                </a:solidFill>
              </a:rPr>
              <a:t>3 </a:t>
            </a:r>
            <a:r>
              <a:rPr lang="en-US" sz="1400" dirty="0" smtClean="0">
                <a:solidFill>
                  <a:schemeClr val="bg1"/>
                </a:solidFill>
              </a:rPr>
              <a:t>reaches the renal system,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it dissociates into H</a:t>
            </a:r>
            <a:r>
              <a:rPr lang="en-US" sz="1400" baseline="30000" dirty="0" smtClean="0">
                <a:solidFill>
                  <a:schemeClr val="bg1"/>
                </a:solidFill>
              </a:rPr>
              <a:t>+</a:t>
            </a:r>
            <a:r>
              <a:rPr lang="en-US" sz="1400" dirty="0" smtClean="0">
                <a:solidFill>
                  <a:schemeClr val="bg1"/>
                </a:solidFill>
              </a:rPr>
              <a:t> and HCO</a:t>
            </a:r>
            <a:r>
              <a:rPr lang="en-US" sz="1400" baseline="-25000" dirty="0" smtClean="0">
                <a:solidFill>
                  <a:schemeClr val="bg1"/>
                </a:solidFill>
              </a:rPr>
              <a:t>3 </a:t>
            </a:r>
            <a:r>
              <a:rPr lang="en-US" sz="1400" dirty="0" smtClean="0">
                <a:solidFill>
                  <a:schemeClr val="bg1"/>
                </a:solidFill>
              </a:rPr>
              <a:t>(Base)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GOAL is to have a pH of 7.4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Bicarb of 24 happens to be the number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that normally generates the Goal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But….it is NOT the GOAL</a:t>
            </a:r>
          </a:p>
          <a:p>
            <a:endParaRPr lang="en-US" sz="1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1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754" y="2886898"/>
            <a:ext cx="2290437" cy="229043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714731" y="3356011"/>
            <a:ext cx="73276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If another acid, other than CO</a:t>
            </a:r>
            <a:r>
              <a:rPr lang="en-US" sz="2400" baseline="-25000" dirty="0" smtClean="0">
                <a:solidFill>
                  <a:schemeClr val="bg1"/>
                </a:solidFill>
              </a:rPr>
              <a:t>2</a:t>
            </a:r>
            <a:r>
              <a:rPr lang="en-US" sz="2400" dirty="0" smtClean="0">
                <a:solidFill>
                  <a:schemeClr val="bg1"/>
                </a:solidFill>
              </a:rPr>
              <a:t>, is creating the imbalance,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the lungs cannot breath off any other acid…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824413" y="486836"/>
            <a:ext cx="3108282" cy="2789839"/>
            <a:chOff x="3329463" y="304223"/>
            <a:chExt cx="3108282" cy="2789839"/>
          </a:xfrm>
        </p:grpSpPr>
        <p:grpSp>
          <p:nvGrpSpPr>
            <p:cNvPr id="19" name="Group 18"/>
            <p:cNvGrpSpPr/>
            <p:nvPr/>
          </p:nvGrpSpPr>
          <p:grpSpPr>
            <a:xfrm>
              <a:off x="3943788" y="304223"/>
              <a:ext cx="2068977" cy="1388755"/>
              <a:chOff x="1363647" y="1607128"/>
              <a:chExt cx="1537411" cy="1163783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42" t="32503" r="3030" b="8408"/>
              <a:stretch/>
            </p:blipFill>
            <p:spPr>
              <a:xfrm rot="13724267">
                <a:off x="1635675" y="1505529"/>
                <a:ext cx="1163783" cy="1366982"/>
              </a:xfrm>
              <a:prstGeom prst="rect">
                <a:avLst/>
              </a:prstGeom>
            </p:spPr>
          </p:pic>
          <p:sp>
            <p:nvSpPr>
              <p:cNvPr id="26" name="Rectangle 25"/>
              <p:cNvSpPr/>
              <p:nvPr/>
            </p:nvSpPr>
            <p:spPr>
              <a:xfrm rot="19212135">
                <a:off x="1363647" y="2182089"/>
                <a:ext cx="508775" cy="5857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5164052" y="1351297"/>
              <a:ext cx="532134" cy="2426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837150" y="852176"/>
              <a:ext cx="532134" cy="389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463" y="1539291"/>
              <a:ext cx="3108282" cy="155477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849122" y="518648"/>
              <a:ext cx="838728" cy="440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412635" y="1258572"/>
              <a:ext cx="360218" cy="2980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39160" y="655190"/>
            <a:ext cx="3778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pH is out of balance…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063313" y="4702837"/>
            <a:ext cx="846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Gold Mark</a:t>
            </a:r>
          </a:p>
          <a:p>
            <a:r>
              <a:rPr lang="en-US" sz="1200" dirty="0" err="1" smtClean="0">
                <a:solidFill>
                  <a:schemeClr val="bg1"/>
                </a:solidFill>
              </a:rPr>
              <a:t>Mudpiles</a:t>
            </a:r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12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WINTER’S FORMULA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646" y="1465199"/>
            <a:ext cx="5815727" cy="36197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5274" y="1187938"/>
            <a:ext cx="5457825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7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CASE STUDY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263" y="2655344"/>
            <a:ext cx="6784975" cy="18145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4263" y="1567332"/>
            <a:ext cx="9642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 </a:t>
            </a:r>
            <a:r>
              <a:rPr lang="en-US" dirty="0" smtClean="0">
                <a:solidFill>
                  <a:schemeClr val="bg1"/>
                </a:solidFill>
              </a:rPr>
              <a:t>y/o female breathing 40 times a minute. </a:t>
            </a:r>
            <a:r>
              <a:rPr lang="en-US" dirty="0" smtClean="0">
                <a:solidFill>
                  <a:schemeClr val="bg1"/>
                </a:solidFill>
              </a:rPr>
              <a:t>Intubated in ED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r>
              <a:rPr lang="en-US" dirty="0" smtClean="0">
                <a:solidFill>
                  <a:schemeClr val="bg1"/>
                </a:solidFill>
              </a:rPr>
              <a:t>She is breathing over the vent. When you apply EtCO</a:t>
            </a:r>
            <a:r>
              <a:rPr lang="en-US" baseline="-25000" dirty="0" smtClean="0">
                <a:solidFill>
                  <a:schemeClr val="bg1"/>
                </a:solidFill>
              </a:rPr>
              <a:t>2 </a:t>
            </a:r>
            <a:r>
              <a:rPr lang="en-US" dirty="0" smtClean="0">
                <a:solidFill>
                  <a:schemeClr val="bg1"/>
                </a:solidFill>
              </a:rPr>
              <a:t>and it reads 18. You ask about labs and are provided with this set just prior to intubation.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23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CASE STUDY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2025" y="300028"/>
            <a:ext cx="5815727" cy="36197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2025" y="2396938"/>
            <a:ext cx="6784975" cy="18145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72025" y="4211451"/>
            <a:ext cx="6784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Na 141-Cl 105-CO2 13= 23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Assume albumin is 4 and </a:t>
            </a:r>
            <a:r>
              <a:rPr lang="en-US" dirty="0" err="1" smtClean="0">
                <a:solidFill>
                  <a:schemeClr val="bg1"/>
                </a:solidFill>
              </a:rPr>
              <a:t>std</a:t>
            </a:r>
            <a:r>
              <a:rPr lang="en-US" dirty="0" smtClean="0">
                <a:solidFill>
                  <a:schemeClr val="bg1"/>
                </a:solidFill>
              </a:rPr>
              <a:t> gap is 3X the albumin = 12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23 – 12= 11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16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CASE STUDY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022" y="1347375"/>
            <a:ext cx="5815727" cy="36197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3251" y="1356611"/>
            <a:ext cx="5457825" cy="37528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1450" y="3928723"/>
            <a:ext cx="5560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 is 7.0 </a:t>
            </a:r>
            <a:r>
              <a:rPr lang="en-US" dirty="0" smtClean="0">
                <a:solidFill>
                  <a:srgbClr val="FF0000"/>
                </a:solidFill>
              </a:rPr>
              <a:t>↓</a:t>
            </a:r>
            <a:r>
              <a:rPr lang="en-US" dirty="0" smtClean="0"/>
              <a:t> EtCO</a:t>
            </a:r>
            <a:r>
              <a:rPr lang="en-US" baseline="-25000" dirty="0" smtClean="0"/>
              <a:t>2</a:t>
            </a:r>
            <a:r>
              <a:rPr lang="en-US" dirty="0" smtClean="0"/>
              <a:t> is 18 </a:t>
            </a:r>
            <a:r>
              <a:rPr lang="en-US" dirty="0" smtClean="0">
                <a:solidFill>
                  <a:srgbClr val="FF0000"/>
                </a:solidFill>
              </a:rPr>
              <a:t>↓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4022" y="1347375"/>
            <a:ext cx="3373005" cy="284772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0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CASE STUDY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272747"/>
            <a:ext cx="5815727" cy="36197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7982" y="21917"/>
            <a:ext cx="5457825" cy="3752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587" y="3513719"/>
            <a:ext cx="6784975" cy="18145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988175" y="3994030"/>
            <a:ext cx="5345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Perfect HCO3 24, we have 13. We are short by 11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Perfect CO</a:t>
            </a:r>
            <a:r>
              <a:rPr lang="en-US" baseline="-25000" dirty="0" smtClean="0">
                <a:solidFill>
                  <a:schemeClr val="bg1"/>
                </a:solidFill>
              </a:rPr>
              <a:t>2 </a:t>
            </a:r>
            <a:r>
              <a:rPr lang="en-US" dirty="0" smtClean="0">
                <a:solidFill>
                  <a:schemeClr val="bg1"/>
                </a:solidFill>
              </a:rPr>
              <a:t> 40, Metabolic acidosis for Winters says Change the CO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the same as the HCO3 changed. 1:1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So what CO</a:t>
            </a:r>
            <a:r>
              <a:rPr lang="en-US" baseline="-25000" dirty="0" smtClean="0">
                <a:solidFill>
                  <a:schemeClr val="bg1"/>
                </a:solidFill>
              </a:rPr>
              <a:t>2 </a:t>
            </a:r>
            <a:r>
              <a:rPr lang="en-US" dirty="0" smtClean="0">
                <a:solidFill>
                  <a:schemeClr val="bg1"/>
                </a:solidFill>
              </a:rPr>
              <a:t>do we target 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3200" y="1548302"/>
            <a:ext cx="3373005" cy="284772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97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CASE STUDY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031" y="1477380"/>
            <a:ext cx="5815727" cy="36197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2260" y="1429786"/>
            <a:ext cx="5458197" cy="37528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5020" y="36787"/>
            <a:ext cx="5361980" cy="14339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9400" y="3555041"/>
            <a:ext cx="5778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HCO3 24 – 13= 11   EtCO</a:t>
            </a:r>
            <a:r>
              <a:rPr lang="en-US" baseline="-25000" dirty="0" smtClean="0"/>
              <a:t>2</a:t>
            </a:r>
            <a:r>
              <a:rPr lang="en-US" dirty="0" smtClean="0"/>
              <a:t>  40 – 11=  29</a:t>
            </a:r>
          </a:p>
          <a:p>
            <a:r>
              <a:rPr lang="en-US" dirty="0" smtClean="0"/>
              <a:t>HCO3 13(1.5) + 8 = 27.5</a:t>
            </a:r>
          </a:p>
          <a:p>
            <a:r>
              <a:rPr lang="en-US" dirty="0" smtClean="0"/>
              <a:t>HCO3 + 15 = 28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43031" y="2019026"/>
            <a:ext cx="3373005" cy="284772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027055" y="3353805"/>
            <a:ext cx="2165205" cy="3490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692401" y="4072122"/>
            <a:ext cx="349062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929533" y="4344594"/>
            <a:ext cx="4253491" cy="2726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78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AIRWAY MANAGEMENT AND VENTILATOR SETTINGS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pic>
        <p:nvPicPr>
          <p:cNvPr id="3074" name="Picture 2" descr="Image result for BV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557" y="1690688"/>
            <a:ext cx="4562767" cy="333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ventila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659" y="1027906"/>
            <a:ext cx="2922294" cy="409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62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93624" y="237685"/>
            <a:ext cx="7917873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Your partner who is hell bent on leaving in 5 minutes has the vent set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RR10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Tidal volume 500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PEEP 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FIO</a:t>
            </a:r>
            <a:r>
              <a:rPr lang="en-US" baseline="-25000" dirty="0" smtClean="0">
                <a:solidFill>
                  <a:schemeClr val="bg1"/>
                </a:solidFill>
              </a:rPr>
              <a:t>2 </a:t>
            </a:r>
            <a:r>
              <a:rPr lang="en-US" dirty="0" smtClean="0">
                <a:solidFill>
                  <a:schemeClr val="bg1"/>
                </a:solidFill>
              </a:rPr>
              <a:t>100 %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He/she slaps it on the tube and says let’s go! </a:t>
            </a:r>
          </a:p>
          <a:p>
            <a:endParaRPr lang="en-US" sz="1100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He/she set it </a:t>
            </a:r>
            <a:r>
              <a:rPr lang="en-US" dirty="0" err="1" smtClean="0">
                <a:solidFill>
                  <a:schemeClr val="bg1"/>
                </a:solidFill>
              </a:rPr>
              <a:t>en</a:t>
            </a:r>
            <a:r>
              <a:rPr lang="en-US" dirty="0" smtClean="0">
                <a:solidFill>
                  <a:schemeClr val="bg1"/>
                </a:solidFill>
              </a:rPr>
              <a:t> route</a:t>
            </a:r>
            <a:r>
              <a:rPr lang="en-US" dirty="0" smtClean="0">
                <a:solidFill>
                  <a:schemeClr val="bg1"/>
                </a:solidFill>
              </a:rPr>
              <a:t>, and put the vent on standby to get out quickly. </a:t>
            </a:r>
          </a:p>
          <a:p>
            <a:endParaRPr lang="en-US" sz="1100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Been doing it for years, what is 20 minutes going to hurt? </a:t>
            </a:r>
          </a:p>
          <a:p>
            <a:endParaRPr lang="en-US" sz="1100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	Well Dr. Bleess has shown us studies that show that at least 2 other 	people most often follow the initial settings. In some hospitals it could be 	several days before someone recognizes the less than optimal settings.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What happens if we just titrate EtCO</a:t>
            </a:r>
            <a:r>
              <a:rPr lang="en-US" baseline="-25000" dirty="0" smtClean="0">
                <a:solidFill>
                  <a:schemeClr val="bg1"/>
                </a:solidFill>
              </a:rPr>
              <a:t>2 </a:t>
            </a:r>
            <a:r>
              <a:rPr lang="en-US" dirty="0" smtClean="0">
                <a:solidFill>
                  <a:schemeClr val="bg1"/>
                </a:solidFill>
              </a:rPr>
              <a:t>to 40. Isn’t that the normal?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Our initial EtCO</a:t>
            </a:r>
            <a:r>
              <a:rPr lang="en-US" baseline="-25000" dirty="0" smtClean="0">
                <a:solidFill>
                  <a:schemeClr val="bg1"/>
                </a:solidFill>
              </a:rPr>
              <a:t>2 </a:t>
            </a:r>
            <a:r>
              <a:rPr lang="en-US" dirty="0" smtClean="0">
                <a:solidFill>
                  <a:schemeClr val="bg1"/>
                </a:solidFill>
              </a:rPr>
              <a:t>was 18. If we raise it to 40 what will that do to our patient?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∆ EtCO</a:t>
            </a:r>
            <a:r>
              <a:rPr lang="en-US" baseline="-25000" dirty="0" smtClean="0">
                <a:solidFill>
                  <a:schemeClr val="bg1"/>
                </a:solidFill>
              </a:rPr>
              <a:t>2 </a:t>
            </a:r>
            <a:r>
              <a:rPr lang="en-US" dirty="0" smtClean="0">
                <a:solidFill>
                  <a:schemeClr val="bg1"/>
                </a:solidFill>
              </a:rPr>
              <a:t>of 10 ↑ = ∆ pH by 0.08 ↓. We started at 7.0. 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41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58483" y="1849361"/>
            <a:ext cx="108836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 just added 22 points of CO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(acid) to our pH of 7.0. Our new pH is 6.8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How does this effect vasodilation?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How does this effect the </a:t>
            </a:r>
            <a:r>
              <a:rPr lang="en-US" dirty="0" err="1">
                <a:solidFill>
                  <a:schemeClr val="bg1"/>
                </a:solidFill>
              </a:rPr>
              <a:t>pressors</a:t>
            </a:r>
            <a:r>
              <a:rPr lang="en-US" dirty="0">
                <a:solidFill>
                  <a:schemeClr val="bg1"/>
                </a:solidFill>
              </a:rPr>
              <a:t> we are using to maintain pressure?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How does this effect the oxyhemoglobin disassociation curve?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Does it effect our electrolytes?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Does our patient still have a pulse?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54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COMMUNICATION GAP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58483" y="1849361"/>
            <a:ext cx="108836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Doctors and Nurses aren’t speaking the same </a:t>
            </a:r>
            <a:r>
              <a:rPr lang="en-US" dirty="0" smtClean="0">
                <a:solidFill>
                  <a:schemeClr val="bg1"/>
                </a:solidFill>
              </a:rPr>
              <a:t>language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Respiratory compensation Vs </a:t>
            </a:r>
            <a:r>
              <a:rPr lang="en-US" dirty="0" smtClean="0">
                <a:solidFill>
                  <a:schemeClr val="bg1"/>
                </a:solidFill>
              </a:rPr>
              <a:t>Homeostasis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</a:t>
            </a:r>
            <a:r>
              <a:rPr lang="en-US" baseline="-25000" dirty="0">
                <a:solidFill>
                  <a:schemeClr val="bg1"/>
                </a:solidFill>
              </a:rPr>
              <a:t>2 </a:t>
            </a:r>
            <a:r>
              <a:rPr lang="en-US" dirty="0">
                <a:solidFill>
                  <a:schemeClr val="bg1"/>
                </a:solidFill>
              </a:rPr>
              <a:t>vs HCO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 (or molecules vs pressures)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96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PUTTING IT TOGETHER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58483" y="1849361"/>
            <a:ext cx="108836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Let’s say we understand enough that we did manage to correct our pH to 7.4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Did anyone catch that K</a:t>
            </a:r>
            <a:r>
              <a:rPr lang="en-US" baseline="30000" dirty="0">
                <a:solidFill>
                  <a:schemeClr val="bg1"/>
                </a:solidFill>
              </a:rPr>
              <a:t>+</a:t>
            </a:r>
            <a:r>
              <a:rPr lang="en-US" dirty="0">
                <a:solidFill>
                  <a:schemeClr val="bg1"/>
                </a:solidFill>
              </a:rPr>
              <a:t> ?  We stated that for ∆ pH of 0.1 ↑ = ∆ K</a:t>
            </a:r>
            <a:r>
              <a:rPr lang="en-US" baseline="30000" dirty="0">
                <a:solidFill>
                  <a:schemeClr val="bg1"/>
                </a:solidFill>
              </a:rPr>
              <a:t>+ </a:t>
            </a:r>
            <a:r>
              <a:rPr lang="en-US" dirty="0">
                <a:solidFill>
                  <a:schemeClr val="bg1"/>
                </a:solidFill>
              </a:rPr>
              <a:t>0.6 ↓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We started at pH 7.0 ∆ to pH 7.4 our new K</a:t>
            </a:r>
            <a:r>
              <a:rPr lang="en-US" baseline="30000" dirty="0">
                <a:solidFill>
                  <a:schemeClr val="bg1"/>
                </a:solidFill>
              </a:rPr>
              <a:t>+ </a:t>
            </a:r>
            <a:r>
              <a:rPr lang="en-US" dirty="0">
                <a:solidFill>
                  <a:schemeClr val="bg1"/>
                </a:solidFill>
              </a:rPr>
              <a:t>is 0.6.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Your patient now shows a wide complex tachycardia on the monitor. You grab for amiodarone per ACLS protocol when you suddenly lose consciousness because Pete slapped you in the head. But that is a whole other lecture, we can talk.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11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5212" y="943509"/>
            <a:ext cx="4981575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6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67592"/>
          </a:xfrm>
        </p:spPr>
        <p:txBody>
          <a:bodyPr>
            <a:normAutofit fontScale="90000"/>
          </a:bodyPr>
          <a:lstStyle/>
          <a:p>
            <a:r>
              <a:rPr lang="en-US" sz="3600" dirty="0" err="1" smtClean="0">
                <a:solidFill>
                  <a:schemeClr val="bg1"/>
                </a:solidFill>
              </a:rPr>
              <a:t>FlightBridgeED</a:t>
            </a:r>
            <a:r>
              <a:rPr lang="en-US" sz="3600" dirty="0">
                <a:solidFill>
                  <a:schemeClr val="bg1"/>
                </a:solidFill>
              </a:rPr>
              <a:t>: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https://</a:t>
            </a:r>
            <a:r>
              <a:rPr lang="en-US" sz="3600" dirty="0" smtClean="0">
                <a:solidFill>
                  <a:schemeClr val="bg1"/>
                </a:solidFill>
              </a:rPr>
              <a:t>flightbridgeed.com/index.php/fbe-bookstore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 err="1">
                <a:solidFill>
                  <a:schemeClr val="bg1"/>
                </a:solidFill>
              </a:rPr>
              <a:t>MedCram</a:t>
            </a:r>
            <a:r>
              <a:rPr lang="en-US" sz="3600" dirty="0">
                <a:solidFill>
                  <a:schemeClr val="bg1"/>
                </a:solidFill>
              </a:rPr>
              <a:t>: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https://</a:t>
            </a:r>
            <a:r>
              <a:rPr lang="en-US" sz="3600" dirty="0" smtClean="0">
                <a:solidFill>
                  <a:schemeClr val="bg1"/>
                </a:solidFill>
              </a:rPr>
              <a:t>www.youtube.com/c/Medcram/search?query=acid%20base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The Ventilator Book: </a:t>
            </a:r>
            <a:r>
              <a:rPr lang="en-US" sz="3600" dirty="0" smtClean="0">
                <a:solidFill>
                  <a:schemeClr val="bg1"/>
                </a:solidFill>
              </a:rPr>
              <a:t/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https</a:t>
            </a:r>
            <a:r>
              <a:rPr lang="en-US" sz="3600" dirty="0">
                <a:solidFill>
                  <a:schemeClr val="bg1"/>
                </a:solidFill>
              </a:rPr>
              <a:t>://www.amazon.com/Ventilator-Book-William-Owens-MD/dp/0985296542</a:t>
            </a:r>
          </a:p>
        </p:txBody>
      </p:sp>
    </p:spTree>
    <p:extLst>
      <p:ext uri="{BB962C8B-B14F-4D97-AF65-F5344CB8AC3E}">
        <p14:creationId xmlns:p14="http://schemas.microsoft.com/office/powerpoint/2010/main" val="257772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PRONING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pic>
        <p:nvPicPr>
          <p:cNvPr id="4098" name="Picture 2" descr="Image result for pron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605" y="1405365"/>
            <a:ext cx="6168789" cy="368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53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PRONING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2217" y="1690688"/>
            <a:ext cx="11054783" cy="314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base"/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upine compresses the lungs by </a:t>
            </a:r>
            <a:r>
              <a:rPr lang="en-US" dirty="0">
                <a:solidFill>
                  <a:schemeClr val="bg1"/>
                </a:solidFill>
              </a:rPr>
              <a:t>gravity and other </a:t>
            </a:r>
            <a:r>
              <a:rPr lang="en-US" dirty="0" smtClean="0">
                <a:solidFill>
                  <a:schemeClr val="bg1"/>
                </a:solidFill>
              </a:rPr>
              <a:t>forces</a:t>
            </a:r>
          </a:p>
          <a:p>
            <a:pPr fontAlgn="base"/>
            <a:r>
              <a:rPr lang="en-US" dirty="0" smtClean="0">
                <a:solidFill>
                  <a:schemeClr val="bg1"/>
                </a:solidFill>
              </a:rPr>
              <a:t>Causes </a:t>
            </a:r>
            <a:r>
              <a:rPr lang="en-US" dirty="0">
                <a:solidFill>
                  <a:schemeClr val="bg1"/>
                </a:solidFill>
              </a:rPr>
              <a:t>hyperinflation of alveoli in the ventral </a:t>
            </a:r>
            <a:r>
              <a:rPr lang="en-US" dirty="0" smtClean="0">
                <a:solidFill>
                  <a:schemeClr val="bg1"/>
                </a:solidFill>
              </a:rPr>
              <a:t>(upward) </a:t>
            </a:r>
            <a:r>
              <a:rPr lang="en-US" dirty="0">
                <a:solidFill>
                  <a:schemeClr val="bg1"/>
                </a:solidFill>
              </a:rPr>
              <a:t>lung while causing alveolar collapse (atelectasis) in the </a:t>
            </a:r>
            <a:r>
              <a:rPr lang="en-US" dirty="0" smtClean="0">
                <a:solidFill>
                  <a:schemeClr val="bg1"/>
                </a:solidFill>
              </a:rPr>
              <a:t>dorsal lung (closest </a:t>
            </a:r>
            <a:r>
              <a:rPr lang="en-US" dirty="0">
                <a:solidFill>
                  <a:schemeClr val="bg1"/>
                </a:solidFill>
              </a:rPr>
              <a:t>the bed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  <a:p>
            <a:pPr fontAlgn="base"/>
            <a:r>
              <a:rPr lang="en-US" dirty="0">
                <a:solidFill>
                  <a:schemeClr val="bg1"/>
                </a:solidFill>
              </a:rPr>
              <a:t>Gravity </a:t>
            </a:r>
            <a:r>
              <a:rPr lang="en-US" dirty="0" smtClean="0">
                <a:solidFill>
                  <a:schemeClr val="bg1"/>
                </a:solidFill>
              </a:rPr>
              <a:t>pushes </a:t>
            </a:r>
            <a:r>
              <a:rPr lang="en-US" dirty="0">
                <a:solidFill>
                  <a:schemeClr val="bg1"/>
                </a:solidFill>
              </a:rPr>
              <a:t>blood </a:t>
            </a:r>
            <a:r>
              <a:rPr lang="en-US" dirty="0" smtClean="0">
                <a:solidFill>
                  <a:schemeClr val="bg1"/>
                </a:solidFill>
              </a:rPr>
              <a:t>down </a:t>
            </a:r>
            <a:r>
              <a:rPr lang="en-US" dirty="0">
                <a:solidFill>
                  <a:schemeClr val="bg1"/>
                </a:solidFill>
              </a:rPr>
              <a:t>toward the poorly oxygenated alveoli in the posterior </a:t>
            </a:r>
            <a:r>
              <a:rPr lang="en-US" dirty="0" smtClean="0">
                <a:solidFill>
                  <a:schemeClr val="bg1"/>
                </a:solidFill>
              </a:rPr>
              <a:t>lung—creates a </a:t>
            </a:r>
            <a:r>
              <a:rPr lang="en-US" dirty="0">
                <a:solidFill>
                  <a:schemeClr val="bg1"/>
                </a:solidFill>
              </a:rPr>
              <a:t>ventilation/perfusion </a:t>
            </a:r>
            <a:r>
              <a:rPr lang="en-US" dirty="0" smtClean="0">
                <a:solidFill>
                  <a:schemeClr val="bg1"/>
                </a:solidFill>
              </a:rPr>
              <a:t>mismatch</a:t>
            </a:r>
            <a:endParaRPr sz="2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PRONING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2217" y="1690688"/>
            <a:ext cx="11054783" cy="314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base"/>
            <a:r>
              <a:rPr lang="en-US" dirty="0">
                <a:solidFill>
                  <a:schemeClr val="bg1"/>
                </a:solidFill>
              </a:rPr>
              <a:t>B</a:t>
            </a:r>
            <a:r>
              <a:rPr lang="en-US" dirty="0" smtClean="0">
                <a:solidFill>
                  <a:schemeClr val="bg1"/>
                </a:solidFill>
              </a:rPr>
              <a:t>etter </a:t>
            </a:r>
            <a:r>
              <a:rPr lang="en-US" dirty="0">
                <a:solidFill>
                  <a:schemeClr val="bg1"/>
                </a:solidFill>
              </a:rPr>
              <a:t>ventilation of the dorsal </a:t>
            </a:r>
            <a:r>
              <a:rPr lang="en-US" dirty="0" smtClean="0">
                <a:solidFill>
                  <a:schemeClr val="bg1"/>
                </a:solidFill>
              </a:rPr>
              <a:t>lung threatened </a:t>
            </a:r>
            <a:r>
              <a:rPr lang="en-US" dirty="0">
                <a:solidFill>
                  <a:schemeClr val="bg1"/>
                </a:solidFill>
              </a:rPr>
              <a:t>by alveolar </a:t>
            </a:r>
            <a:r>
              <a:rPr lang="en-US" dirty="0" smtClean="0">
                <a:solidFill>
                  <a:schemeClr val="bg1"/>
                </a:solidFill>
              </a:rPr>
              <a:t>collapse</a:t>
            </a:r>
            <a:endParaRPr lang="en-US" dirty="0">
              <a:solidFill>
                <a:schemeClr val="bg1"/>
              </a:solidFill>
            </a:endParaRPr>
          </a:p>
          <a:p>
            <a:pPr fontAlgn="base"/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mprovement </a:t>
            </a:r>
            <a:r>
              <a:rPr lang="en-US" dirty="0">
                <a:solidFill>
                  <a:schemeClr val="bg1"/>
                </a:solidFill>
              </a:rPr>
              <a:t>in ventilation/perfusion </a:t>
            </a:r>
            <a:r>
              <a:rPr lang="en-US" dirty="0" smtClean="0">
                <a:solidFill>
                  <a:schemeClr val="bg1"/>
                </a:solidFill>
              </a:rPr>
              <a:t>matching and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potentially </a:t>
            </a:r>
            <a:r>
              <a:rPr lang="en-US" dirty="0">
                <a:solidFill>
                  <a:schemeClr val="bg1"/>
                </a:solidFill>
              </a:rPr>
              <a:t>an improvement in mortality.</a:t>
            </a:r>
          </a:p>
          <a:p>
            <a:pPr fontAlgn="base"/>
            <a:r>
              <a:rPr lang="en-US" dirty="0" smtClean="0">
                <a:solidFill>
                  <a:schemeClr val="bg1"/>
                </a:solidFill>
              </a:rPr>
              <a:t>This result in </a:t>
            </a:r>
            <a:r>
              <a:rPr lang="en-US" dirty="0">
                <a:solidFill>
                  <a:schemeClr val="bg1"/>
                </a:solidFill>
              </a:rPr>
              <a:t>a more even distribution of ventilator volumes and pressures throughout the </a:t>
            </a:r>
            <a:r>
              <a:rPr lang="en-US" dirty="0" smtClean="0">
                <a:solidFill>
                  <a:schemeClr val="bg1"/>
                </a:solidFill>
              </a:rPr>
              <a:t>lung--thought </a:t>
            </a:r>
            <a:r>
              <a:rPr lang="en-US" dirty="0">
                <a:solidFill>
                  <a:schemeClr val="bg1"/>
                </a:solidFill>
              </a:rPr>
              <a:t>to reduce the incidence and severity of ventilator-induced lung </a:t>
            </a:r>
            <a:r>
              <a:rPr lang="en-US" dirty="0" smtClean="0">
                <a:solidFill>
                  <a:schemeClr val="bg1"/>
                </a:solidFill>
              </a:rPr>
              <a:t>injury</a:t>
            </a:r>
            <a:endParaRPr lang="en-US" dirty="0">
              <a:solidFill>
                <a:schemeClr val="bg1"/>
              </a:solidFill>
            </a:endParaRPr>
          </a:p>
          <a:p>
            <a:pPr fontAlgn="base"/>
            <a:endParaRPr sz="2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2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11308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CARDIAC ARREST IN PRONED PATIENT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AL-ZKsCN_o0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705668" y="1338220"/>
            <a:ext cx="6780663" cy="3814123"/>
          </a:xfrm>
          <a:prstGeom prst="rect">
            <a:avLst/>
          </a:prstGeom>
        </p:spPr>
      </p:pic>
      <p:pic>
        <p:nvPicPr>
          <p:cNvPr id="101" name="Google Shape;10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4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CASE PRESENTATION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2217" y="1690688"/>
            <a:ext cx="5693867" cy="314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58 year-old male presented to the ED with acute respiratory failure requiring intubation</a:t>
            </a:r>
          </a:p>
          <a:p>
            <a:pPr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Thoughts?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None/>
            </a:pPr>
            <a:endParaRPr sz="2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pic>
        <p:nvPicPr>
          <p:cNvPr id="1026" name="Picture 2" descr="https://corependium.s3.amazonaws.com/chapters/rec906m1mD6SRH9np/images/cf334d1d-526c-4c18-86d1-19c8618a1186/origin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425" y="542546"/>
            <a:ext cx="5533233" cy="447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81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11308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CARDIAC ARREST IN PRONED PATIENT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pic>
        <p:nvPicPr>
          <p:cNvPr id="4" name="Prone CP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82182" y="1511347"/>
            <a:ext cx="6442922" cy="3624061"/>
          </a:xfrm>
        </p:spPr>
      </p:pic>
    </p:spTree>
    <p:extLst>
      <p:ext uri="{BB962C8B-B14F-4D97-AF65-F5344CB8AC3E}">
        <p14:creationId xmlns:p14="http://schemas.microsoft.com/office/powerpoint/2010/main" val="349925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SEDATION MEDICATIONS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pic>
        <p:nvPicPr>
          <p:cNvPr id="5122" name="Picture 2" descr="Image result for sedation med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125" y="1457133"/>
            <a:ext cx="2306472" cy="375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propofo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3" r="30645"/>
          <a:stretch/>
        </p:blipFill>
        <p:spPr bwMode="auto">
          <a:xfrm>
            <a:off x="1507006" y="1457157"/>
            <a:ext cx="2429301" cy="36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precedex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9" t="2334" r="19628" b="-408"/>
          <a:stretch/>
        </p:blipFill>
        <p:spPr bwMode="auto">
          <a:xfrm>
            <a:off x="3936307" y="1457133"/>
            <a:ext cx="2185158" cy="371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ketamin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2" t="6248" r="45036" b="12209"/>
          <a:stretch/>
        </p:blipFill>
        <p:spPr bwMode="auto">
          <a:xfrm>
            <a:off x="6121465" y="1457133"/>
            <a:ext cx="2277660" cy="37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56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ETOMIDATE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2217" y="1690688"/>
            <a:ext cx="10012187" cy="314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Non-Barbiturate Hypnotic</a:t>
            </a:r>
            <a:endParaRPr lang="en-US" dirty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Dose: </a:t>
            </a:r>
            <a:r>
              <a:rPr lang="en-US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0.2-0.3 (max 0.6) </a:t>
            </a:r>
            <a:r>
              <a:rPr lang="en-US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mg/kg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Route: IV/IO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Onset: </a:t>
            </a:r>
            <a:r>
              <a:rPr lang="en-US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1-2 </a:t>
            </a:r>
            <a:r>
              <a:rPr lang="en-US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minutes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Duration: Variable </a:t>
            </a:r>
            <a:r>
              <a:rPr lang="en-US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(100 seconds per 0.1 mg/kg)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Indications</a:t>
            </a:r>
            <a:r>
              <a:rPr lang="en-US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: Sedation </a:t>
            </a:r>
            <a:r>
              <a:rPr lang="en-US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for intubation or procedures and ongoing sedation in mechanically ventilated patients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Contraindications: Allergy to drug components, history of adrenal issues </a:t>
            </a:r>
            <a:endParaRPr lang="en-US" sz="2800" dirty="0" smtClean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endParaRPr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pic>
        <p:nvPicPr>
          <p:cNvPr id="2050" name="Picture 2" descr="Image result for etomida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064" y="138178"/>
            <a:ext cx="2230138" cy="278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29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FENTANYL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2217" y="1690688"/>
            <a:ext cx="10012187" cy="314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Narcotic Analgesic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Dose: 1-2 mcg/kg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b="0" i="0" u="none" strike="noStrike" cap="none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Route: IV/IO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Onset: 1-3 minutes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b="0" i="0" u="none" strike="noStrike" cap="none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Duration: 15-20 minutes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Indications: Blunting of circulatory response to intubation or suspected known increased ICP or cardiovascular disease.  Continuous pain management for intubated patients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b="0" i="0" u="none" strike="noStrike" cap="none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Contraindications: Allergy to drug components; caution with documented history of rigid chest syndrome</a:t>
            </a:r>
            <a:endParaRPr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pic>
        <p:nvPicPr>
          <p:cNvPr id="1026" name="Picture 2" descr="Image result for fentany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6" r="33071"/>
          <a:stretch/>
        </p:blipFill>
        <p:spPr bwMode="auto">
          <a:xfrm>
            <a:off x="8715115" y="228317"/>
            <a:ext cx="1478926" cy="292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01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MIDAZOLAM (VERSED)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2217" y="1690688"/>
            <a:ext cx="10012187" cy="314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Benzodiazepine</a:t>
            </a:r>
            <a:endParaRPr lang="en-US" dirty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Dose: </a:t>
            </a:r>
            <a:r>
              <a:rPr lang="en-US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1-5 mg/kg</a:t>
            </a:r>
            <a:endParaRPr lang="en-US" dirty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Route: IV/IO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Onset: 3</a:t>
            </a:r>
            <a:r>
              <a:rPr lang="en-US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-5 </a:t>
            </a:r>
            <a:r>
              <a:rPr lang="en-US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minutes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Duration: </a:t>
            </a:r>
            <a:r>
              <a:rPr lang="en-US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Variable (short acting)</a:t>
            </a:r>
            <a:endParaRPr lang="en-US" dirty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Indications: </a:t>
            </a:r>
            <a:r>
              <a:rPr lang="en-US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Sedation for anxiety and ongoing sedation in mechanically ventilated patients</a:t>
            </a:r>
            <a:endParaRPr lang="en-US" dirty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Contraindications: Allergy to drug </a:t>
            </a:r>
            <a:r>
              <a:rPr lang="en-US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components and hypotension</a:t>
            </a:r>
            <a:endParaRPr sz="2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pic>
        <p:nvPicPr>
          <p:cNvPr id="7" name="Picture 2" descr="Image result for sedation med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063" y="268175"/>
            <a:ext cx="1747558" cy="284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69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KETAMINE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2217" y="1690688"/>
            <a:ext cx="10012187" cy="3442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Non-</a:t>
            </a:r>
            <a:r>
              <a:rPr lang="en-US" sz="2800" b="0" i="0" u="none" strike="noStrike" cap="none" dirty="0" err="1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Barbituate</a:t>
            </a:r>
            <a:r>
              <a:rPr lang="en-US" sz="2800" b="0" i="0" u="none" strike="noStrike" cap="none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Anesthetic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Dose: 1-2 mg/kg IV—RSI Induction</a:t>
            </a:r>
          </a:p>
          <a:p>
            <a:pPr marL="457200" lvl="1" indent="0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None/>
            </a:pPr>
            <a:r>
              <a:rPr lang="en-US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	        4 mg/kg IV or IM—Excited Delirium</a:t>
            </a:r>
          </a:p>
          <a:p>
            <a:pPr marL="457200" lvl="1" indent="0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None/>
            </a:pP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       0.1-0.25 mg/kg IV—Pain Management</a:t>
            </a:r>
          </a:p>
          <a:p>
            <a:pPr marL="457200" lvl="1" indent="0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None/>
            </a:pP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	 </a:t>
            </a:r>
            <a:r>
              <a:rPr lang="en-US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      05.-1 mg/kg IV—Sedation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</a:pPr>
            <a:r>
              <a:rPr lang="en-US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Route: IV/IO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</a:pPr>
            <a:r>
              <a:rPr lang="en-US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Onset: Variable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</a:pPr>
            <a:r>
              <a:rPr lang="en-US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Duration: Variable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</a:pPr>
            <a:r>
              <a:rPr lang="en-US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Indications: Sedation for Induction with Severe Bronchospasm, analgesia, ongoing sedation, excited delirium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</a:pPr>
            <a:r>
              <a:rPr lang="en-US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Contraindications: Allergy to drug components, hypertension</a:t>
            </a: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pic>
        <p:nvPicPr>
          <p:cNvPr id="7" name="Picture 8" descr="Image result for ketamin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2" t="6248" r="45036" b="12209"/>
          <a:stretch/>
        </p:blipFill>
        <p:spPr bwMode="auto">
          <a:xfrm>
            <a:off x="8088288" y="240809"/>
            <a:ext cx="2277660" cy="37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83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PROPOFOL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sp>
        <p:nvSpPr>
          <p:cNvPr id="7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1650" y="1690688"/>
            <a:ext cx="10012363" cy="3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Non-Barbiturate Anesthetic</a:t>
            </a:r>
            <a:endParaRPr lang="en-US" dirty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Dose: </a:t>
            </a:r>
            <a:r>
              <a:rPr lang="en-US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1-2.5 mg/kg bolus for induction and 5-75 mcg/kg infusion</a:t>
            </a:r>
            <a:endParaRPr lang="en-US" dirty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Route: IV/IO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Onset: </a:t>
            </a:r>
            <a:r>
              <a:rPr lang="en-US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1-2 </a:t>
            </a:r>
            <a:r>
              <a:rPr lang="en-US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minutes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Duration: Variable </a:t>
            </a:r>
            <a:r>
              <a:rPr lang="en-US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(Approximately 10 minutes for bolus)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Indications</a:t>
            </a:r>
            <a:r>
              <a:rPr lang="en-US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: Sedation </a:t>
            </a:r>
            <a:r>
              <a:rPr lang="en-US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for intubation or procedures and ongoing sedation in mechanically ventilated patients (Several off label usages)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Contraindications: Allergy to drug components, hypotension (Possibly Egg or Soy)</a:t>
            </a:r>
            <a:endParaRPr lang="en-US" sz="2800" dirty="0" smtClean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endParaRPr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4" descr="Image result for propofo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3" r="30645"/>
          <a:stretch/>
        </p:blipFill>
        <p:spPr bwMode="auto">
          <a:xfrm>
            <a:off x="9929004" y="365125"/>
            <a:ext cx="1842155" cy="278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80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DEXMEDETOMIDINE (PRECEDEX)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  <p:pic>
        <p:nvPicPr>
          <p:cNvPr id="7" name="Picture 6" descr="Image result for precedex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9" t="2334" r="19628" b="-408"/>
          <a:stretch/>
        </p:blipFill>
        <p:spPr bwMode="auto">
          <a:xfrm>
            <a:off x="10040699" y="439947"/>
            <a:ext cx="1639913" cy="278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1650" y="1690688"/>
            <a:ext cx="10012363" cy="3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Alpha</a:t>
            </a:r>
            <a:r>
              <a:rPr lang="en-US" baseline="-250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2</a:t>
            </a:r>
            <a:r>
              <a:rPr lang="en-US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-Adrenergic Agonist</a:t>
            </a:r>
            <a:endParaRPr lang="en-US" dirty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Dose: </a:t>
            </a:r>
            <a:r>
              <a:rPr lang="en-US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0.2-1.5 mcg/kg/hour (Typical 0.2-0.7 mcg/kg/hour</a:t>
            </a:r>
            <a:endParaRPr lang="en-US" dirty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Route: IV/IO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Onset: </a:t>
            </a:r>
            <a:r>
              <a:rPr lang="en-US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5 </a:t>
            </a:r>
            <a:r>
              <a:rPr lang="en-US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minutes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Duration: Variable </a:t>
            </a:r>
            <a:r>
              <a:rPr lang="en-US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(Approximately 15minutes)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Indications</a:t>
            </a:r>
            <a:r>
              <a:rPr lang="en-US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: Sedation </a:t>
            </a:r>
            <a:r>
              <a:rPr lang="en-US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for intubation or procedures and ongoing sedation in mechanically ventilated patients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Contraindications: Allergy to drug components, hypotension/bradycardia</a:t>
            </a:r>
            <a:endParaRPr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163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617419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366675" y="1598978"/>
            <a:ext cx="5670057" cy="2956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bg1"/>
              </a:buClr>
              <a:buNone/>
            </a:pPr>
            <a:r>
              <a:rPr lang="en-US" dirty="0" smtClean="0">
                <a:solidFill>
                  <a:schemeClr val="bg1"/>
                </a:solidFill>
              </a:rPr>
              <a:t>Brandon.B.Bleess@osfhealthcare.org</a:t>
            </a:r>
          </a:p>
          <a:p>
            <a:pPr indent="-457200">
              <a:spcBef>
                <a:spcPts val="0"/>
              </a:spcBef>
              <a:buClr>
                <a:schemeClr val="bg1"/>
              </a:buClr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Clr>
                <a:schemeClr val="bg1"/>
              </a:buClr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Clr>
                <a:schemeClr val="bg1"/>
              </a:buClr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Clr>
                <a:schemeClr val="bg1"/>
              </a:buClr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Clr>
                <a:schemeClr val="bg1"/>
              </a:buClr>
              <a:buNone/>
            </a:pPr>
            <a:r>
              <a:rPr lang="en-US" dirty="0" smtClean="0">
                <a:solidFill>
                  <a:schemeClr val="bg1"/>
                </a:solidFill>
              </a:rPr>
              <a:t>Robert.M.Jones@osfhealthcare.org</a:t>
            </a:r>
            <a:endParaRPr lang="en-US" dirty="0">
              <a:solidFill>
                <a:schemeClr val="bg1"/>
              </a:solidFill>
            </a:endParaRPr>
          </a:p>
          <a:p>
            <a:pPr indent="-457200">
              <a:spcBef>
                <a:spcPts val="0"/>
              </a:spcBef>
              <a:buClr>
                <a:schemeClr val="bg1"/>
              </a:buClr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Clr>
                <a:schemeClr val="bg1"/>
              </a:buClr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540610" y="2264436"/>
            <a:ext cx="1898161" cy="379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@</a:t>
            </a:r>
            <a:r>
              <a:rPr lang="en-US" sz="2800" dirty="0" err="1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BBBleess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oogle Shape;91;p13" descr="Image result for twitter log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8535" y="2312941"/>
            <a:ext cx="592075" cy="458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confused-toddler_3">
            <a:hlinkClick r:id="" action="ppaction://media"/>
            <a:extLst>
              <a:ext uri="{FF2B5EF4-FFF2-40B4-BE49-F238E27FC236}">
                <a16:creationId xmlns:a16="http://schemas.microsoft.com/office/drawing/2014/main" id="{1343C473-E6E5-4588-9A4C-96B3BDE8C3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1245264"/>
            <a:ext cx="5846803" cy="2135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0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REFERENCES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2217" y="1235120"/>
            <a:ext cx="10851583" cy="3898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Gervais HW, </a:t>
            </a:r>
            <a:r>
              <a:rPr lang="en-US" sz="1800" dirty="0" err="1" smtClean="0">
                <a:solidFill>
                  <a:schemeClr val="bg1"/>
                </a:solidFill>
              </a:rPr>
              <a:t>Eberle</a:t>
            </a:r>
            <a:r>
              <a:rPr lang="en-US" sz="1800" dirty="0" smtClean="0">
                <a:solidFill>
                  <a:schemeClr val="bg1"/>
                </a:solidFill>
              </a:rPr>
              <a:t> B, </a:t>
            </a:r>
            <a:r>
              <a:rPr lang="en-US" sz="1800" dirty="0" err="1" smtClean="0">
                <a:solidFill>
                  <a:schemeClr val="bg1"/>
                </a:solidFill>
              </a:rPr>
              <a:t>Konietzke</a:t>
            </a:r>
            <a:r>
              <a:rPr lang="en-US" sz="1800" dirty="0" smtClean="0">
                <a:solidFill>
                  <a:schemeClr val="bg1"/>
                </a:solidFill>
              </a:rPr>
              <a:t> D, </a:t>
            </a:r>
            <a:r>
              <a:rPr lang="en-US" sz="1800" dirty="0" err="1" smtClean="0">
                <a:solidFill>
                  <a:schemeClr val="bg1"/>
                </a:solidFill>
              </a:rPr>
              <a:t>Hennes</a:t>
            </a:r>
            <a:r>
              <a:rPr lang="en-US" sz="1800" dirty="0" smtClean="0">
                <a:solidFill>
                  <a:schemeClr val="bg1"/>
                </a:solidFill>
              </a:rPr>
              <a:t> HJ, Dick W, “Comparison of blood gases of ventilated patients during transport”. Critical Care Medicine 1987;15:761-763.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Weiss, Steven J., et al. "Automatic Transport Ventilator Versus Bag Valve In The EMS Setting: A Prospective, Randomized Trial." Southern Medical Journal 98.10 (2005): 970-976.</a:t>
            </a:r>
          </a:p>
          <a:p>
            <a:r>
              <a:rPr lang="en-US" sz="1800" dirty="0" err="1" smtClean="0">
                <a:solidFill>
                  <a:schemeClr val="bg1"/>
                </a:solidFill>
              </a:rPr>
              <a:t>Slutsky</a:t>
            </a:r>
            <a:r>
              <a:rPr lang="en-US" sz="1800" dirty="0" smtClean="0">
                <a:solidFill>
                  <a:schemeClr val="bg1"/>
                </a:solidFill>
              </a:rPr>
              <a:t> AS, </a:t>
            </a:r>
            <a:r>
              <a:rPr lang="en-US" sz="1800" dirty="0" err="1" smtClean="0">
                <a:solidFill>
                  <a:schemeClr val="bg1"/>
                </a:solidFill>
              </a:rPr>
              <a:t>Ranieri</a:t>
            </a:r>
            <a:r>
              <a:rPr lang="en-US" sz="1800" dirty="0" smtClean="0">
                <a:solidFill>
                  <a:schemeClr val="bg1"/>
                </a:solidFill>
              </a:rPr>
              <a:t> VM. Ventilator-induced lung injury. N </a:t>
            </a:r>
            <a:r>
              <a:rPr lang="en-US" sz="1800" dirty="0" err="1" smtClean="0">
                <a:solidFill>
                  <a:schemeClr val="bg1"/>
                </a:solidFill>
              </a:rPr>
              <a:t>Engl</a:t>
            </a:r>
            <a:r>
              <a:rPr lang="en-US" sz="1800" dirty="0" smtClean="0">
                <a:solidFill>
                  <a:schemeClr val="bg1"/>
                </a:solidFill>
              </a:rPr>
              <a:t> J Med. 2013 Nov 28;369(22):2126-36.</a:t>
            </a:r>
          </a:p>
          <a:p>
            <a:r>
              <a:rPr lang="en-US" sz="1800" dirty="0" err="1" smtClean="0">
                <a:solidFill>
                  <a:schemeClr val="bg1"/>
                </a:solidFill>
              </a:rPr>
              <a:t>Gattinoni</a:t>
            </a:r>
            <a:r>
              <a:rPr lang="en-US" sz="1800" dirty="0" smtClean="0">
                <a:solidFill>
                  <a:schemeClr val="bg1"/>
                </a:solidFill>
              </a:rPr>
              <a:t> L, </a:t>
            </a:r>
            <a:r>
              <a:rPr lang="en-US" sz="1800" dirty="0" err="1" smtClean="0">
                <a:solidFill>
                  <a:schemeClr val="bg1"/>
                </a:solidFill>
              </a:rPr>
              <a:t>Tonetti</a:t>
            </a:r>
            <a:r>
              <a:rPr lang="en-US" sz="1800" dirty="0" smtClean="0">
                <a:solidFill>
                  <a:schemeClr val="bg1"/>
                </a:solidFill>
              </a:rPr>
              <a:t> T, </a:t>
            </a:r>
            <a:r>
              <a:rPr lang="en-US" sz="1800" dirty="0" err="1" smtClean="0">
                <a:solidFill>
                  <a:schemeClr val="bg1"/>
                </a:solidFill>
              </a:rPr>
              <a:t>Cressoni</a:t>
            </a:r>
            <a:r>
              <a:rPr lang="en-US" sz="1800" dirty="0" smtClean="0">
                <a:solidFill>
                  <a:schemeClr val="bg1"/>
                </a:solidFill>
              </a:rPr>
              <a:t> M, </a:t>
            </a:r>
            <a:r>
              <a:rPr lang="en-US" sz="1800" dirty="0" err="1" smtClean="0">
                <a:solidFill>
                  <a:schemeClr val="bg1"/>
                </a:solidFill>
              </a:rPr>
              <a:t>Cadringher</a:t>
            </a:r>
            <a:r>
              <a:rPr lang="en-US" sz="1800" dirty="0" smtClean="0">
                <a:solidFill>
                  <a:schemeClr val="bg1"/>
                </a:solidFill>
              </a:rPr>
              <a:t> P, Herrmann P, </a:t>
            </a:r>
            <a:r>
              <a:rPr lang="en-US" sz="1800" dirty="0" err="1" smtClean="0">
                <a:solidFill>
                  <a:schemeClr val="bg1"/>
                </a:solidFill>
              </a:rPr>
              <a:t>Moerer</a:t>
            </a:r>
            <a:r>
              <a:rPr lang="en-US" sz="1800" dirty="0" smtClean="0">
                <a:solidFill>
                  <a:schemeClr val="bg1"/>
                </a:solidFill>
              </a:rPr>
              <a:t> O, </a:t>
            </a:r>
            <a:r>
              <a:rPr lang="en-US" sz="1800" dirty="0" err="1" smtClean="0">
                <a:solidFill>
                  <a:schemeClr val="bg1"/>
                </a:solidFill>
              </a:rPr>
              <a:t>Protti</a:t>
            </a:r>
            <a:r>
              <a:rPr lang="en-US" sz="1800" dirty="0" smtClean="0">
                <a:solidFill>
                  <a:schemeClr val="bg1"/>
                </a:solidFill>
              </a:rPr>
              <a:t> A, </a:t>
            </a:r>
            <a:r>
              <a:rPr lang="en-US" sz="1800" dirty="0" err="1" smtClean="0">
                <a:solidFill>
                  <a:schemeClr val="bg1"/>
                </a:solidFill>
              </a:rPr>
              <a:t>Gotti</a:t>
            </a:r>
            <a:r>
              <a:rPr lang="en-US" sz="1800" dirty="0" smtClean="0">
                <a:solidFill>
                  <a:schemeClr val="bg1"/>
                </a:solidFill>
              </a:rPr>
              <a:t> M, </a:t>
            </a:r>
            <a:r>
              <a:rPr lang="en-US" sz="1800" dirty="0" err="1" smtClean="0">
                <a:solidFill>
                  <a:schemeClr val="bg1"/>
                </a:solidFill>
              </a:rPr>
              <a:t>Chiurazzi</a:t>
            </a:r>
            <a:r>
              <a:rPr lang="en-US" sz="1800" dirty="0" smtClean="0">
                <a:solidFill>
                  <a:schemeClr val="bg1"/>
                </a:solidFill>
              </a:rPr>
              <a:t> C, </a:t>
            </a:r>
            <a:r>
              <a:rPr lang="en-US" sz="1800" dirty="0" err="1" smtClean="0">
                <a:solidFill>
                  <a:schemeClr val="bg1"/>
                </a:solidFill>
              </a:rPr>
              <a:t>Carlesso</a:t>
            </a:r>
            <a:r>
              <a:rPr lang="en-US" sz="1800" dirty="0" smtClean="0">
                <a:solidFill>
                  <a:schemeClr val="bg1"/>
                </a:solidFill>
              </a:rPr>
              <a:t> E, </a:t>
            </a:r>
            <a:r>
              <a:rPr lang="en-US" sz="1800" dirty="0" err="1" smtClean="0">
                <a:solidFill>
                  <a:schemeClr val="bg1"/>
                </a:solidFill>
              </a:rPr>
              <a:t>Chiumello</a:t>
            </a:r>
            <a:r>
              <a:rPr lang="en-US" sz="1800" dirty="0" smtClean="0">
                <a:solidFill>
                  <a:schemeClr val="bg1"/>
                </a:solidFill>
              </a:rPr>
              <a:t> D, </a:t>
            </a:r>
            <a:r>
              <a:rPr lang="en-US" sz="1800" dirty="0" err="1" smtClean="0">
                <a:solidFill>
                  <a:schemeClr val="bg1"/>
                </a:solidFill>
              </a:rPr>
              <a:t>Quintel</a:t>
            </a:r>
            <a:r>
              <a:rPr lang="en-US" sz="1800" dirty="0" smtClean="0">
                <a:solidFill>
                  <a:schemeClr val="bg1"/>
                </a:solidFill>
              </a:rPr>
              <a:t> M. Ventilator-related causes of lung injury: the mechanical power. Intensive Care Med. 2016 Oct;42(10):1567-75.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The Acute Respiratory Distress Syndrome Network: Ventilation with lower tidal volumes as compared with traditional tidal volumes for acute lung injury and the acute respiratory distress syndrome. N </a:t>
            </a:r>
            <a:r>
              <a:rPr lang="en-US" sz="1800" dirty="0" err="1" smtClean="0">
                <a:solidFill>
                  <a:schemeClr val="bg1"/>
                </a:solidFill>
              </a:rPr>
              <a:t>Engl</a:t>
            </a:r>
            <a:r>
              <a:rPr lang="en-US" sz="1800" dirty="0" smtClean="0">
                <a:solidFill>
                  <a:schemeClr val="bg1"/>
                </a:solidFill>
              </a:rPr>
              <a:t> J Med 2000, 342:1301-1308.</a:t>
            </a:r>
          </a:p>
          <a:p>
            <a:r>
              <a:rPr lang="en-US" sz="1800" dirty="0" err="1" smtClean="0">
                <a:solidFill>
                  <a:schemeClr val="bg1"/>
                </a:solidFill>
              </a:rPr>
              <a:t>Putensen</a:t>
            </a:r>
            <a:r>
              <a:rPr lang="en-US" sz="1800" dirty="0" smtClean="0">
                <a:solidFill>
                  <a:schemeClr val="bg1"/>
                </a:solidFill>
              </a:rPr>
              <a:t> C, </a:t>
            </a:r>
            <a:r>
              <a:rPr lang="en-US" sz="1800" dirty="0" err="1" smtClean="0">
                <a:solidFill>
                  <a:schemeClr val="bg1"/>
                </a:solidFill>
              </a:rPr>
              <a:t>Theuerkauf</a:t>
            </a:r>
            <a:r>
              <a:rPr lang="en-US" sz="1800" dirty="0" smtClean="0">
                <a:solidFill>
                  <a:schemeClr val="bg1"/>
                </a:solidFill>
              </a:rPr>
              <a:t> N, </a:t>
            </a:r>
            <a:r>
              <a:rPr lang="en-US" sz="1800" dirty="0" err="1" smtClean="0">
                <a:solidFill>
                  <a:schemeClr val="bg1"/>
                </a:solidFill>
              </a:rPr>
              <a:t>Zinserling</a:t>
            </a:r>
            <a:r>
              <a:rPr lang="en-US" sz="1800" dirty="0" smtClean="0">
                <a:solidFill>
                  <a:schemeClr val="bg1"/>
                </a:solidFill>
              </a:rPr>
              <a:t> J, </a:t>
            </a:r>
            <a:r>
              <a:rPr lang="en-US" sz="1800" dirty="0" err="1" smtClean="0">
                <a:solidFill>
                  <a:schemeClr val="bg1"/>
                </a:solidFill>
              </a:rPr>
              <a:t>Wrigge</a:t>
            </a:r>
            <a:r>
              <a:rPr lang="en-US" sz="1800" dirty="0" smtClean="0">
                <a:solidFill>
                  <a:schemeClr val="bg1"/>
                </a:solidFill>
              </a:rPr>
              <a:t> H, Pelosi P. Meta-analysis: ventilation strategies and outcomes of the acute respiratory distress syndrome and acute lung injury. Ann Intern Med. 2009;151:566–76.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sz="1800" i="0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5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BVM ISSUES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2217" y="1433016"/>
            <a:ext cx="11180267" cy="3407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Recent study looking at the use of adult and pediatric BVM with mask ventilation, </a:t>
            </a:r>
            <a:r>
              <a:rPr lang="en-US" sz="2400" dirty="0" err="1" smtClean="0">
                <a:solidFill>
                  <a:schemeClr val="bg1"/>
                </a:solidFill>
              </a:rPr>
              <a:t>supraglottic</a:t>
            </a:r>
            <a:r>
              <a:rPr lang="en-US" sz="2400" dirty="0" smtClean="0">
                <a:solidFill>
                  <a:schemeClr val="bg1"/>
                </a:solidFill>
              </a:rPr>
              <a:t> airway, and ETT tidal volumes with bagging.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Bagging with an OPA and mask ventilation, median tidal volumes of 796 mL (705–871) and 570.5 mL (542–637) for adult and pediatric BVM.</a:t>
            </a:r>
          </a:p>
          <a:p>
            <a:r>
              <a:rPr lang="en-US" sz="2400" dirty="0" err="1" smtClean="0">
                <a:solidFill>
                  <a:schemeClr val="bg1"/>
                </a:solidFill>
              </a:rPr>
              <a:t>Supraglottic</a:t>
            </a:r>
            <a:r>
              <a:rPr lang="en-US" sz="2400" dirty="0" smtClean="0">
                <a:solidFill>
                  <a:schemeClr val="bg1"/>
                </a:solidFill>
              </a:rPr>
              <a:t> airway demonstrated median tidal volumes of 994.5 mL (880–1148) and 664 mL(647–714) for adult and pediatric BVM.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ETT, 981.5 (901–1085) and 663 (615–696).</a:t>
            </a: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3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REFERENCES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2217" y="1371600"/>
            <a:ext cx="10851583" cy="3523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 err="1" smtClean="0">
                <a:solidFill>
                  <a:schemeClr val="bg1"/>
                </a:solidFill>
              </a:rPr>
              <a:t>Determann</a:t>
            </a:r>
            <a:r>
              <a:rPr lang="en-US" sz="1800" dirty="0" smtClean="0">
                <a:solidFill>
                  <a:schemeClr val="bg1"/>
                </a:solidFill>
              </a:rPr>
              <a:t> RM, </a:t>
            </a:r>
            <a:r>
              <a:rPr lang="en-US" sz="1800" dirty="0" err="1" smtClean="0">
                <a:solidFill>
                  <a:schemeClr val="bg1"/>
                </a:solidFill>
              </a:rPr>
              <a:t>Royakkers</a:t>
            </a:r>
            <a:r>
              <a:rPr lang="en-US" sz="1800" dirty="0" smtClean="0">
                <a:solidFill>
                  <a:schemeClr val="bg1"/>
                </a:solidFill>
              </a:rPr>
              <a:t> A, </a:t>
            </a:r>
            <a:r>
              <a:rPr lang="en-US" sz="1800" dirty="0" err="1" smtClean="0">
                <a:solidFill>
                  <a:schemeClr val="bg1"/>
                </a:solidFill>
              </a:rPr>
              <a:t>Wolthuis</a:t>
            </a:r>
            <a:r>
              <a:rPr lang="en-US" sz="1800" dirty="0" smtClean="0">
                <a:solidFill>
                  <a:schemeClr val="bg1"/>
                </a:solidFill>
              </a:rPr>
              <a:t> EK, </a:t>
            </a:r>
            <a:r>
              <a:rPr lang="en-US" sz="1800" dirty="0" err="1" smtClean="0">
                <a:solidFill>
                  <a:schemeClr val="bg1"/>
                </a:solidFill>
              </a:rPr>
              <a:t>Vlaar</a:t>
            </a:r>
            <a:r>
              <a:rPr lang="en-US" sz="1800" dirty="0" smtClean="0">
                <a:solidFill>
                  <a:schemeClr val="bg1"/>
                </a:solidFill>
              </a:rPr>
              <a:t> AP, Choi G, Paulus F, et al. Ventilation with lower tidal volumes as compared with conventional tidal volumes for patients without acute lung injury: a preventive randomized controlled trial. </a:t>
            </a:r>
            <a:r>
              <a:rPr lang="en-US" sz="1800" dirty="0" err="1" smtClean="0">
                <a:solidFill>
                  <a:schemeClr val="bg1"/>
                </a:solidFill>
              </a:rPr>
              <a:t>Crit</a:t>
            </a:r>
            <a:r>
              <a:rPr lang="en-US" sz="1800" dirty="0" smtClean="0">
                <a:solidFill>
                  <a:schemeClr val="bg1"/>
                </a:solidFill>
              </a:rPr>
              <a:t> Care 2010;14:R1.</a:t>
            </a:r>
          </a:p>
          <a:p>
            <a:r>
              <a:rPr lang="en-US" sz="1800" dirty="0" err="1" smtClean="0">
                <a:solidFill>
                  <a:schemeClr val="bg1"/>
                </a:solidFill>
              </a:rPr>
              <a:t>Mascia</a:t>
            </a:r>
            <a:r>
              <a:rPr lang="en-US" sz="1800" dirty="0" smtClean="0">
                <a:solidFill>
                  <a:schemeClr val="bg1"/>
                </a:solidFill>
              </a:rPr>
              <a:t> L, </a:t>
            </a:r>
            <a:r>
              <a:rPr lang="en-US" sz="1800" dirty="0" err="1" smtClean="0">
                <a:solidFill>
                  <a:schemeClr val="bg1"/>
                </a:solidFill>
              </a:rPr>
              <a:t>Pasero</a:t>
            </a:r>
            <a:r>
              <a:rPr lang="en-US" sz="1800" dirty="0" smtClean="0">
                <a:solidFill>
                  <a:schemeClr val="bg1"/>
                </a:solidFill>
              </a:rPr>
              <a:t> D, </a:t>
            </a:r>
            <a:r>
              <a:rPr lang="en-US" sz="1800" dirty="0" err="1" smtClean="0">
                <a:solidFill>
                  <a:schemeClr val="bg1"/>
                </a:solidFill>
              </a:rPr>
              <a:t>Slutsky</a:t>
            </a:r>
            <a:r>
              <a:rPr lang="en-US" sz="1800" dirty="0" smtClean="0">
                <a:solidFill>
                  <a:schemeClr val="bg1"/>
                </a:solidFill>
              </a:rPr>
              <a:t> AS, </a:t>
            </a:r>
            <a:r>
              <a:rPr lang="en-US" sz="1800" dirty="0" err="1" smtClean="0">
                <a:solidFill>
                  <a:schemeClr val="bg1"/>
                </a:solidFill>
              </a:rPr>
              <a:t>Arguis</a:t>
            </a:r>
            <a:r>
              <a:rPr lang="en-US" sz="1800" dirty="0" smtClean="0">
                <a:solidFill>
                  <a:schemeClr val="bg1"/>
                </a:solidFill>
              </a:rPr>
              <a:t> MJ, </a:t>
            </a:r>
            <a:r>
              <a:rPr lang="en-US" sz="1800" dirty="0" err="1" smtClean="0">
                <a:solidFill>
                  <a:schemeClr val="bg1"/>
                </a:solidFill>
              </a:rPr>
              <a:t>Berardino</a:t>
            </a:r>
            <a:r>
              <a:rPr lang="en-US" sz="1800" dirty="0" smtClean="0">
                <a:solidFill>
                  <a:schemeClr val="bg1"/>
                </a:solidFill>
              </a:rPr>
              <a:t> M, Grasso S, </a:t>
            </a:r>
            <a:r>
              <a:rPr lang="en-US" sz="1800" dirty="0" err="1" smtClean="0">
                <a:solidFill>
                  <a:schemeClr val="bg1"/>
                </a:solidFill>
              </a:rPr>
              <a:t>Munari</a:t>
            </a:r>
            <a:r>
              <a:rPr lang="en-US" sz="1800" dirty="0" smtClean="0">
                <a:solidFill>
                  <a:schemeClr val="bg1"/>
                </a:solidFill>
              </a:rPr>
              <a:t> M, </a:t>
            </a:r>
            <a:r>
              <a:rPr lang="en-US" sz="1800" dirty="0" err="1" smtClean="0">
                <a:solidFill>
                  <a:schemeClr val="bg1"/>
                </a:solidFill>
              </a:rPr>
              <a:t>Boifava</a:t>
            </a:r>
            <a:r>
              <a:rPr lang="en-US" sz="1800" dirty="0" smtClean="0">
                <a:solidFill>
                  <a:schemeClr val="bg1"/>
                </a:solidFill>
              </a:rPr>
              <a:t> S, </a:t>
            </a:r>
            <a:r>
              <a:rPr lang="en-US" sz="1800" dirty="0" err="1" smtClean="0">
                <a:solidFill>
                  <a:schemeClr val="bg1"/>
                </a:solidFill>
              </a:rPr>
              <a:t>Cornara</a:t>
            </a:r>
            <a:r>
              <a:rPr lang="en-US" sz="1800" dirty="0" smtClean="0">
                <a:solidFill>
                  <a:schemeClr val="bg1"/>
                </a:solidFill>
              </a:rPr>
              <a:t> G, Della Corte F, Vivaldi N, </a:t>
            </a:r>
            <a:r>
              <a:rPr lang="en-US" sz="1800" dirty="0" err="1" smtClean="0">
                <a:solidFill>
                  <a:schemeClr val="bg1"/>
                </a:solidFill>
              </a:rPr>
              <a:t>Malacarne</a:t>
            </a:r>
            <a:r>
              <a:rPr lang="en-US" sz="1800" dirty="0" smtClean="0">
                <a:solidFill>
                  <a:schemeClr val="bg1"/>
                </a:solidFill>
              </a:rPr>
              <a:t> P, Del Gaudio P, </a:t>
            </a:r>
            <a:r>
              <a:rPr lang="en-US" sz="1800" dirty="0" err="1" smtClean="0">
                <a:solidFill>
                  <a:schemeClr val="bg1"/>
                </a:solidFill>
              </a:rPr>
              <a:t>Livigni</a:t>
            </a:r>
            <a:r>
              <a:rPr lang="en-US" sz="1800" dirty="0" smtClean="0">
                <a:solidFill>
                  <a:schemeClr val="bg1"/>
                </a:solidFill>
              </a:rPr>
              <a:t> S, Zavala E, </a:t>
            </a:r>
            <a:r>
              <a:rPr lang="en-US" sz="1800" dirty="0" err="1" smtClean="0">
                <a:solidFill>
                  <a:schemeClr val="bg1"/>
                </a:solidFill>
              </a:rPr>
              <a:t>Filippini</a:t>
            </a:r>
            <a:r>
              <a:rPr lang="en-US" sz="1800" dirty="0" smtClean="0">
                <a:solidFill>
                  <a:schemeClr val="bg1"/>
                </a:solidFill>
              </a:rPr>
              <a:t> C, Martin EL, </a:t>
            </a:r>
            <a:r>
              <a:rPr lang="en-US" sz="1800" dirty="0" err="1" smtClean="0">
                <a:solidFill>
                  <a:schemeClr val="bg1"/>
                </a:solidFill>
              </a:rPr>
              <a:t>Donadio</a:t>
            </a:r>
            <a:r>
              <a:rPr lang="en-US" sz="1800" dirty="0" smtClean="0">
                <a:solidFill>
                  <a:schemeClr val="bg1"/>
                </a:solidFill>
              </a:rPr>
              <a:t> PP, </a:t>
            </a:r>
            <a:r>
              <a:rPr lang="en-US" sz="1800" dirty="0" err="1" smtClean="0">
                <a:solidFill>
                  <a:schemeClr val="bg1"/>
                </a:solidFill>
              </a:rPr>
              <a:t>Mastromauro</a:t>
            </a:r>
            <a:r>
              <a:rPr lang="en-US" sz="1800" dirty="0" smtClean="0">
                <a:solidFill>
                  <a:schemeClr val="bg1"/>
                </a:solidFill>
              </a:rPr>
              <a:t> I, </a:t>
            </a:r>
            <a:r>
              <a:rPr lang="en-US" sz="1800" dirty="0" err="1" smtClean="0">
                <a:solidFill>
                  <a:schemeClr val="bg1"/>
                </a:solidFill>
              </a:rPr>
              <a:t>Ranieri</a:t>
            </a:r>
            <a:r>
              <a:rPr lang="en-US" sz="1800" dirty="0" smtClean="0">
                <a:solidFill>
                  <a:schemeClr val="bg1"/>
                </a:solidFill>
              </a:rPr>
              <a:t> VM. Effect of a lung protective strategy for organ donors on eligibility and availability of lungs for transplantation: a randomized controlled trial. JAMA. 2010 Dec 15;304(23):2620-7.</a:t>
            </a:r>
          </a:p>
          <a:p>
            <a:r>
              <a:rPr lang="en-US" sz="1800" dirty="0" err="1" smtClean="0">
                <a:solidFill>
                  <a:schemeClr val="bg1"/>
                </a:solidFill>
              </a:rPr>
              <a:t>Futier</a:t>
            </a:r>
            <a:r>
              <a:rPr lang="en-US" sz="1800" dirty="0" smtClean="0">
                <a:solidFill>
                  <a:schemeClr val="bg1"/>
                </a:solidFill>
              </a:rPr>
              <a:t> E, Constantin JM, </a:t>
            </a:r>
            <a:r>
              <a:rPr lang="en-US" sz="1800" dirty="0" err="1" smtClean="0">
                <a:solidFill>
                  <a:schemeClr val="bg1"/>
                </a:solidFill>
              </a:rPr>
              <a:t>Paugam-Burtz</a:t>
            </a:r>
            <a:r>
              <a:rPr lang="en-US" sz="1800" dirty="0" smtClean="0">
                <a:solidFill>
                  <a:schemeClr val="bg1"/>
                </a:solidFill>
              </a:rPr>
              <a:t> C, Pascal J, </a:t>
            </a:r>
            <a:r>
              <a:rPr lang="en-US" sz="1800" dirty="0" err="1" smtClean="0">
                <a:solidFill>
                  <a:schemeClr val="bg1"/>
                </a:solidFill>
              </a:rPr>
              <a:t>Eurin</a:t>
            </a:r>
            <a:r>
              <a:rPr lang="en-US" sz="1800" dirty="0" smtClean="0">
                <a:solidFill>
                  <a:schemeClr val="bg1"/>
                </a:solidFill>
              </a:rPr>
              <a:t> M, </a:t>
            </a:r>
            <a:r>
              <a:rPr lang="en-US" sz="1800" dirty="0" err="1" smtClean="0">
                <a:solidFill>
                  <a:schemeClr val="bg1"/>
                </a:solidFill>
              </a:rPr>
              <a:t>Neuschwander</a:t>
            </a:r>
            <a:r>
              <a:rPr lang="en-US" sz="1800" dirty="0" smtClean="0">
                <a:solidFill>
                  <a:schemeClr val="bg1"/>
                </a:solidFill>
              </a:rPr>
              <a:t> A, et al. A trial of intraoperative low-tidal-volume ventilation in abdominal surgery. N </a:t>
            </a:r>
            <a:r>
              <a:rPr lang="en-US" sz="1800" dirty="0" err="1" smtClean="0">
                <a:solidFill>
                  <a:schemeClr val="bg1"/>
                </a:solidFill>
              </a:rPr>
              <a:t>Engl</a:t>
            </a:r>
            <a:r>
              <a:rPr lang="en-US" sz="1800" dirty="0" smtClean="0">
                <a:solidFill>
                  <a:schemeClr val="bg1"/>
                </a:solidFill>
              </a:rPr>
              <a:t> J Med 2013;369:428–37.</a:t>
            </a:r>
          </a:p>
          <a:p>
            <a:r>
              <a:rPr lang="en-US" sz="1800" dirty="0" err="1" smtClean="0">
                <a:solidFill>
                  <a:schemeClr val="bg1"/>
                </a:solidFill>
              </a:rPr>
              <a:t>Serpa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Neto</a:t>
            </a:r>
            <a:r>
              <a:rPr lang="en-US" sz="1800" dirty="0" smtClean="0">
                <a:solidFill>
                  <a:schemeClr val="bg1"/>
                </a:solidFill>
              </a:rPr>
              <a:t> A, Cardoso SO, </a:t>
            </a:r>
            <a:r>
              <a:rPr lang="en-US" sz="1800" dirty="0" err="1" smtClean="0">
                <a:solidFill>
                  <a:schemeClr val="bg1"/>
                </a:solidFill>
              </a:rPr>
              <a:t>Manetta</a:t>
            </a:r>
            <a:r>
              <a:rPr lang="en-US" sz="1800" dirty="0" smtClean="0">
                <a:solidFill>
                  <a:schemeClr val="bg1"/>
                </a:solidFill>
              </a:rPr>
              <a:t> JA, et al. Association between use of lung- protective ventilation with lower tidal volumes and clinical outcomes among patients without acute respiratory dis- tress syndrome: a meta-analysis. JAMA. 2012;308(16):1651-1659.</a:t>
            </a: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1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REFERENCES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2217" y="1371600"/>
            <a:ext cx="10851583" cy="3523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 err="1" smtClean="0">
                <a:solidFill>
                  <a:schemeClr val="bg1"/>
                </a:solidFill>
              </a:rPr>
              <a:t>Serpa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Neto</a:t>
            </a:r>
            <a:r>
              <a:rPr lang="en-US" sz="1800" dirty="0" smtClean="0">
                <a:solidFill>
                  <a:schemeClr val="bg1"/>
                </a:solidFill>
              </a:rPr>
              <a:t> A, </a:t>
            </a:r>
            <a:r>
              <a:rPr lang="en-US" sz="1800" dirty="0" err="1" smtClean="0">
                <a:solidFill>
                  <a:schemeClr val="bg1"/>
                </a:solidFill>
              </a:rPr>
              <a:t>Simonis</a:t>
            </a:r>
            <a:r>
              <a:rPr lang="en-US" sz="1800" dirty="0" smtClean="0">
                <a:solidFill>
                  <a:schemeClr val="bg1"/>
                </a:solidFill>
              </a:rPr>
              <a:t> FD, </a:t>
            </a:r>
            <a:r>
              <a:rPr lang="en-US" sz="1800" dirty="0" err="1" smtClean="0">
                <a:solidFill>
                  <a:schemeClr val="bg1"/>
                </a:solidFill>
              </a:rPr>
              <a:t>Barbas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CS,et</a:t>
            </a:r>
            <a:r>
              <a:rPr lang="en-US" sz="1800" dirty="0" smtClean="0">
                <a:solidFill>
                  <a:schemeClr val="bg1"/>
                </a:solidFill>
              </a:rPr>
              <a:t> al. Association between tidal volume size, duration of ventilation, and sedation needs in patients without acute </a:t>
            </a:r>
            <a:r>
              <a:rPr lang="en-US" sz="1800" dirty="0" err="1" smtClean="0">
                <a:solidFill>
                  <a:schemeClr val="bg1"/>
                </a:solidFill>
              </a:rPr>
              <a:t>respi</a:t>
            </a:r>
            <a:r>
              <a:rPr lang="en-US" sz="1800" dirty="0" smtClean="0">
                <a:solidFill>
                  <a:schemeClr val="bg1"/>
                </a:solidFill>
              </a:rPr>
              <a:t>- </a:t>
            </a:r>
            <a:r>
              <a:rPr lang="en-US" sz="1800" dirty="0" err="1" smtClean="0">
                <a:solidFill>
                  <a:schemeClr val="bg1"/>
                </a:solidFill>
              </a:rPr>
              <a:t>ratory</a:t>
            </a:r>
            <a:r>
              <a:rPr lang="en-US" sz="1800" dirty="0" smtClean="0">
                <a:solidFill>
                  <a:schemeClr val="bg1"/>
                </a:solidFill>
              </a:rPr>
              <a:t> distress syndrome: an individual patient data meta-analysis. Intensive Care Med. 2014;40(7):950-970.</a:t>
            </a:r>
          </a:p>
          <a:p>
            <a:r>
              <a:rPr lang="en-US" sz="1800" dirty="0" err="1" smtClean="0">
                <a:solidFill>
                  <a:schemeClr val="bg1"/>
                </a:solidFill>
              </a:rPr>
              <a:t>Siegler</a:t>
            </a:r>
            <a:r>
              <a:rPr lang="en-US" sz="1800" dirty="0" smtClean="0">
                <a:solidFill>
                  <a:schemeClr val="bg1"/>
                </a:solidFill>
              </a:rPr>
              <a:t> J, Kroll M, </a:t>
            </a:r>
            <a:r>
              <a:rPr lang="en-US" sz="1800" dirty="0" err="1" smtClean="0">
                <a:solidFill>
                  <a:schemeClr val="bg1"/>
                </a:solidFill>
              </a:rPr>
              <a:t>Wojcik</a:t>
            </a:r>
            <a:r>
              <a:rPr lang="en-US" sz="1800" dirty="0" smtClean="0">
                <a:solidFill>
                  <a:schemeClr val="bg1"/>
                </a:solidFill>
              </a:rPr>
              <a:t> S, Moy HP. Can EMS Providers Provide Appropriate Tidal Volumes in a Simulated Adult-sized Patient with a Pediatric-sized Bag-Valve-Mask? </a:t>
            </a:r>
            <a:r>
              <a:rPr lang="en-US" sz="1800" dirty="0" err="1" smtClean="0">
                <a:solidFill>
                  <a:schemeClr val="bg1"/>
                </a:solidFill>
              </a:rPr>
              <a:t>Prehosp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Emerg</a:t>
            </a:r>
            <a:r>
              <a:rPr lang="en-US" sz="1800" dirty="0" smtClean="0">
                <a:solidFill>
                  <a:schemeClr val="bg1"/>
                </a:solidFill>
              </a:rPr>
              <a:t> Care. 2017 Jan-Feb;21(1):74-78. 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Kroll M, Das J, </a:t>
            </a:r>
            <a:r>
              <a:rPr lang="en-US" sz="1800" dirty="0" err="1" smtClean="0">
                <a:solidFill>
                  <a:schemeClr val="bg1"/>
                </a:solidFill>
              </a:rPr>
              <a:t>Siegler</a:t>
            </a:r>
            <a:r>
              <a:rPr lang="en-US" sz="1800" dirty="0" smtClean="0">
                <a:solidFill>
                  <a:schemeClr val="bg1"/>
                </a:solidFill>
              </a:rPr>
              <a:t> J.  “Can grip technique and bag size improve volume delivered with a bag-valve-mask by EMS providers?” in Abstracts for the 2018 NAEMSP Scientific Assembly. </a:t>
            </a:r>
            <a:r>
              <a:rPr lang="en-US" sz="1800" dirty="0" err="1" smtClean="0">
                <a:solidFill>
                  <a:schemeClr val="bg1"/>
                </a:solidFill>
              </a:rPr>
              <a:t>Prehosp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Emerg</a:t>
            </a:r>
            <a:r>
              <a:rPr lang="en-US" sz="1800" dirty="0" smtClean="0">
                <a:solidFill>
                  <a:schemeClr val="bg1"/>
                </a:solidFill>
              </a:rPr>
              <a:t> Care. 2017 Oct 5:1-50.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Ives-Tallman Crystal, Guest Britt. Novel Coronavirus 2019 (COVID-19). In: </a:t>
            </a:r>
            <a:r>
              <a:rPr lang="en-US" sz="1800" dirty="0" err="1" smtClean="0">
                <a:solidFill>
                  <a:schemeClr val="bg1"/>
                </a:solidFill>
              </a:rPr>
              <a:t>Mattu</a:t>
            </a:r>
            <a:r>
              <a:rPr lang="en-US" sz="1800" dirty="0" smtClean="0">
                <a:solidFill>
                  <a:schemeClr val="bg1"/>
                </a:solidFill>
              </a:rPr>
              <a:t> A and </a:t>
            </a:r>
            <a:r>
              <a:rPr lang="en-US" sz="1800" dirty="0" err="1" smtClean="0">
                <a:solidFill>
                  <a:schemeClr val="bg1"/>
                </a:solidFill>
              </a:rPr>
              <a:t>Swadron</a:t>
            </a:r>
            <a:r>
              <a:rPr lang="en-US" sz="1800" dirty="0" smtClean="0">
                <a:solidFill>
                  <a:schemeClr val="bg1"/>
                </a:solidFill>
              </a:rPr>
              <a:t> S, ed. </a:t>
            </a:r>
            <a:r>
              <a:rPr lang="en-US" sz="1800" dirty="0" err="1" smtClean="0">
                <a:solidFill>
                  <a:schemeClr val="bg1"/>
                </a:solidFill>
              </a:rPr>
              <a:t>CorePendium</a:t>
            </a:r>
            <a:r>
              <a:rPr lang="en-US" sz="1800" dirty="0" smtClean="0">
                <a:solidFill>
                  <a:schemeClr val="bg1"/>
                </a:solidFill>
              </a:rPr>
              <a:t>. Burbank, CA: </a:t>
            </a:r>
            <a:r>
              <a:rPr lang="en-US" sz="1800" dirty="0" err="1" smtClean="0">
                <a:solidFill>
                  <a:schemeClr val="bg1"/>
                </a:solidFill>
              </a:rPr>
              <a:t>CorePendium</a:t>
            </a:r>
            <a:r>
              <a:rPr lang="en-US" sz="1800" dirty="0" smtClean="0">
                <a:solidFill>
                  <a:schemeClr val="bg1"/>
                </a:solidFill>
              </a:rPr>
              <a:t>, LLC. https://www.emrap.org/corependium/chapter/rec906m1mD6SRH9np/Novel-Coronavirus-2019-COVID-19. Updated January 29, 2021. Accessed February 9, 2021.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None/>
            </a:pPr>
            <a:endParaRPr lang="en-US" sz="2000" dirty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0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REFERENCES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2217" y="1371600"/>
            <a:ext cx="10851583" cy="3523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base"/>
            <a:r>
              <a:rPr lang="en-US" sz="1800" dirty="0" smtClean="0">
                <a:solidFill>
                  <a:schemeClr val="bg1"/>
                </a:solidFill>
              </a:rPr>
              <a:t>Caputo </a:t>
            </a:r>
            <a:r>
              <a:rPr lang="en-US" sz="1800" dirty="0">
                <a:solidFill>
                  <a:schemeClr val="bg1"/>
                </a:solidFill>
              </a:rPr>
              <a:t>N, </a:t>
            </a:r>
            <a:r>
              <a:rPr lang="en-US" sz="1800" dirty="0" err="1">
                <a:solidFill>
                  <a:schemeClr val="bg1"/>
                </a:solidFill>
              </a:rPr>
              <a:t>Strayer</a:t>
            </a:r>
            <a:r>
              <a:rPr lang="en-US" sz="1800" dirty="0">
                <a:solidFill>
                  <a:schemeClr val="bg1"/>
                </a:solidFill>
              </a:rPr>
              <a:t> R, </a:t>
            </a:r>
            <a:r>
              <a:rPr lang="en-US" sz="1800" dirty="0" err="1">
                <a:solidFill>
                  <a:schemeClr val="bg1"/>
                </a:solidFill>
              </a:rPr>
              <a:t>Levitan</a:t>
            </a:r>
            <a:r>
              <a:rPr lang="en-US" sz="1800" dirty="0">
                <a:solidFill>
                  <a:schemeClr val="bg1"/>
                </a:solidFill>
              </a:rPr>
              <a:t> R. Early Self-</a:t>
            </a:r>
            <a:r>
              <a:rPr lang="en-US" sz="1800" dirty="0" err="1">
                <a:solidFill>
                  <a:schemeClr val="bg1"/>
                </a:solidFill>
              </a:rPr>
              <a:t>Proning</a:t>
            </a:r>
            <a:r>
              <a:rPr lang="en-US" sz="1800" dirty="0">
                <a:solidFill>
                  <a:schemeClr val="bg1"/>
                </a:solidFill>
              </a:rPr>
              <a:t> in Awake, Non-intubated Patients in the Emergency Department: A Single ED’s Experience during the COVID-19 Pandemic. </a:t>
            </a:r>
            <a:r>
              <a:rPr lang="en-US" sz="1800" dirty="0" err="1">
                <a:solidFill>
                  <a:schemeClr val="bg1"/>
                </a:solidFill>
              </a:rPr>
              <a:t>Acad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Emerg</a:t>
            </a:r>
            <a:r>
              <a:rPr lang="en-US" sz="1800" dirty="0">
                <a:solidFill>
                  <a:schemeClr val="bg1"/>
                </a:solidFill>
              </a:rPr>
              <a:t> Med. April 2020. [doi:10.1111/acem.13994]</a:t>
            </a:r>
          </a:p>
          <a:p>
            <a:pPr fontAlgn="base"/>
            <a:r>
              <a:rPr lang="en-US" sz="1800" dirty="0" err="1" smtClean="0">
                <a:solidFill>
                  <a:schemeClr val="bg1"/>
                </a:solidFill>
              </a:rPr>
              <a:t>Elharrar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X, </a:t>
            </a:r>
            <a:r>
              <a:rPr lang="en-US" sz="1800" dirty="0" err="1">
                <a:solidFill>
                  <a:schemeClr val="bg1"/>
                </a:solidFill>
              </a:rPr>
              <a:t>Trigui</a:t>
            </a:r>
            <a:r>
              <a:rPr lang="en-US" sz="1800" dirty="0">
                <a:solidFill>
                  <a:schemeClr val="bg1"/>
                </a:solidFill>
              </a:rPr>
              <a:t> Y, </a:t>
            </a:r>
            <a:r>
              <a:rPr lang="en-US" sz="1800" dirty="0" err="1">
                <a:solidFill>
                  <a:schemeClr val="bg1"/>
                </a:solidFill>
              </a:rPr>
              <a:t>Dols</a:t>
            </a:r>
            <a:r>
              <a:rPr lang="en-US" sz="1800" dirty="0">
                <a:solidFill>
                  <a:schemeClr val="bg1"/>
                </a:solidFill>
              </a:rPr>
              <a:t> A-M, et al. Use of Prone Positioning in </a:t>
            </a:r>
            <a:r>
              <a:rPr lang="en-US" sz="1800" dirty="0" err="1">
                <a:solidFill>
                  <a:schemeClr val="bg1"/>
                </a:solidFill>
              </a:rPr>
              <a:t>Nonintubated</a:t>
            </a:r>
            <a:r>
              <a:rPr lang="en-US" sz="1800" dirty="0">
                <a:solidFill>
                  <a:schemeClr val="bg1"/>
                </a:solidFill>
              </a:rPr>
              <a:t> Patients With COVID-19 and Hypoxemic Acute Respiratory Failure. JAMA Published online May 15, 2020. [doi:10.1001/jama.2020.8255]</a:t>
            </a:r>
          </a:p>
          <a:p>
            <a:pPr fontAlgn="base"/>
            <a:r>
              <a:rPr lang="en-US" sz="1800" dirty="0" err="1" smtClean="0">
                <a:solidFill>
                  <a:schemeClr val="bg1"/>
                </a:solidFill>
              </a:rPr>
              <a:t>Sartini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C, </a:t>
            </a:r>
            <a:r>
              <a:rPr lang="en-US" sz="1800" dirty="0" err="1">
                <a:solidFill>
                  <a:schemeClr val="bg1"/>
                </a:solidFill>
              </a:rPr>
              <a:t>Tresoldi</a:t>
            </a:r>
            <a:r>
              <a:rPr lang="en-US" sz="1800" dirty="0">
                <a:solidFill>
                  <a:schemeClr val="bg1"/>
                </a:solidFill>
              </a:rPr>
              <a:t> M, </a:t>
            </a:r>
            <a:r>
              <a:rPr lang="en-US" sz="1800" dirty="0" err="1">
                <a:solidFill>
                  <a:schemeClr val="bg1"/>
                </a:solidFill>
              </a:rPr>
              <a:t>Scarpellini</a:t>
            </a:r>
            <a:r>
              <a:rPr lang="en-US" sz="1800" dirty="0">
                <a:solidFill>
                  <a:schemeClr val="bg1"/>
                </a:solidFill>
              </a:rPr>
              <a:t> P, et al. Respiratory Parameters in Patients With COVID-19 After Using Noninvasive Ventilation in the Prone Position Outside the Intensive Care Unit. JAMA. Published online May 15, 2020. [doi:10.1001/jama.2020.7861]</a:t>
            </a:r>
          </a:p>
          <a:p>
            <a:pPr fontAlgn="base"/>
            <a:r>
              <a:rPr lang="en-US" sz="1800" dirty="0" smtClean="0">
                <a:solidFill>
                  <a:schemeClr val="bg1"/>
                </a:solidFill>
              </a:rPr>
              <a:t>Caputo </a:t>
            </a:r>
            <a:r>
              <a:rPr lang="en-US" sz="1800" dirty="0">
                <a:solidFill>
                  <a:schemeClr val="bg1"/>
                </a:solidFill>
              </a:rPr>
              <a:t>N, </a:t>
            </a:r>
            <a:r>
              <a:rPr lang="en-US" sz="1800" dirty="0" err="1">
                <a:solidFill>
                  <a:schemeClr val="bg1"/>
                </a:solidFill>
              </a:rPr>
              <a:t>Strayer</a:t>
            </a:r>
            <a:r>
              <a:rPr lang="en-US" sz="1800" dirty="0">
                <a:solidFill>
                  <a:schemeClr val="bg1"/>
                </a:solidFill>
              </a:rPr>
              <a:t> R, </a:t>
            </a:r>
            <a:r>
              <a:rPr lang="en-US" sz="1800" dirty="0" err="1">
                <a:solidFill>
                  <a:schemeClr val="bg1"/>
                </a:solidFill>
              </a:rPr>
              <a:t>Levitan</a:t>
            </a:r>
            <a:r>
              <a:rPr lang="en-US" sz="1800" dirty="0">
                <a:solidFill>
                  <a:schemeClr val="bg1"/>
                </a:solidFill>
              </a:rPr>
              <a:t> R. Early Self-</a:t>
            </a:r>
            <a:r>
              <a:rPr lang="en-US" sz="1800" dirty="0" err="1">
                <a:solidFill>
                  <a:schemeClr val="bg1"/>
                </a:solidFill>
              </a:rPr>
              <a:t>Proning</a:t>
            </a:r>
            <a:r>
              <a:rPr lang="en-US" sz="1800" dirty="0">
                <a:solidFill>
                  <a:schemeClr val="bg1"/>
                </a:solidFill>
              </a:rPr>
              <a:t> in Awake, Non-intubated Patients in the Emergency Department: A Single ED’s Experience during the COVID-19 Pandemic. </a:t>
            </a:r>
            <a:r>
              <a:rPr lang="en-US" sz="1800" dirty="0" err="1">
                <a:solidFill>
                  <a:schemeClr val="bg1"/>
                </a:solidFill>
              </a:rPr>
              <a:t>Acad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Emerg</a:t>
            </a:r>
            <a:r>
              <a:rPr lang="en-US" sz="1800" dirty="0">
                <a:solidFill>
                  <a:schemeClr val="bg1"/>
                </a:solidFill>
              </a:rPr>
              <a:t> Med. April 2020. [doi:10.1111/acem.13994]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None/>
            </a:pPr>
            <a:endParaRPr lang="en-US" sz="1400" dirty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REFERENCES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2217" y="1371600"/>
            <a:ext cx="10851583" cy="3523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buSzPts val="2800"/>
              <a:buNone/>
            </a:pPr>
            <a:endParaRPr lang="en-US" sz="2000" dirty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9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2217" y="1690688"/>
            <a:ext cx="10012187" cy="314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endParaRPr sz="2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0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BVM ISSUES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2217" y="1433016"/>
            <a:ext cx="11180267" cy="3407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Majority of the ventilations recorded were excessive volume for the weight (70 kg of predicted body weight).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 statistically greater percentage of breaths fell in the appropriate volume range when the </a:t>
            </a:r>
            <a:r>
              <a:rPr lang="en-US" sz="2400" dirty="0" err="1" smtClean="0">
                <a:solidFill>
                  <a:schemeClr val="bg1"/>
                </a:solidFill>
              </a:rPr>
              <a:t>Peds</a:t>
            </a:r>
            <a:r>
              <a:rPr lang="en-US" sz="2400" dirty="0" smtClean="0">
                <a:solidFill>
                  <a:schemeClr val="bg1"/>
                </a:solidFill>
              </a:rPr>
              <a:t> BVM was used.</a:t>
            </a: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0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V="1">
            <a:off x="0" y="0"/>
            <a:ext cx="12192000" cy="52698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BVM ISSUES</a:t>
            </a:r>
            <a:endParaRPr sz="4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502217" y="1255594"/>
            <a:ext cx="11180267" cy="4014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Repeat investigation with six different scenarios: three different grips (using the thumb and either three fingers, two fingers, or one finger) with two different sized BVMs (adult and pediatric).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Median volumes of 836.0mL, 834.5mL, 794mL for the adult BMV (p = 0.003).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Median volumes of 576.0mL, 571.5mL, 547.0mL for the pediatric BVM (p &lt; 0.001).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Across all three grips, the pediatric BVM provided more breaths within the recommended volume range for a 70kg patient (46.4% vs 0.4%; p &lt; 0.001) with only a 1.1% of breaths below the recommended tidal volume. </a:t>
            </a:r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Possible to alter the volume provided by BVM by altering grip on the BVM and the pediatric BVM is more consistent with lung-protective ventilation volumes.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597" y="5386633"/>
            <a:ext cx="1374107" cy="1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7" y="5428505"/>
            <a:ext cx="2460366" cy="1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9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</TotalTime>
  <Words>2921</Words>
  <Application>Microsoft Office PowerPoint</Application>
  <PresentationFormat>Widescreen</PresentationFormat>
  <Paragraphs>367</Paragraphs>
  <Slides>74</Slides>
  <Notes>73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9" baseType="lpstr">
      <vt:lpstr>Arial</vt:lpstr>
      <vt:lpstr>Britannic Bold</vt:lpstr>
      <vt:lpstr>Calibri</vt:lpstr>
      <vt:lpstr>Calibri Light</vt:lpstr>
      <vt:lpstr>Office Theme</vt:lpstr>
      <vt:lpstr>PowerPoint Presentation</vt:lpstr>
      <vt:lpstr>PLEASE SHARE!</vt:lpstr>
      <vt:lpstr>DISCLOSURES</vt:lpstr>
      <vt:lpstr>OBJECTIVES</vt:lpstr>
      <vt:lpstr>AIRWAY MANAGEMENT AND VENTILATOR SETTINGS</vt:lpstr>
      <vt:lpstr>CASE PRESENTATION</vt:lpstr>
      <vt:lpstr>BVM ISSUES</vt:lpstr>
      <vt:lpstr>BVM ISSUES</vt:lpstr>
      <vt:lpstr>BVM ISSUES</vt:lpstr>
      <vt:lpstr>BVM TECHNIQUE</vt:lpstr>
      <vt:lpstr>DEFINITIONS</vt:lpstr>
      <vt:lpstr>DEFINITIONS</vt:lpstr>
      <vt:lpstr>VENTILATOR SETTINGS</vt:lpstr>
      <vt:lpstr>VOLUME CONTROL</vt:lpstr>
      <vt:lpstr>PRESSURE CONTROL</vt:lpstr>
      <vt:lpstr>ASSIST/CONTROL (A/C)</vt:lpstr>
      <vt:lpstr>ASSIST/CONTROL (A/C)</vt:lpstr>
      <vt:lpstr>SYNCHORNOUS INTERMITENT MANDORY VENTILATION (SIMV)</vt:lpstr>
      <vt:lpstr>SYNCHORNOUS INTERMITENT MANDORY VENTILATION (SIMV)</vt:lpstr>
      <vt:lpstr>PRESSURE REGULATED VOLUME CONTROL (PRVC)</vt:lpstr>
      <vt:lpstr>PRESSURE REGULATED VOLUME CONTROL (PRVC)</vt:lpstr>
      <vt:lpstr>LUNG PROTECTIVE VENTILATION</vt:lpstr>
      <vt:lpstr>LUNG PROTECTIVE VENTILATION</vt:lpstr>
      <vt:lpstr>LUNG PROTECTIVE VENTILATION</vt:lpstr>
      <vt:lpstr>LUNG PROTECTIVE VENTILATION</vt:lpstr>
      <vt:lpstr>PREDICTED IDEAL BODY WEIGHT</vt:lpstr>
      <vt:lpstr>MALE PBW and Vt</vt:lpstr>
      <vt:lpstr>FEMALE PBW and Vt</vt:lpstr>
      <vt:lpstr>VENTILATOR SETTINGS</vt:lpstr>
      <vt:lpstr>PEEP TABLE</vt:lpstr>
      <vt:lpstr>PLATEAU PRESSURES</vt:lpstr>
      <vt:lpstr>OVERALL PICTURE</vt:lpstr>
      <vt:lpstr>VENTILATOR ALARMS</vt:lpstr>
      <vt:lpstr>HIGH PRESSURE ALARM</vt:lpstr>
      <vt:lpstr>LOW PRESSURE ALARM</vt:lpstr>
      <vt:lpstr>LOW MINUTE VENTILATION ALARM</vt:lpstr>
      <vt:lpstr>BLOOD GAS INTERPRETATION AND INTERVENTIONS</vt:lpstr>
      <vt:lpstr>BLOOD GAS BASICS</vt:lpstr>
      <vt:lpstr>BLOOD GAS BASICS</vt:lpstr>
      <vt:lpstr>BLOOD GAS BASICS</vt:lpstr>
      <vt:lpstr>MUDPILES/GOLD MARK</vt:lpstr>
      <vt:lpstr>PowerPoint Presentation</vt:lpstr>
      <vt:lpstr>PowerPoint Presentation</vt:lpstr>
      <vt:lpstr>WINTER’S FORMULA</vt:lpstr>
      <vt:lpstr>CASE STUDY</vt:lpstr>
      <vt:lpstr>CASE STUDY</vt:lpstr>
      <vt:lpstr>CASE STUDY</vt:lpstr>
      <vt:lpstr>CASE STUDY</vt:lpstr>
      <vt:lpstr>CASE STUDY</vt:lpstr>
      <vt:lpstr>PowerPoint Presentation</vt:lpstr>
      <vt:lpstr>PowerPoint Presentation</vt:lpstr>
      <vt:lpstr>COMMUNICATION GAP</vt:lpstr>
      <vt:lpstr>PUTTING IT TOGETHER</vt:lpstr>
      <vt:lpstr>PowerPoint Presentation</vt:lpstr>
      <vt:lpstr>FlightBridgeED: https://flightbridgeed.com/index.php/fbe-bookstore  MedCram: https://www.youtube.com/c/Medcram/search?query=acid%20base  The Ventilator Book:  https://www.amazon.com/Ventilator-Book-William-Owens-MD/dp/0985296542</vt:lpstr>
      <vt:lpstr>PRONING</vt:lpstr>
      <vt:lpstr>PRONING</vt:lpstr>
      <vt:lpstr>PRONING</vt:lpstr>
      <vt:lpstr>CARDIAC ARREST IN PRONED PATIENT</vt:lpstr>
      <vt:lpstr>CARDIAC ARREST IN PRONED PATIENT</vt:lpstr>
      <vt:lpstr>SEDATION MEDICATIONS</vt:lpstr>
      <vt:lpstr>ETOMIDATE</vt:lpstr>
      <vt:lpstr>FENTANYL</vt:lpstr>
      <vt:lpstr>MIDAZOLAM (VERSED)</vt:lpstr>
      <vt:lpstr>KETAMINE</vt:lpstr>
      <vt:lpstr>PROPOFOL</vt:lpstr>
      <vt:lpstr>DEXMEDETOMIDINE (PRECEDEX)</vt:lpstr>
      <vt:lpstr>QUESTIONS?</vt:lpstr>
      <vt:lpstr>REFERENCES</vt:lpstr>
      <vt:lpstr>REFERENCES</vt:lpstr>
      <vt:lpstr>REFERENCES</vt:lpstr>
      <vt:lpstr>REFERENCES</vt:lpstr>
      <vt:lpstr>REFERENCES</vt:lpstr>
      <vt:lpstr>PowerPoint Presentation</vt:lpstr>
    </vt:vector>
  </TitlesOfParts>
  <Company>OSF Healthcare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Bleess, Brandon B.</dc:creator>
  <cp:lastModifiedBy>Bleess, Brandon B.</cp:lastModifiedBy>
  <cp:revision>28</cp:revision>
  <dcterms:created xsi:type="dcterms:W3CDTF">2021-02-10T02:59:36Z</dcterms:created>
  <dcterms:modified xsi:type="dcterms:W3CDTF">2021-02-10T18:38:26Z</dcterms:modified>
</cp:coreProperties>
</file>